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33"/>
  </p:notesMasterIdLst>
  <p:handoutMasterIdLst>
    <p:handoutMasterId r:id="rId34"/>
  </p:handoutMasterIdLst>
  <p:sldIdLst>
    <p:sldId id="353" r:id="rId5"/>
    <p:sldId id="355" r:id="rId6"/>
    <p:sldId id="356" r:id="rId7"/>
    <p:sldId id="357" r:id="rId8"/>
    <p:sldId id="359" r:id="rId9"/>
    <p:sldId id="358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7" r:id="rId26"/>
    <p:sldId id="378" r:id="rId27"/>
    <p:sldId id="379" r:id="rId28"/>
    <p:sldId id="380" r:id="rId29"/>
    <p:sldId id="381" r:id="rId30"/>
    <p:sldId id="382" r:id="rId31"/>
    <p:sldId id="38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6"/>
            <p14:sldId id="357"/>
            <p14:sldId id="359"/>
            <p14:sldId id="358"/>
            <p14:sldId id="360"/>
            <p14:sldId id="361"/>
            <p14:sldId id="362"/>
            <p14:sldId id="363"/>
            <p14:sldId id="364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4" autoAdjust="0"/>
    <p:restoredTop sz="95530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Advancing Spring Boot with Actuator </a:t>
            </a: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and Profiles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1280px-Boeing-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22" y="162560"/>
            <a:ext cx="1053018" cy="660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70783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endpoints.shutdown.sensitive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=true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endpoints.mappings.sensitive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endpoints.trace.sensitive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Changing Security Requirements (Sensitivity)</a:t>
            </a: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Renaming Endpoints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431608"/>
            <a:ext cx="4531360" cy="78911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endpoints.beans.id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springbeans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endpoints.trace.id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httprequests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endpoints.trace.logfile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=log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146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Configuration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Profiles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2969" y="951216"/>
            <a:ext cx="249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Built in Health Indicators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09668"/>
              </p:ext>
            </p:extLst>
          </p:nvPr>
        </p:nvGraphicFramePr>
        <p:xfrm>
          <a:off x="1148772" y="1371274"/>
          <a:ext cx="6846456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23228"/>
                <a:gridCol w="342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Health Indicator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Performed Checks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DiskSpaceHealthIndicator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for low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Disk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space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DataSourceHealthIndicator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 </a:t>
                      </a:r>
                      <a:r>
                        <a:rPr lang="en-US" dirty="0" err="1" smtClean="0">
                          <a:solidFill>
                            <a:srgbClr val="F79646"/>
                          </a:solidFill>
                        </a:rPr>
                        <a:t>DataSource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connection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ElasticsearchHealthIndicator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</a:t>
                      </a:r>
                      <a:r>
                        <a:rPr lang="en-US" dirty="0" err="1" smtClean="0">
                          <a:solidFill>
                            <a:srgbClr val="F79646"/>
                          </a:solidFill>
                        </a:rPr>
                        <a:t>ElasticSearch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cluster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JmsHealthIndicator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JMS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broker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MailHealthIndicator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mail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server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MongoHealthIndicator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Cheks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that a 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Mongo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database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RabbitHealthIndicator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Rabbit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server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RedisHealthIndicator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err="1" smtClean="0">
                          <a:solidFill>
                            <a:srgbClr val="F79646"/>
                          </a:solidFill>
                        </a:rPr>
                        <a:t>Redis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server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SolrHealthIndicator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err="1" smtClean="0">
                          <a:solidFill>
                            <a:srgbClr val="F79646"/>
                          </a:solidFill>
                        </a:rPr>
                        <a:t>Solr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server is up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557848"/>
            <a:ext cx="4531360" cy="70783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curl localhost:8080/health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{ "status" : "UP" }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Unsecured Access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Disk Health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622473"/>
            <a:ext cx="4531360" cy="228517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curl 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-u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user:pa$s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localhost:8080/health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"status": "UP",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diskSpace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": 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"status": "UP",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"total": 733921406976,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"free": 268554510336,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"threshold": 10485760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}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}</a:t>
            </a:r>
          </a:p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269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Built-in Indicators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42158" y="2149667"/>
            <a:ext cx="5019041" cy="49784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curl -u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user:pa$s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localhost:8080/health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Rabbit Health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– </a:t>
            </a:r>
            <a:r>
              <a:rPr lang="en-US" sz="2400" b="1" dirty="0" smtClean="0">
                <a:solidFill>
                  <a:srgbClr val="EEECE1"/>
                </a:solidFill>
                <a:sym typeface="Arial"/>
              </a:rPr>
              <a:t>DOWN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2159" y="2755380"/>
            <a:ext cx="5019041" cy="228517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"status": "DOWN",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{ ... },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"rabbit": 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"status": "DOWN",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"error": 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org.springframework.amqp.AmqpConnectException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java.net.ConnectException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: Connection refused: connect"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}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}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269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Built-in Indicators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49440" y="1461740"/>
            <a:ext cx="4143899" cy="298893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rabbitmq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-server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776301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Rabbit Health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– </a:t>
            </a:r>
            <a:r>
              <a:rPr lang="en-US" sz="2400" b="1" dirty="0" smtClean="0">
                <a:solidFill>
                  <a:srgbClr val="EEECE1"/>
                </a:solidFill>
                <a:sym typeface="Arial"/>
              </a:rPr>
              <a:t>UP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269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Built-in Indicators Example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61" y="1879600"/>
            <a:ext cx="7150678" cy="318007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RabbitMQ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3.4.1. Copyright (C) 2007-2014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GoPivotal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, Inc.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  ##      Licensed under the MPL.  See http://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www.rabbitmq.com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  ##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##########  Logs: C:/Users/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MyUser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AppData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/Roaming/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RabbitMQ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/log/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rabbit@mypc.log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######  ##        C:/Users/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MyUser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AppData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/Roaming/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RabbitMQ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/log/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rabbit@mypc.log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#########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#     Starting 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broker... completed with 12 plugins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.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pt-BR" sz="1400" dirty="0" err="1">
                <a:solidFill>
                  <a:srgbClr val="EEECE1"/>
                </a:solidFill>
                <a:sym typeface="Arial"/>
              </a:rPr>
              <a:t>curl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 -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u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 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user:pa$s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 localhost:8080/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health</a:t>
            </a:r>
            <a:endParaRPr lang="pt-BR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pt-BR" sz="1400" dirty="0" smtClean="0">
                <a:solidFill>
                  <a:srgbClr val="EEECE1"/>
                </a:solidFill>
                <a:sym typeface="Arial"/>
              </a:rPr>
              <a:t>{  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"status": "UP",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{ ... },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"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rabbit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": {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    "status": "UP",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    "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version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": "3.4.1"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}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}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7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799" y="264161"/>
            <a:ext cx="8123321" cy="457153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Spring Managed Component Implementing 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HealthIndicator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7283" y="268008"/>
            <a:ext cx="246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Custom Health Indicator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61" y="1351281"/>
            <a:ext cx="7150678" cy="42671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import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org.springframework.boot.actuate.health.HealthIndicator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742661" y="1920240"/>
            <a:ext cx="7150678" cy="314960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@Component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public class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MyServiceHealth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implements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HealthIndicator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{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@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Autowired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private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MyService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service;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@Override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public Health health() 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int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errorCode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=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service.checkStatus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return (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errorCode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!= 0) ?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   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Health.down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().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withDetail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("Error Code",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errorCode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).build() 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   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Health.up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().build();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}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0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rgbClr val="F79646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Profiles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715341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Importing Spring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Security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Dependency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Setting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Required Authentication Credentials &amp; Authorization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Roles</a:t>
            </a: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Disable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All Security Checks for Actuator Endpoints (behind firewall)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2003" y="1734580"/>
            <a:ext cx="5588000" cy="125107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&lt;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&lt;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&gt;spring-boot-starter-security&lt;/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&lt;/dependency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Using default security password: c654eed6-b877-4494-8fb2-8e9fb21f00c4</a:t>
            </a:r>
          </a:p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HTTP Access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8643" y="3438852"/>
            <a:ext cx="4531360" cy="790094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security.user.name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=admin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security.user.password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admin$ecret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management.security.role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=ADMIN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4323" y="530675"/>
            <a:ext cx="28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Securing Sensitive Endpoints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8643" y="4679257"/>
            <a:ext cx="4531360" cy="323927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management.security.enabled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false</a:t>
            </a:r>
            <a:endParaRPr lang="en-US" sz="14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7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10739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Failed Authentication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CURL -u 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user:pass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/beans</a:t>
            </a: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3920" y="1561860"/>
            <a:ext cx="7284721" cy="84606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curl  localhost:8080/beans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{"timestamp":1444654289352,"status":401,"error":"Unauthorized","message":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"Full authentication is required to access this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resource","path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":"/beans"}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HTTP Access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920" y="2926080"/>
            <a:ext cx="7284722" cy="207217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curl -u user:c654eed6-b877-4494-8fb2-8e9fb21f00c4 localhost:8080/beans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[{"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context":"application","parent":null,"beans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":[{"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bean”: "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boot0xActuatorSolutionApplication", 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scope":"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singleton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”, "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type":"boot.Boot0xActuatorSolutionApplication$$..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.”, 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resource":"null","dependencies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":[]}, … 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]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security.user.name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=admin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security.user.password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admin$ecret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curl 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-u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admin:admin$secret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localhost:8080/beans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4323" y="530675"/>
            <a:ext cx="282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Securing Endpoints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Profiles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Profiles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Boot Actuator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4282456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800" dirty="0">
                <a:solidFill>
                  <a:schemeClr val="bg2"/>
                </a:solidFill>
                <a:sym typeface="Arial"/>
              </a:rPr>
              <a:t>Capture &amp; Expose Scalar Metrics on System/App State &amp; 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History</a:t>
            </a:r>
          </a:p>
          <a:p>
            <a:pPr lvl="1">
              <a:buClr>
                <a:srgbClr val="008774"/>
              </a:buClr>
            </a:pPr>
            <a:r>
              <a:rPr lang="en-US" sz="1600" b="1" dirty="0" smtClean="0">
                <a:solidFill>
                  <a:srgbClr val="F79646"/>
                </a:solidFill>
                <a:sym typeface="Arial"/>
              </a:rPr>
              <a:t>Counters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- integer “event” count (</a:t>
            </a:r>
            <a:r>
              <a:rPr lang="en-US" sz="1600" dirty="0" err="1">
                <a:solidFill>
                  <a:schemeClr val="bg2"/>
                </a:solidFill>
                <a:sym typeface="Arial"/>
              </a:rPr>
              <a:t>inc&amp;dec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 operations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)</a:t>
            </a:r>
          </a:p>
          <a:p>
            <a:pPr lvl="1">
              <a:buClr>
                <a:srgbClr val="008774"/>
              </a:buClr>
            </a:pPr>
            <a:r>
              <a:rPr lang="en-US" sz="1600" b="1" dirty="0" smtClean="0">
                <a:solidFill>
                  <a:srgbClr val="F79646"/>
                </a:solidFill>
                <a:sym typeface="Arial"/>
              </a:rPr>
              <a:t>Gauge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- numeric current state 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measure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Custom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- Arbitrary metrics information (interface </a:t>
            </a:r>
            <a:r>
              <a:rPr lang="en-US" sz="1600" dirty="0" err="1">
                <a:solidFill>
                  <a:schemeClr val="bg2"/>
                </a:solidFill>
                <a:sym typeface="Arial"/>
              </a:rPr>
              <a:t>PublicMetrics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)</a:t>
            </a:r>
          </a:p>
          <a:p>
            <a:pPr>
              <a:buClr>
                <a:srgbClr val="008774"/>
              </a:buClr>
            </a:pPr>
            <a:r>
              <a:rPr lang="en-US" sz="1800" dirty="0">
                <a:solidFill>
                  <a:schemeClr val="bg2"/>
                </a:solidFill>
                <a:sym typeface="Arial"/>
              </a:rPr>
              <a:t>Many Built-in 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Metrics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System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Metrics - Processor &amp; Threads, 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Memory</a:t>
            </a:r>
          </a:p>
          <a:p>
            <a:pPr lvl="1"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DataSource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 Metrics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Cache Metrics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Web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Request Metrics - Request counts grouped by Status 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Code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Web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Session Metrics - Open/Max Session Counts</a:t>
            </a:r>
          </a:p>
          <a:p>
            <a:pPr>
              <a:buClr>
                <a:srgbClr val="008774"/>
              </a:buClr>
            </a:pPr>
            <a:r>
              <a:rPr lang="en-US" sz="1800" dirty="0">
                <a:solidFill>
                  <a:schemeClr val="bg2"/>
                </a:solidFill>
                <a:sym typeface="Arial"/>
              </a:rPr>
              <a:t>Metrics Exportable to External DB/Service</a:t>
            </a:r>
          </a:p>
          <a:p>
            <a:pPr lvl="1">
              <a:buClr>
                <a:srgbClr val="008774"/>
              </a:buClr>
            </a:pPr>
            <a:r>
              <a:rPr lang="en-US" sz="1600" dirty="0" err="1">
                <a:solidFill>
                  <a:schemeClr val="bg2"/>
                </a:solidFill>
                <a:sym typeface="Arial"/>
              </a:rPr>
              <a:t>Redis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, Open TSDB, </a:t>
            </a:r>
            <a:r>
              <a:rPr lang="en-US" sz="1600" dirty="0" err="1">
                <a:solidFill>
                  <a:schemeClr val="bg2"/>
                </a:solidFill>
                <a:sym typeface="Arial"/>
              </a:rPr>
              <a:t>Statsd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, JMX, </a:t>
            </a:r>
            <a:r>
              <a:rPr lang="en-US" sz="1600" dirty="0" err="1">
                <a:solidFill>
                  <a:schemeClr val="bg2"/>
                </a:solidFill>
                <a:sym typeface="Arial"/>
              </a:rPr>
              <a:t>Dropwizard</a:t>
            </a:r>
            <a:endParaRPr lang="en-US" sz="1050" dirty="0" smtClean="0">
              <a:solidFill>
                <a:schemeClr val="bg2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chemeClr val="accent1"/>
                </a:solidFill>
                <a:sym typeface="Arial"/>
              </a:rPr>
              <a:t>Built-in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39529" y="640859"/>
            <a:ext cx="45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Processor, App Instance, Threads, </a:t>
            </a:r>
            <a:r>
              <a:rPr lang="en-US" dirty="0" err="1">
                <a:solidFill>
                  <a:schemeClr val="bg2"/>
                </a:solidFill>
              </a:rPr>
              <a:t>ClassLoader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07571"/>
              </p:ext>
            </p:extLst>
          </p:nvPr>
        </p:nvGraphicFramePr>
        <p:xfrm>
          <a:off x="797906" y="1090742"/>
          <a:ext cx="7548188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93308"/>
                <a:gridCol w="4754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processors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Processor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uptime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System uptime (milliseconds)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instance.uptime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ApplicationContext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uptime (milliseconds)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systemload.average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Average system load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threads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Thread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thread.peak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thread.daemon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Background (Daemon) Thread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classes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Count of loaded Classes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classes.loaded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Current count of loaded Classes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classes.unloaded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Count of unloaded Classes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2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chemeClr val="accent1"/>
                </a:solidFill>
                <a:sym typeface="Arial"/>
              </a:rPr>
              <a:t>Built-in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39529" y="906076"/>
            <a:ext cx="34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Memory, Heap, Garbage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89825"/>
              </p:ext>
            </p:extLst>
          </p:nvPr>
        </p:nvGraphicFramePr>
        <p:xfrm>
          <a:off x="797906" y="1540625"/>
          <a:ext cx="7548188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93308"/>
                <a:gridCol w="4754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bg2"/>
                          </a:solidFill>
                        </a:rPr>
                        <a:t>mem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Total system memory (KB)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mem.free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Free memory (KB)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heap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Heap Size (KB)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heap.committed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heap.init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heap.used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gc.xxx.count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Garbage collection information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gc.xxx.time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Boot Actuator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7906" y="906076"/>
            <a:ext cx="754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System </a:t>
            </a:r>
            <a:r>
              <a:rPr lang="en-US" dirty="0">
                <a:solidFill>
                  <a:schemeClr val="bg2"/>
                </a:solidFill>
              </a:rPr>
              <a:t>Metrics </a:t>
            </a:r>
            <a:r>
              <a:rPr lang="en-US" dirty="0" smtClean="0">
                <a:solidFill>
                  <a:schemeClr val="bg2"/>
                </a:solidFill>
              </a:rPr>
              <a:t>Example::    </a:t>
            </a:r>
            <a:r>
              <a:rPr lang="en-US" dirty="0">
                <a:solidFill>
                  <a:schemeClr val="bg2"/>
                </a:solidFill>
              </a:rPr>
              <a:t>CURL /</a:t>
            </a:r>
            <a:r>
              <a:rPr lang="en-US" dirty="0" smtClean="0">
                <a:solidFill>
                  <a:schemeClr val="bg2"/>
                </a:solidFill>
              </a:rPr>
              <a:t>metrics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curl  </a:t>
            </a:r>
            <a:r>
              <a:rPr lang="en-US" dirty="0">
                <a:solidFill>
                  <a:schemeClr val="bg2"/>
                </a:solidFill>
              </a:rPr>
              <a:t>localhost:8080/metrics</a:t>
            </a:r>
          </a:p>
          <a:p>
            <a:endParaRPr lang="en-US" dirty="0" smtClean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0284"/>
              </p:ext>
            </p:extLst>
          </p:nvPr>
        </p:nvGraphicFramePr>
        <p:xfrm>
          <a:off x="797906" y="1540625"/>
          <a:ext cx="7258974" cy="35051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75448"/>
                <a:gridCol w="3883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{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mem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331776,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mem.free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251566,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"processors": 4,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instance.uptime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153727,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"uptime": 189397,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systemload.average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-1,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heap.committed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331776,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heap.init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90112,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heap.used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80209,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"heap": 1269248,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threads.peak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24,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threads.daemon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20,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"threads": 24,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"classes": 8358,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classes.loaded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8359,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classes.unloaded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gc.ps_scavenge.count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gc.ps_scavenge.time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497,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gc.ps_marksweep.count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2,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gc.ps_marksweep.time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624,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httpsessions.max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-1,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httpsessions.active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0,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gauge.response.health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12418,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gauge.response.info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17,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"counter.status.200.info": 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"counter.status.503.health": 1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99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10739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General Naming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Pattern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err="1">
                <a:solidFill>
                  <a:srgbClr val="EEECE1"/>
                </a:solidFill>
                <a:sym typeface="Arial"/>
              </a:rPr>
              <a:t>DataSource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Bean Name &amp; Qualifiers - Mapping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3920" y="1561860"/>
            <a:ext cx="7284721" cy="61238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datasource.xxx.active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	Active connections count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datasource.xxx.usage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	Connection pool current usage (%)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Built-in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920" y="2946400"/>
            <a:ext cx="7284722" cy="59944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datasource.primary.active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datasource.primary.usage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	Qualifier Annotation: @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Primary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4323" y="5306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DataSource</a:t>
            </a:r>
            <a:r>
              <a:rPr lang="en-US" dirty="0">
                <a:solidFill>
                  <a:schemeClr val="bg2"/>
                </a:solidFill>
              </a:rPr>
              <a:t> Metrics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919" y="3647440"/>
            <a:ext cx="7284722" cy="66040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datasource.products.active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datasource.products.usage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	Bean name: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productsDataSource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3919" y="4361180"/>
            <a:ext cx="7284722" cy="68192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datasource.imageStore.active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    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Bean name: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imageStore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datasource.imageStore.usage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2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387219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Using 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CounterService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&amp; 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GaugeService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API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3920" y="1409460"/>
            <a:ext cx="7284721" cy="52094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import 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org.springframework.boot.actuate.metrics.CounterService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import 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org.springframework.boot.actuate.metrics.GaugeService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;</a:t>
            </a:r>
            <a:endParaRPr lang="en-US" sz="12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920" y="2011680"/>
            <a:ext cx="7284722" cy="298657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@Service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public class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MyLoginService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 {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@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Autowired</a:t>
            </a: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private final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CounterService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counterService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;</a:t>
            </a:r>
          </a:p>
          <a:p>
            <a:pPr>
              <a:buClr>
                <a:srgbClr val="008774"/>
              </a:buClr>
            </a:pP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@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Autowired</a:t>
            </a: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private final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GaugeService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gaugeService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;</a:t>
            </a:r>
          </a:p>
          <a:p>
            <a:pPr>
              <a:buClr>
                <a:srgbClr val="008774"/>
              </a:buClr>
            </a:pP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public void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userLogin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(String username) {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this.counterService.increment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("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services.myapp.login.count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");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this.gauceService.submit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("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services.myapp.login.time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." + username,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System.currentTimeMillis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());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</a:t>
            </a:r>
            <a:r>
              <a:rPr lang="en-US" sz="1100" dirty="0" smtClean="0">
                <a:solidFill>
                  <a:srgbClr val="EEECE1"/>
                </a:solidFill>
                <a:sym typeface="Arial"/>
              </a:rPr>
              <a:t>}</a:t>
            </a: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public void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userLogout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(String username) {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this.counterService.decrement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("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services.myapp.login.count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");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this.gauceService.submit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("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services.myapp.login.exit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." + username,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System.currentTimeMillis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());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}</a:t>
            </a:r>
            <a:endParaRPr lang="en-US" sz="11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4323" y="530675"/>
            <a:ext cx="266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Recording Custom Metrics</a:t>
            </a:r>
          </a:p>
        </p:txBody>
      </p:sp>
    </p:spTree>
    <p:extLst>
      <p:ext uri="{BB962C8B-B14F-4D97-AF65-F5344CB8AC3E}">
        <p14:creationId xmlns:p14="http://schemas.microsoft.com/office/powerpoint/2010/main" val="9622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Profiles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10739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YAML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file can contain for several documents 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Convenient to specify alternate configurations in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the same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file 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Profiles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920" y="2052320"/>
            <a:ext cx="3190240" cy="294593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server: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address: 192.168.1.100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---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spring: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profiles: development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server: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address: 127.0.0.1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---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spring: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profiles: production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server: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address: 192.168.1.120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22669" y="2742454"/>
            <a:ext cx="1933171" cy="5189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 profile activated 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2905760" y="2621280"/>
            <a:ext cx="2516909" cy="380627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422669" y="3463814"/>
            <a:ext cx="1933171" cy="5189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“development” profile 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712720" y="3261360"/>
            <a:ext cx="2709949" cy="461907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22669" y="4159040"/>
            <a:ext cx="1933171" cy="497378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“production” profile 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2580640" y="4307840"/>
            <a:ext cx="2842029" cy="99889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22669" y="4722152"/>
            <a:ext cx="1623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79646"/>
                </a:solidFill>
              </a:rPr>
              <a:t>application.yml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7644" y="2062480"/>
            <a:ext cx="4549372" cy="61238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Set Active Profile: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SPRING_PROFILES_ACTIVE=productio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n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1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Overview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Enable out-of-the-box Production-Ready features in Spring Apps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Run-time Inspection of Configuration Details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Beans, Environment, Auto-Configuration, 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 Properties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Monitor Application Status &amp; Behavior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Health Checks, Metrics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Simple Instrumentation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Graceful Shutdown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Several Endpoint/Access-Point Types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HTTP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JMX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Remote Shell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9920" y="2211459"/>
            <a:ext cx="4775200" cy="138518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&lt;dependencies&gt;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400" b="1" dirty="0" smtClean="0">
                <a:solidFill>
                  <a:schemeClr val="accent6"/>
                </a:solidFill>
                <a:sym typeface="Arial"/>
              </a:rPr>
              <a:t>spring-boot-starter-actuator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&lt;/dependency&gt;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&lt;/dependences&gt;</a:t>
            </a:r>
            <a:endParaRPr lang="en-US" sz="1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Enabling with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Import Maven Dependency</a:t>
            </a: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1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79290" y="14765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autoconfig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Auto-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config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candidates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managed Beans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Environment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@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ConfigurationProperties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290" y="235032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/beans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90" y="32037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env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9290" y="407752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configprops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2381" y="1000282"/>
            <a:ext cx="189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 Configuration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79290" y="14765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/health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Health Info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General App Info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Log File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800" i="1" dirty="0">
                <a:solidFill>
                  <a:srgbClr val="EEECE1"/>
                </a:solidFill>
                <a:sym typeface="Arial"/>
              </a:rPr>
              <a:t>property: </a:t>
            </a:r>
            <a:r>
              <a:rPr lang="en-US" sz="1800" i="1" dirty="0" err="1">
                <a:solidFill>
                  <a:srgbClr val="EEECE1"/>
                </a:solidFill>
                <a:sym typeface="Arial"/>
              </a:rPr>
              <a:t>logging.file</a:t>
            </a:r>
            <a:r>
              <a:rPr lang="en-US" sz="1800" i="1" dirty="0">
                <a:solidFill>
                  <a:srgbClr val="EEECE1"/>
                </a:solidFill>
                <a:sym typeface="Arial"/>
              </a:rPr>
              <a:t> | </a:t>
            </a:r>
            <a:r>
              <a:rPr lang="en-US" sz="1800" i="1" dirty="0" err="1" smtClean="0">
                <a:solidFill>
                  <a:srgbClr val="EEECE1"/>
                </a:solidFill>
                <a:sym typeface="Arial"/>
              </a:rPr>
              <a:t>logging.path</a:t>
            </a:r>
            <a:endParaRPr lang="en-US" sz="1800" i="1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290" y="235032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/info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90" y="32037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logfile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9290" y="4253157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/metrics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0" y="1000282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 Info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/mappings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MVC @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RequestMapping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HTTP Endpoints: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Trace (HTTP Requests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)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: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72287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/trace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0803" y="100028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MVC and Web Apps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POST /shutdown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Gracefully Shutdown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Database migrations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:</a:t>
            </a: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43160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/flyway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liquibase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7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Other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endpoints.shutdown.enabled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=true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endpoints.mappings.enabled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endpoints.trace.enabled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Enabling/Disabling Individual Endpoints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:</a:t>
            </a: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Global Enabling/Disabling Endpoints: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Enabling/Disabling Endpoints HTTP Access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:</a:t>
            </a: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Enabling/Disabling Endpoints JMX Access: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43160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endpoints.info.enabled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=true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441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Enabling/Disabling (in </a:t>
            </a:r>
            <a:r>
              <a:rPr lang="en-US" dirty="0" err="1" smtClean="0">
                <a:solidFill>
                  <a:schemeClr val="bg2"/>
                </a:solidFill>
              </a:rPr>
              <a:t>application.properties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9290" y="329520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management.port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=-1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9290" y="4033517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endpoints.jmx.enabled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6531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27055</TotalTime>
  <Words>2012</Words>
  <Application>Microsoft Macintosh PowerPoint</Application>
  <PresentationFormat>On-screen Show (16:9)</PresentationFormat>
  <Paragraphs>430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3_Office Theme</vt:lpstr>
      <vt:lpstr>Pivotal Main</vt:lpstr>
      <vt:lpstr>1_Pivotal Main</vt:lpstr>
      <vt:lpstr>PowerPoint Presentation</vt:lpstr>
      <vt:lpstr>Topics in this Session</vt:lpstr>
      <vt:lpstr>Overview</vt:lpstr>
      <vt:lpstr>Enabling with Dependency</vt:lpstr>
      <vt:lpstr>Actuator HTTP Endpoints</vt:lpstr>
      <vt:lpstr>Actuator HTTP Endpoints</vt:lpstr>
      <vt:lpstr>Actuator HTTP Endpoints</vt:lpstr>
      <vt:lpstr>Actuator HTTP Endpoints</vt:lpstr>
      <vt:lpstr>Actuator HTTP Endpoints</vt:lpstr>
      <vt:lpstr>Actuator HTTP Endpoints</vt:lpstr>
      <vt:lpstr>Topics in this Session</vt:lpstr>
      <vt:lpstr>Health Endpoint</vt:lpstr>
      <vt:lpstr>Health Endpoint</vt:lpstr>
      <vt:lpstr>Health Endpoint</vt:lpstr>
      <vt:lpstr>Health Endpoint</vt:lpstr>
      <vt:lpstr>Health Endpoint</vt:lpstr>
      <vt:lpstr>Topics in this Session</vt:lpstr>
      <vt:lpstr>HTTP Access</vt:lpstr>
      <vt:lpstr>HTTP Access</vt:lpstr>
      <vt:lpstr>Topics in this Session</vt:lpstr>
      <vt:lpstr>Boot Actuator Metrics</vt:lpstr>
      <vt:lpstr>Built-in Metrics</vt:lpstr>
      <vt:lpstr>Built-in Metrics</vt:lpstr>
      <vt:lpstr>Boot Actuator Metrics</vt:lpstr>
      <vt:lpstr>Built-in Metrics</vt:lpstr>
      <vt:lpstr>Actuator Metrics</vt:lpstr>
      <vt:lpstr>Topics in this Session</vt:lpstr>
      <vt:lpstr>Profiles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Wayne Lund</cp:lastModifiedBy>
  <cp:revision>256</cp:revision>
  <dcterms:created xsi:type="dcterms:W3CDTF">2015-10-05T21:15:00Z</dcterms:created>
  <dcterms:modified xsi:type="dcterms:W3CDTF">2016-04-14T22:24:01Z</dcterms:modified>
  <cp:category/>
</cp:coreProperties>
</file>