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/>
    <p:restoredTop sz="94694"/>
  </p:normalViewPr>
  <p:slideViewPr>
    <p:cSldViewPr snapToGrid="0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F0FB8-792F-43AE-99F4-2F29A3557E7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FB45C33-0917-477E-B3C8-B1DC4D85584B}">
      <dgm:prSet phldrT="[Text]"/>
      <dgm:spPr/>
      <dgm:t>
        <a:bodyPr/>
        <a:lstStyle/>
        <a:p>
          <a:r>
            <a:rPr lang="en-US" dirty="0"/>
            <a:t>High Admission Rate = Good?</a:t>
          </a:r>
        </a:p>
        <a:p>
          <a:r>
            <a:rPr lang="en-US" dirty="0"/>
            <a:t>High Admission rate indicating welcoming Intl Students.</a:t>
          </a:r>
        </a:p>
        <a:p>
          <a:r>
            <a:rPr lang="en-US" dirty="0"/>
            <a:t>!However, parents cares more about what their children can be actually taken cared. </a:t>
          </a:r>
        </a:p>
      </dgm:t>
    </dgm:pt>
    <dgm:pt modelId="{6A1267B3-D85B-45BA-B338-75BA2B0830A9}" type="parTrans" cxnId="{EE3F6C1E-30B6-43B4-921B-8FD0961F7EF8}">
      <dgm:prSet/>
      <dgm:spPr/>
      <dgm:t>
        <a:bodyPr/>
        <a:lstStyle/>
        <a:p>
          <a:endParaRPr lang="en-US"/>
        </a:p>
      </dgm:t>
    </dgm:pt>
    <dgm:pt modelId="{1AE07357-E435-4E06-99AF-41C65D773A35}" type="sibTrans" cxnId="{EE3F6C1E-30B6-43B4-921B-8FD0961F7EF8}">
      <dgm:prSet/>
      <dgm:spPr/>
      <dgm:t>
        <a:bodyPr/>
        <a:lstStyle/>
        <a:p>
          <a:endParaRPr lang="en-US"/>
        </a:p>
      </dgm:t>
    </dgm:pt>
    <dgm:pt modelId="{CBDE1661-6054-4614-A67F-9F3D78079199}">
      <dgm:prSet phldrT="[Text]"/>
      <dgm:spPr/>
      <dgm:t>
        <a:bodyPr/>
        <a:lstStyle/>
        <a:p>
          <a:r>
            <a:rPr lang="en-US" dirty="0"/>
            <a:t>Finance:</a:t>
          </a:r>
        </a:p>
        <a:p>
          <a:r>
            <a:rPr lang="en-US" dirty="0"/>
            <a:t>1. Scholarships =Financial burden relief </a:t>
          </a:r>
        </a:p>
        <a:p>
          <a:r>
            <a:rPr lang="en-US" dirty="0"/>
            <a:t>2. Advantageous scholarships percentage comparing to competitors</a:t>
          </a:r>
        </a:p>
        <a:p>
          <a:r>
            <a:rPr lang="en-US" dirty="0"/>
            <a:t>3. Students and family could be more content financially </a:t>
          </a:r>
        </a:p>
        <a:p>
          <a:r>
            <a:rPr lang="en-US" dirty="0"/>
            <a:t>VISUAL: Bar charts for comparison, line chart for scholarships rate change over times</a:t>
          </a:r>
        </a:p>
      </dgm:t>
    </dgm:pt>
    <dgm:pt modelId="{63681810-EFFB-4C9A-8461-DF89641E5388}" type="parTrans" cxnId="{8214D3B7-329A-49D6-B020-B77E8324E955}">
      <dgm:prSet/>
      <dgm:spPr/>
      <dgm:t>
        <a:bodyPr/>
        <a:lstStyle/>
        <a:p>
          <a:endParaRPr lang="en-US"/>
        </a:p>
      </dgm:t>
    </dgm:pt>
    <dgm:pt modelId="{EC333281-F75C-4111-9F9B-F4F4D579E5BF}" type="sibTrans" cxnId="{8214D3B7-329A-49D6-B020-B77E8324E955}">
      <dgm:prSet/>
      <dgm:spPr/>
      <dgm:t>
        <a:bodyPr/>
        <a:lstStyle/>
        <a:p>
          <a:endParaRPr lang="en-US"/>
        </a:p>
      </dgm:t>
    </dgm:pt>
    <dgm:pt modelId="{DF9619C4-F897-4F36-B73A-89C95E1A536C}">
      <dgm:prSet phldrT="[Text]"/>
      <dgm:spPr/>
      <dgm:t>
        <a:bodyPr/>
        <a:lstStyle/>
        <a:p>
          <a:r>
            <a:rPr lang="en-US" dirty="0"/>
            <a:t>Academic: </a:t>
          </a:r>
        </a:p>
        <a:p>
          <a:r>
            <a:rPr lang="en-US" dirty="0"/>
            <a:t>class size &amp; faculty/students ratio</a:t>
          </a:r>
        </a:p>
        <a:p>
          <a:r>
            <a:rPr lang="en-US" dirty="0"/>
            <a:t>VISUAL: Bubble charts/ pie chart to show the mode and median class size </a:t>
          </a:r>
        </a:p>
        <a:p>
          <a:endParaRPr lang="en-US" dirty="0"/>
        </a:p>
        <a:p>
          <a:endParaRPr lang="en-US" dirty="0"/>
        </a:p>
      </dgm:t>
    </dgm:pt>
    <dgm:pt modelId="{04AC60BF-5F15-4899-AC56-0ED7174284B5}" type="parTrans" cxnId="{28951F2F-1E23-40EF-B760-826B87CDDC74}">
      <dgm:prSet/>
      <dgm:spPr/>
      <dgm:t>
        <a:bodyPr/>
        <a:lstStyle/>
        <a:p>
          <a:endParaRPr lang="en-US"/>
        </a:p>
      </dgm:t>
    </dgm:pt>
    <dgm:pt modelId="{45E97304-2937-4DE0-87DB-5553425EB905}" type="sibTrans" cxnId="{28951F2F-1E23-40EF-B760-826B87CDDC74}">
      <dgm:prSet/>
      <dgm:spPr/>
      <dgm:t>
        <a:bodyPr/>
        <a:lstStyle/>
        <a:p>
          <a:endParaRPr lang="en-US"/>
        </a:p>
      </dgm:t>
    </dgm:pt>
    <dgm:pt modelId="{D47157CE-9D0D-4DAF-ACC2-8FB7629F00CF}">
      <dgm:prSet phldrT="[Text]"/>
      <dgm:spPr/>
      <dgm:t>
        <a:bodyPr/>
        <a:lstStyle/>
        <a:p>
          <a:r>
            <a:rPr lang="en-US" dirty="0"/>
            <a:t>Safety:</a:t>
          </a:r>
        </a:p>
        <a:p>
          <a:r>
            <a:rPr lang="en-US" dirty="0"/>
            <a:t>1. Location: safe neighborhood</a:t>
          </a:r>
        </a:p>
        <a:p>
          <a:r>
            <a:rPr lang="en-US" dirty="0"/>
            <a:t>2. Low on-campus crime rate</a:t>
          </a:r>
        </a:p>
        <a:p>
          <a:r>
            <a:rPr lang="en-US" dirty="0"/>
            <a:t>VISUAL: Bar Chart for comparison </a:t>
          </a:r>
        </a:p>
      </dgm:t>
    </dgm:pt>
    <dgm:pt modelId="{B2F7C506-EF64-4528-BD6C-CA0C1C12A2E0}" type="parTrans" cxnId="{3822F09C-5134-495A-9CDE-2E8C3EACC1BA}">
      <dgm:prSet/>
      <dgm:spPr/>
      <dgm:t>
        <a:bodyPr/>
        <a:lstStyle/>
        <a:p>
          <a:endParaRPr lang="en-US"/>
        </a:p>
      </dgm:t>
    </dgm:pt>
    <dgm:pt modelId="{79004130-30F2-4D06-8991-2FFC45786523}" type="sibTrans" cxnId="{3822F09C-5134-495A-9CDE-2E8C3EACC1BA}">
      <dgm:prSet/>
      <dgm:spPr/>
      <dgm:t>
        <a:bodyPr/>
        <a:lstStyle/>
        <a:p>
          <a:endParaRPr lang="en-US"/>
        </a:p>
      </dgm:t>
    </dgm:pt>
    <dgm:pt modelId="{0AAC2AF4-AE20-4EFC-AFB9-4118221358BD}" type="pres">
      <dgm:prSet presAssocID="{812F0FB8-792F-43AE-99F4-2F29A3557E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C291E1-95A0-4C10-881C-593054BA5CB0}" type="pres">
      <dgm:prSet presAssocID="{BFB45C33-0917-477E-B3C8-B1DC4D85584B}" presName="hierRoot1" presStyleCnt="0">
        <dgm:presLayoutVars>
          <dgm:hierBranch val="init"/>
        </dgm:presLayoutVars>
      </dgm:prSet>
      <dgm:spPr/>
    </dgm:pt>
    <dgm:pt modelId="{709BFC59-F848-4553-948F-7DAF13330FD2}" type="pres">
      <dgm:prSet presAssocID="{BFB45C33-0917-477E-B3C8-B1DC4D85584B}" presName="rootComposite1" presStyleCnt="0"/>
      <dgm:spPr/>
    </dgm:pt>
    <dgm:pt modelId="{F21CEDBB-A242-4B34-80CD-728670A1C310}" type="pres">
      <dgm:prSet presAssocID="{BFB45C33-0917-477E-B3C8-B1DC4D85584B}" presName="rootText1" presStyleLbl="node0" presStyleIdx="0" presStyleCnt="1" custScaleX="157785" custScaleY="130737">
        <dgm:presLayoutVars>
          <dgm:chPref val="3"/>
        </dgm:presLayoutVars>
      </dgm:prSet>
      <dgm:spPr/>
    </dgm:pt>
    <dgm:pt modelId="{DF95FDE3-01E4-4A28-8520-132BB4B0870F}" type="pres">
      <dgm:prSet presAssocID="{BFB45C33-0917-477E-B3C8-B1DC4D85584B}" presName="rootConnector1" presStyleLbl="node1" presStyleIdx="0" presStyleCnt="0"/>
      <dgm:spPr/>
    </dgm:pt>
    <dgm:pt modelId="{059AC844-39C0-4B94-8287-2517FA82E1FB}" type="pres">
      <dgm:prSet presAssocID="{BFB45C33-0917-477E-B3C8-B1DC4D85584B}" presName="hierChild2" presStyleCnt="0"/>
      <dgm:spPr/>
    </dgm:pt>
    <dgm:pt modelId="{D9253060-1859-45D7-B675-CF6B14322F39}" type="pres">
      <dgm:prSet presAssocID="{63681810-EFFB-4C9A-8461-DF89641E5388}" presName="Name37" presStyleLbl="parChTrans1D2" presStyleIdx="0" presStyleCnt="3"/>
      <dgm:spPr/>
    </dgm:pt>
    <dgm:pt modelId="{2E81B63B-1EE1-4C4C-A9FA-DCD2F349C668}" type="pres">
      <dgm:prSet presAssocID="{CBDE1661-6054-4614-A67F-9F3D78079199}" presName="hierRoot2" presStyleCnt="0">
        <dgm:presLayoutVars>
          <dgm:hierBranch val="init"/>
        </dgm:presLayoutVars>
      </dgm:prSet>
      <dgm:spPr/>
    </dgm:pt>
    <dgm:pt modelId="{AF4C73C5-038E-4B0A-AC70-33EA3F60DAE8}" type="pres">
      <dgm:prSet presAssocID="{CBDE1661-6054-4614-A67F-9F3D78079199}" presName="rootComposite" presStyleCnt="0"/>
      <dgm:spPr/>
    </dgm:pt>
    <dgm:pt modelId="{9BAE6475-EBFE-4856-B645-53A04F4B62FD}" type="pres">
      <dgm:prSet presAssocID="{CBDE1661-6054-4614-A67F-9F3D78079199}" presName="rootText" presStyleLbl="node2" presStyleIdx="0" presStyleCnt="3">
        <dgm:presLayoutVars>
          <dgm:chPref val="3"/>
        </dgm:presLayoutVars>
      </dgm:prSet>
      <dgm:spPr/>
    </dgm:pt>
    <dgm:pt modelId="{A8586E50-8E46-4EEF-BE5B-D32171DF64D6}" type="pres">
      <dgm:prSet presAssocID="{CBDE1661-6054-4614-A67F-9F3D78079199}" presName="rootConnector" presStyleLbl="node2" presStyleIdx="0" presStyleCnt="3"/>
      <dgm:spPr/>
    </dgm:pt>
    <dgm:pt modelId="{15C12DDB-3C5F-4A2B-8F25-4A17610AA262}" type="pres">
      <dgm:prSet presAssocID="{CBDE1661-6054-4614-A67F-9F3D78079199}" presName="hierChild4" presStyleCnt="0"/>
      <dgm:spPr/>
    </dgm:pt>
    <dgm:pt modelId="{EB31566D-4122-4B1F-BD64-5BA2C19CC761}" type="pres">
      <dgm:prSet presAssocID="{CBDE1661-6054-4614-A67F-9F3D78079199}" presName="hierChild5" presStyleCnt="0"/>
      <dgm:spPr/>
    </dgm:pt>
    <dgm:pt modelId="{70D1EB98-0B74-458C-9E08-1358A2DEACA2}" type="pres">
      <dgm:prSet presAssocID="{04AC60BF-5F15-4899-AC56-0ED7174284B5}" presName="Name37" presStyleLbl="parChTrans1D2" presStyleIdx="1" presStyleCnt="3"/>
      <dgm:spPr/>
    </dgm:pt>
    <dgm:pt modelId="{65CA628B-BECE-407B-A5E2-10795459D823}" type="pres">
      <dgm:prSet presAssocID="{DF9619C4-F897-4F36-B73A-89C95E1A536C}" presName="hierRoot2" presStyleCnt="0">
        <dgm:presLayoutVars>
          <dgm:hierBranch val="init"/>
        </dgm:presLayoutVars>
      </dgm:prSet>
      <dgm:spPr/>
    </dgm:pt>
    <dgm:pt modelId="{3070CCD7-B322-4709-843B-0876B36A9D1F}" type="pres">
      <dgm:prSet presAssocID="{DF9619C4-F897-4F36-B73A-89C95E1A536C}" presName="rootComposite" presStyleCnt="0"/>
      <dgm:spPr/>
    </dgm:pt>
    <dgm:pt modelId="{8D481824-AABA-4575-8478-1ECFC7154AAE}" type="pres">
      <dgm:prSet presAssocID="{DF9619C4-F897-4F36-B73A-89C95E1A536C}" presName="rootText" presStyleLbl="node2" presStyleIdx="1" presStyleCnt="3">
        <dgm:presLayoutVars>
          <dgm:chPref val="3"/>
        </dgm:presLayoutVars>
      </dgm:prSet>
      <dgm:spPr/>
    </dgm:pt>
    <dgm:pt modelId="{4CF4C302-A673-4930-8FDC-1F6CF79ED093}" type="pres">
      <dgm:prSet presAssocID="{DF9619C4-F897-4F36-B73A-89C95E1A536C}" presName="rootConnector" presStyleLbl="node2" presStyleIdx="1" presStyleCnt="3"/>
      <dgm:spPr/>
    </dgm:pt>
    <dgm:pt modelId="{B5DA73B7-9FA4-43EC-9B0A-E227B7E372D5}" type="pres">
      <dgm:prSet presAssocID="{DF9619C4-F897-4F36-B73A-89C95E1A536C}" presName="hierChild4" presStyleCnt="0"/>
      <dgm:spPr/>
    </dgm:pt>
    <dgm:pt modelId="{66F68CC1-F4AF-447E-9A84-47B342571AAD}" type="pres">
      <dgm:prSet presAssocID="{DF9619C4-F897-4F36-B73A-89C95E1A536C}" presName="hierChild5" presStyleCnt="0"/>
      <dgm:spPr/>
    </dgm:pt>
    <dgm:pt modelId="{E70F07DE-779A-4FF3-9551-5AECCD338909}" type="pres">
      <dgm:prSet presAssocID="{B2F7C506-EF64-4528-BD6C-CA0C1C12A2E0}" presName="Name37" presStyleLbl="parChTrans1D2" presStyleIdx="2" presStyleCnt="3"/>
      <dgm:spPr/>
    </dgm:pt>
    <dgm:pt modelId="{B52C63BA-EB05-4B6E-AF6F-A8C6D85FFA72}" type="pres">
      <dgm:prSet presAssocID="{D47157CE-9D0D-4DAF-ACC2-8FB7629F00CF}" presName="hierRoot2" presStyleCnt="0">
        <dgm:presLayoutVars>
          <dgm:hierBranch val="init"/>
        </dgm:presLayoutVars>
      </dgm:prSet>
      <dgm:spPr/>
    </dgm:pt>
    <dgm:pt modelId="{10D10FAE-855D-4B7B-A2C2-9EBDE2A70BFD}" type="pres">
      <dgm:prSet presAssocID="{D47157CE-9D0D-4DAF-ACC2-8FB7629F00CF}" presName="rootComposite" presStyleCnt="0"/>
      <dgm:spPr/>
    </dgm:pt>
    <dgm:pt modelId="{FBC89FAC-1180-48AE-AB2C-3DE69EA4A2E2}" type="pres">
      <dgm:prSet presAssocID="{D47157CE-9D0D-4DAF-ACC2-8FB7629F00CF}" presName="rootText" presStyleLbl="node2" presStyleIdx="2" presStyleCnt="3">
        <dgm:presLayoutVars>
          <dgm:chPref val="3"/>
        </dgm:presLayoutVars>
      </dgm:prSet>
      <dgm:spPr/>
    </dgm:pt>
    <dgm:pt modelId="{AEA85F13-DB00-41EE-92F8-7B2D60A709B9}" type="pres">
      <dgm:prSet presAssocID="{D47157CE-9D0D-4DAF-ACC2-8FB7629F00CF}" presName="rootConnector" presStyleLbl="node2" presStyleIdx="2" presStyleCnt="3"/>
      <dgm:spPr/>
    </dgm:pt>
    <dgm:pt modelId="{BC091345-FDAD-4682-9664-3DC4CEBD4015}" type="pres">
      <dgm:prSet presAssocID="{D47157CE-9D0D-4DAF-ACC2-8FB7629F00CF}" presName="hierChild4" presStyleCnt="0"/>
      <dgm:spPr/>
    </dgm:pt>
    <dgm:pt modelId="{57652C49-E58A-44C0-837C-DBC890254453}" type="pres">
      <dgm:prSet presAssocID="{D47157CE-9D0D-4DAF-ACC2-8FB7629F00CF}" presName="hierChild5" presStyleCnt="0"/>
      <dgm:spPr/>
    </dgm:pt>
    <dgm:pt modelId="{D05C355C-737B-4A2A-95B2-C11B1D27469A}" type="pres">
      <dgm:prSet presAssocID="{BFB45C33-0917-477E-B3C8-B1DC4D85584B}" presName="hierChild3" presStyleCnt="0"/>
      <dgm:spPr/>
    </dgm:pt>
  </dgm:ptLst>
  <dgm:cxnLst>
    <dgm:cxn modelId="{C644E007-3169-482B-973A-8C3A5E5F93E4}" type="presOf" srcId="{BFB45C33-0917-477E-B3C8-B1DC4D85584B}" destId="{DF95FDE3-01E4-4A28-8520-132BB4B0870F}" srcOrd="1" destOrd="0" presId="urn:microsoft.com/office/officeart/2005/8/layout/orgChart1"/>
    <dgm:cxn modelId="{B91BAA0E-6586-4D4B-A31E-F4FD87FC7C8D}" type="presOf" srcId="{BFB45C33-0917-477E-B3C8-B1DC4D85584B}" destId="{F21CEDBB-A242-4B34-80CD-728670A1C310}" srcOrd="0" destOrd="0" presId="urn:microsoft.com/office/officeart/2005/8/layout/orgChart1"/>
    <dgm:cxn modelId="{D8F0B11C-38C8-4E17-B382-7DAF1B07E60E}" type="presOf" srcId="{CBDE1661-6054-4614-A67F-9F3D78079199}" destId="{A8586E50-8E46-4EEF-BE5B-D32171DF64D6}" srcOrd="1" destOrd="0" presId="urn:microsoft.com/office/officeart/2005/8/layout/orgChart1"/>
    <dgm:cxn modelId="{EE3F6C1E-30B6-43B4-921B-8FD0961F7EF8}" srcId="{812F0FB8-792F-43AE-99F4-2F29A3557E7B}" destId="{BFB45C33-0917-477E-B3C8-B1DC4D85584B}" srcOrd="0" destOrd="0" parTransId="{6A1267B3-D85B-45BA-B338-75BA2B0830A9}" sibTransId="{1AE07357-E435-4E06-99AF-41C65D773A35}"/>
    <dgm:cxn modelId="{5B3B281F-9496-451A-A618-1FC68E96ECD2}" type="presOf" srcId="{04AC60BF-5F15-4899-AC56-0ED7174284B5}" destId="{70D1EB98-0B74-458C-9E08-1358A2DEACA2}" srcOrd="0" destOrd="0" presId="urn:microsoft.com/office/officeart/2005/8/layout/orgChart1"/>
    <dgm:cxn modelId="{28951F2F-1E23-40EF-B760-826B87CDDC74}" srcId="{BFB45C33-0917-477E-B3C8-B1DC4D85584B}" destId="{DF9619C4-F897-4F36-B73A-89C95E1A536C}" srcOrd="1" destOrd="0" parTransId="{04AC60BF-5F15-4899-AC56-0ED7174284B5}" sibTransId="{45E97304-2937-4DE0-87DB-5553425EB905}"/>
    <dgm:cxn modelId="{2C9A3F52-2B52-47F8-8276-676AD1DE0C09}" type="presOf" srcId="{DF9619C4-F897-4F36-B73A-89C95E1A536C}" destId="{8D481824-AABA-4575-8478-1ECFC7154AAE}" srcOrd="0" destOrd="0" presId="urn:microsoft.com/office/officeart/2005/8/layout/orgChart1"/>
    <dgm:cxn modelId="{D48F205B-AE18-4919-9F50-915D10FEF74C}" type="presOf" srcId="{DF9619C4-F897-4F36-B73A-89C95E1A536C}" destId="{4CF4C302-A673-4930-8FDC-1F6CF79ED093}" srcOrd="1" destOrd="0" presId="urn:microsoft.com/office/officeart/2005/8/layout/orgChart1"/>
    <dgm:cxn modelId="{0440B08D-8F55-4514-ACB4-3144A1E769D3}" type="presOf" srcId="{D47157CE-9D0D-4DAF-ACC2-8FB7629F00CF}" destId="{AEA85F13-DB00-41EE-92F8-7B2D60A709B9}" srcOrd="1" destOrd="0" presId="urn:microsoft.com/office/officeart/2005/8/layout/orgChart1"/>
    <dgm:cxn modelId="{3822F09C-5134-495A-9CDE-2E8C3EACC1BA}" srcId="{BFB45C33-0917-477E-B3C8-B1DC4D85584B}" destId="{D47157CE-9D0D-4DAF-ACC2-8FB7629F00CF}" srcOrd="2" destOrd="0" parTransId="{B2F7C506-EF64-4528-BD6C-CA0C1C12A2E0}" sibTransId="{79004130-30F2-4D06-8991-2FFC45786523}"/>
    <dgm:cxn modelId="{8214D3B7-329A-49D6-B020-B77E8324E955}" srcId="{BFB45C33-0917-477E-B3C8-B1DC4D85584B}" destId="{CBDE1661-6054-4614-A67F-9F3D78079199}" srcOrd="0" destOrd="0" parTransId="{63681810-EFFB-4C9A-8461-DF89641E5388}" sibTransId="{EC333281-F75C-4111-9F9B-F4F4D579E5BF}"/>
    <dgm:cxn modelId="{A376BCBF-14B6-4C48-A1DC-C3742E140BE9}" type="presOf" srcId="{CBDE1661-6054-4614-A67F-9F3D78079199}" destId="{9BAE6475-EBFE-4856-B645-53A04F4B62FD}" srcOrd="0" destOrd="0" presId="urn:microsoft.com/office/officeart/2005/8/layout/orgChart1"/>
    <dgm:cxn modelId="{030103C8-8DDD-4D41-87E9-6A71DCC53144}" type="presOf" srcId="{63681810-EFFB-4C9A-8461-DF89641E5388}" destId="{D9253060-1859-45D7-B675-CF6B14322F39}" srcOrd="0" destOrd="0" presId="urn:microsoft.com/office/officeart/2005/8/layout/orgChart1"/>
    <dgm:cxn modelId="{9A9981D1-03C7-4E85-BFBC-826796AE1852}" type="presOf" srcId="{812F0FB8-792F-43AE-99F4-2F29A3557E7B}" destId="{0AAC2AF4-AE20-4EFC-AFB9-4118221358BD}" srcOrd="0" destOrd="0" presId="urn:microsoft.com/office/officeart/2005/8/layout/orgChart1"/>
    <dgm:cxn modelId="{9772B8E9-8C9B-4DC0-BA87-6554E89CD07F}" type="presOf" srcId="{B2F7C506-EF64-4528-BD6C-CA0C1C12A2E0}" destId="{E70F07DE-779A-4FF3-9551-5AECCD338909}" srcOrd="0" destOrd="0" presId="urn:microsoft.com/office/officeart/2005/8/layout/orgChart1"/>
    <dgm:cxn modelId="{9DBDB1F0-DCB5-4182-85BD-4ED22CD725A2}" type="presOf" srcId="{D47157CE-9D0D-4DAF-ACC2-8FB7629F00CF}" destId="{FBC89FAC-1180-48AE-AB2C-3DE69EA4A2E2}" srcOrd="0" destOrd="0" presId="urn:microsoft.com/office/officeart/2005/8/layout/orgChart1"/>
    <dgm:cxn modelId="{DBE5073F-8D18-48C4-AE94-319F5FB46A41}" type="presParOf" srcId="{0AAC2AF4-AE20-4EFC-AFB9-4118221358BD}" destId="{B3C291E1-95A0-4C10-881C-593054BA5CB0}" srcOrd="0" destOrd="0" presId="urn:microsoft.com/office/officeart/2005/8/layout/orgChart1"/>
    <dgm:cxn modelId="{C31FCA87-D954-468C-B230-591262CA8A16}" type="presParOf" srcId="{B3C291E1-95A0-4C10-881C-593054BA5CB0}" destId="{709BFC59-F848-4553-948F-7DAF13330FD2}" srcOrd="0" destOrd="0" presId="urn:microsoft.com/office/officeart/2005/8/layout/orgChart1"/>
    <dgm:cxn modelId="{747922FC-C413-44E3-845D-6EDB3A7A6AE9}" type="presParOf" srcId="{709BFC59-F848-4553-948F-7DAF13330FD2}" destId="{F21CEDBB-A242-4B34-80CD-728670A1C310}" srcOrd="0" destOrd="0" presId="urn:microsoft.com/office/officeart/2005/8/layout/orgChart1"/>
    <dgm:cxn modelId="{0DA2BEEF-E64F-4C2C-BDC1-3D9DA4A52FED}" type="presParOf" srcId="{709BFC59-F848-4553-948F-7DAF13330FD2}" destId="{DF95FDE3-01E4-4A28-8520-132BB4B0870F}" srcOrd="1" destOrd="0" presId="urn:microsoft.com/office/officeart/2005/8/layout/orgChart1"/>
    <dgm:cxn modelId="{452D96F2-0120-43B8-9702-788D4CB000C2}" type="presParOf" srcId="{B3C291E1-95A0-4C10-881C-593054BA5CB0}" destId="{059AC844-39C0-4B94-8287-2517FA82E1FB}" srcOrd="1" destOrd="0" presId="urn:microsoft.com/office/officeart/2005/8/layout/orgChart1"/>
    <dgm:cxn modelId="{9FAF1AFA-500D-4017-B35B-631CC20C9D3A}" type="presParOf" srcId="{059AC844-39C0-4B94-8287-2517FA82E1FB}" destId="{D9253060-1859-45D7-B675-CF6B14322F39}" srcOrd="0" destOrd="0" presId="urn:microsoft.com/office/officeart/2005/8/layout/orgChart1"/>
    <dgm:cxn modelId="{EEAAECE8-AC2E-42B0-9FE6-54126F0DADDD}" type="presParOf" srcId="{059AC844-39C0-4B94-8287-2517FA82E1FB}" destId="{2E81B63B-1EE1-4C4C-A9FA-DCD2F349C668}" srcOrd="1" destOrd="0" presId="urn:microsoft.com/office/officeart/2005/8/layout/orgChart1"/>
    <dgm:cxn modelId="{C3575002-476C-427E-9C4C-CC13780244F4}" type="presParOf" srcId="{2E81B63B-1EE1-4C4C-A9FA-DCD2F349C668}" destId="{AF4C73C5-038E-4B0A-AC70-33EA3F60DAE8}" srcOrd="0" destOrd="0" presId="urn:microsoft.com/office/officeart/2005/8/layout/orgChart1"/>
    <dgm:cxn modelId="{84FC1CA4-9339-4DC8-BF7B-859B947D6E4F}" type="presParOf" srcId="{AF4C73C5-038E-4B0A-AC70-33EA3F60DAE8}" destId="{9BAE6475-EBFE-4856-B645-53A04F4B62FD}" srcOrd="0" destOrd="0" presId="urn:microsoft.com/office/officeart/2005/8/layout/orgChart1"/>
    <dgm:cxn modelId="{683603DA-8386-48E2-80AC-ADB610F35263}" type="presParOf" srcId="{AF4C73C5-038E-4B0A-AC70-33EA3F60DAE8}" destId="{A8586E50-8E46-4EEF-BE5B-D32171DF64D6}" srcOrd="1" destOrd="0" presId="urn:microsoft.com/office/officeart/2005/8/layout/orgChart1"/>
    <dgm:cxn modelId="{3082A0C4-E29C-4283-8698-568D8470A71B}" type="presParOf" srcId="{2E81B63B-1EE1-4C4C-A9FA-DCD2F349C668}" destId="{15C12DDB-3C5F-4A2B-8F25-4A17610AA262}" srcOrd="1" destOrd="0" presId="urn:microsoft.com/office/officeart/2005/8/layout/orgChart1"/>
    <dgm:cxn modelId="{DB022C63-6447-422D-8AF7-2ACF1C556D7F}" type="presParOf" srcId="{2E81B63B-1EE1-4C4C-A9FA-DCD2F349C668}" destId="{EB31566D-4122-4B1F-BD64-5BA2C19CC761}" srcOrd="2" destOrd="0" presId="urn:microsoft.com/office/officeart/2005/8/layout/orgChart1"/>
    <dgm:cxn modelId="{1A97B119-A305-4F91-9A99-7BBEC681D160}" type="presParOf" srcId="{059AC844-39C0-4B94-8287-2517FA82E1FB}" destId="{70D1EB98-0B74-458C-9E08-1358A2DEACA2}" srcOrd="2" destOrd="0" presId="urn:microsoft.com/office/officeart/2005/8/layout/orgChart1"/>
    <dgm:cxn modelId="{37252693-8D67-4173-9B2D-ACBCFCE0F31B}" type="presParOf" srcId="{059AC844-39C0-4B94-8287-2517FA82E1FB}" destId="{65CA628B-BECE-407B-A5E2-10795459D823}" srcOrd="3" destOrd="0" presId="urn:microsoft.com/office/officeart/2005/8/layout/orgChart1"/>
    <dgm:cxn modelId="{24132A7F-12B3-45DC-8FD6-FB9676086165}" type="presParOf" srcId="{65CA628B-BECE-407B-A5E2-10795459D823}" destId="{3070CCD7-B322-4709-843B-0876B36A9D1F}" srcOrd="0" destOrd="0" presId="urn:microsoft.com/office/officeart/2005/8/layout/orgChart1"/>
    <dgm:cxn modelId="{8EE1648B-79AD-4E40-93D1-E151E5721D17}" type="presParOf" srcId="{3070CCD7-B322-4709-843B-0876B36A9D1F}" destId="{8D481824-AABA-4575-8478-1ECFC7154AAE}" srcOrd="0" destOrd="0" presId="urn:microsoft.com/office/officeart/2005/8/layout/orgChart1"/>
    <dgm:cxn modelId="{B3DDC975-90BC-4E00-AB09-EB885E59A691}" type="presParOf" srcId="{3070CCD7-B322-4709-843B-0876B36A9D1F}" destId="{4CF4C302-A673-4930-8FDC-1F6CF79ED093}" srcOrd="1" destOrd="0" presId="urn:microsoft.com/office/officeart/2005/8/layout/orgChart1"/>
    <dgm:cxn modelId="{2DE1D024-9D4A-409E-8179-1259BC73987C}" type="presParOf" srcId="{65CA628B-BECE-407B-A5E2-10795459D823}" destId="{B5DA73B7-9FA4-43EC-9B0A-E227B7E372D5}" srcOrd="1" destOrd="0" presId="urn:microsoft.com/office/officeart/2005/8/layout/orgChart1"/>
    <dgm:cxn modelId="{A06CBFB8-E74C-4CE1-A13D-F7EE2FF4D11A}" type="presParOf" srcId="{65CA628B-BECE-407B-A5E2-10795459D823}" destId="{66F68CC1-F4AF-447E-9A84-47B342571AAD}" srcOrd="2" destOrd="0" presId="urn:microsoft.com/office/officeart/2005/8/layout/orgChart1"/>
    <dgm:cxn modelId="{01D12588-413D-405D-BFE7-0AD7812BDC1A}" type="presParOf" srcId="{059AC844-39C0-4B94-8287-2517FA82E1FB}" destId="{E70F07DE-779A-4FF3-9551-5AECCD338909}" srcOrd="4" destOrd="0" presId="urn:microsoft.com/office/officeart/2005/8/layout/orgChart1"/>
    <dgm:cxn modelId="{303C5000-C397-469F-9760-D803059C9B16}" type="presParOf" srcId="{059AC844-39C0-4B94-8287-2517FA82E1FB}" destId="{B52C63BA-EB05-4B6E-AF6F-A8C6D85FFA72}" srcOrd="5" destOrd="0" presId="urn:microsoft.com/office/officeart/2005/8/layout/orgChart1"/>
    <dgm:cxn modelId="{853E2466-C13D-48A9-A600-8342371B0A90}" type="presParOf" srcId="{B52C63BA-EB05-4B6E-AF6F-A8C6D85FFA72}" destId="{10D10FAE-855D-4B7B-A2C2-9EBDE2A70BFD}" srcOrd="0" destOrd="0" presId="urn:microsoft.com/office/officeart/2005/8/layout/orgChart1"/>
    <dgm:cxn modelId="{ADB8EA16-9B06-429C-8508-C111088DD65E}" type="presParOf" srcId="{10D10FAE-855D-4B7B-A2C2-9EBDE2A70BFD}" destId="{FBC89FAC-1180-48AE-AB2C-3DE69EA4A2E2}" srcOrd="0" destOrd="0" presId="urn:microsoft.com/office/officeart/2005/8/layout/orgChart1"/>
    <dgm:cxn modelId="{1DC352EC-D234-4B42-8A15-2D74585B20E4}" type="presParOf" srcId="{10D10FAE-855D-4B7B-A2C2-9EBDE2A70BFD}" destId="{AEA85F13-DB00-41EE-92F8-7B2D60A709B9}" srcOrd="1" destOrd="0" presId="urn:microsoft.com/office/officeart/2005/8/layout/orgChart1"/>
    <dgm:cxn modelId="{2281D414-B975-479C-9999-44ED6A7640BB}" type="presParOf" srcId="{B52C63BA-EB05-4B6E-AF6F-A8C6D85FFA72}" destId="{BC091345-FDAD-4682-9664-3DC4CEBD4015}" srcOrd="1" destOrd="0" presId="urn:microsoft.com/office/officeart/2005/8/layout/orgChart1"/>
    <dgm:cxn modelId="{779761E7-6A3F-4755-B44C-B4DE564CE79C}" type="presParOf" srcId="{B52C63BA-EB05-4B6E-AF6F-A8C6D85FFA72}" destId="{57652C49-E58A-44C0-837C-DBC890254453}" srcOrd="2" destOrd="0" presId="urn:microsoft.com/office/officeart/2005/8/layout/orgChart1"/>
    <dgm:cxn modelId="{BC8C3905-79C8-41E7-8CCF-0F1AA9CFF569}" type="presParOf" srcId="{B3C291E1-95A0-4C10-881C-593054BA5CB0}" destId="{D05C355C-737B-4A2A-95B2-C11B1D2746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F07DE-779A-4FF3-9551-5AECCD338909}">
      <dsp:nvSpPr>
        <dsp:cNvPr id="0" name=""/>
        <dsp:cNvSpPr/>
      </dsp:nvSpPr>
      <dsp:spPr>
        <a:xfrm>
          <a:off x="5486399" y="2405877"/>
          <a:ext cx="3881667" cy="673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838"/>
              </a:lnTo>
              <a:lnTo>
                <a:pt x="3881667" y="336838"/>
              </a:lnTo>
              <a:lnTo>
                <a:pt x="3881667" y="673677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1EB98-0B74-458C-9E08-1358A2DEACA2}">
      <dsp:nvSpPr>
        <dsp:cNvPr id="0" name=""/>
        <dsp:cNvSpPr/>
      </dsp:nvSpPr>
      <dsp:spPr>
        <a:xfrm>
          <a:off x="5440679" y="2405877"/>
          <a:ext cx="91440" cy="6736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677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53060-1859-45D7-B675-CF6B14322F39}">
      <dsp:nvSpPr>
        <dsp:cNvPr id="0" name=""/>
        <dsp:cNvSpPr/>
      </dsp:nvSpPr>
      <dsp:spPr>
        <a:xfrm>
          <a:off x="1604731" y="2405877"/>
          <a:ext cx="3881667" cy="673677"/>
        </a:xfrm>
        <a:custGeom>
          <a:avLst/>
          <a:gdLst/>
          <a:ahLst/>
          <a:cxnLst/>
          <a:rect l="0" t="0" r="0" b="0"/>
          <a:pathLst>
            <a:path>
              <a:moveTo>
                <a:pt x="3881667" y="0"/>
              </a:moveTo>
              <a:lnTo>
                <a:pt x="3881667" y="336838"/>
              </a:lnTo>
              <a:lnTo>
                <a:pt x="0" y="336838"/>
              </a:lnTo>
              <a:lnTo>
                <a:pt x="0" y="673677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CEDBB-A242-4B34-80CD-728670A1C310}">
      <dsp:nvSpPr>
        <dsp:cNvPr id="0" name=""/>
        <dsp:cNvSpPr/>
      </dsp:nvSpPr>
      <dsp:spPr>
        <a:xfrm>
          <a:off x="2955536" y="308862"/>
          <a:ext cx="5061726" cy="20970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 Admission Rate = Good?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 Admission rate indicating welcoming Intl Students.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!However, parents cares more about what their children can be actually taken cared. </a:t>
          </a:r>
        </a:p>
      </dsp:txBody>
      <dsp:txXfrm>
        <a:off x="2955536" y="308862"/>
        <a:ext cx="5061726" cy="2097014"/>
      </dsp:txXfrm>
    </dsp:sp>
    <dsp:sp modelId="{9BAE6475-EBFE-4856-B645-53A04F4B62FD}">
      <dsp:nvSpPr>
        <dsp:cNvPr id="0" name=""/>
        <dsp:cNvSpPr/>
      </dsp:nvSpPr>
      <dsp:spPr>
        <a:xfrm>
          <a:off x="736" y="3079555"/>
          <a:ext cx="3207989" cy="16039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Finance: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Scholarships =Financial burden relief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Advantageous scholarships percentage comparing to competitors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3. Students and family could be more content financially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VISUAL: Bar charts for comparison, line chart for scholarships rate change over times</a:t>
          </a:r>
        </a:p>
      </dsp:txBody>
      <dsp:txXfrm>
        <a:off x="736" y="3079555"/>
        <a:ext cx="3207989" cy="1603994"/>
      </dsp:txXfrm>
    </dsp:sp>
    <dsp:sp modelId="{8D481824-AABA-4575-8478-1ECFC7154AAE}">
      <dsp:nvSpPr>
        <dsp:cNvPr id="0" name=""/>
        <dsp:cNvSpPr/>
      </dsp:nvSpPr>
      <dsp:spPr>
        <a:xfrm>
          <a:off x="3882404" y="3079555"/>
          <a:ext cx="3207989" cy="16039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Academic: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class size &amp; faculty/students ratio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VISUAL: Bubble charts/ pie chart to show the mode and median class size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882404" y="3079555"/>
        <a:ext cx="3207989" cy="1603994"/>
      </dsp:txXfrm>
    </dsp:sp>
    <dsp:sp modelId="{FBC89FAC-1180-48AE-AB2C-3DE69EA4A2E2}">
      <dsp:nvSpPr>
        <dsp:cNvPr id="0" name=""/>
        <dsp:cNvSpPr/>
      </dsp:nvSpPr>
      <dsp:spPr>
        <a:xfrm>
          <a:off x="7764072" y="3079555"/>
          <a:ext cx="3207989" cy="16039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Safety: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Location: safe neighborhood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Low on-campus crime rate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VISUAL: Bar Chart for comparison </a:t>
          </a:r>
        </a:p>
      </dsp:txBody>
      <dsp:txXfrm>
        <a:off x="7764072" y="3079555"/>
        <a:ext cx="3207989" cy="1603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B03A0-B5A2-F848-B452-20FBA0159507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C3F3C-F609-0D4F-ACBB-363134383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C3F3C-F609-0D4F-ACBB-363134383C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8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C3F3C-F609-0D4F-ACBB-363134383C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1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C3F3C-F609-0D4F-ACBB-363134383C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A539-7051-7C54-4D0B-EA5D8C643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3D3EA-D8D6-1ABE-5ED1-13919BA33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372A-53A8-3C89-7F9F-70D2E22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60E2-970D-D581-ABD1-18671547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43550-B2FC-18EA-62EB-5328C0A5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D312-A687-6AE7-9DDD-F53513B5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6BF0-1FF7-83FF-FC2D-9A0B33D1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9C84-76A5-16F7-D53F-393301DC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56E2-F85F-0D3B-39CB-0B1EF95B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8813E-9A6C-BA09-2845-321F846E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D0334-D924-3CBF-AEBA-73C402E9D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5DEB9-E8B5-0FAB-46F8-B3FA44EE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D99C1-4E36-38EE-C330-411AEF90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F0B6-639E-DCDC-1FFB-8BC9DC99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6E0D-6D75-8CC2-5DAF-47235CD8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00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09600" y="456811"/>
            <a:ext cx="10972800" cy="1025041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z="4000">
                <a:solidFill>
                  <a:srgbClr val="9E28B5"/>
                </a:solidFill>
                <a:latin typeface="AvenirNext LT Pro Heavy" panose="020B0903020202020204" pitchFamily="34" charset="0"/>
                <a:cs typeface="AvenirNext LT Pro Heavy" panose="020B0903020202020204" pitchFamily="34" charset="0"/>
              </a:defRPr>
            </a:lvl1pPr>
          </a:lstStyle>
          <a:p>
            <a:r>
              <a:rPr lang="en-US" sz="4000" cap="all" dirty="0">
                <a:solidFill>
                  <a:srgbClr val="9E28B5"/>
                </a:solidFill>
                <a:latin typeface="Avenir Next Heavy"/>
              </a:rPr>
              <a:t>SLIDE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0"/>
          </p:nvPr>
        </p:nvSpPr>
        <p:spPr>
          <a:xfrm>
            <a:off x="609600" y="1600202"/>
            <a:ext cx="10972800" cy="427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 Aster LT Std" panose="02040603050505020404" pitchFamily="18" charset="0"/>
                <a:cs typeface="New Aster LT Std" panose="02040603050505020404" pitchFamily="18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 Aster LT Std" panose="02040603050505020404" pitchFamily="18" charset="0"/>
                <a:cs typeface="New Aster LT Std" panose="02040603050505020404" pitchFamily="18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 Aster LT Std" panose="02040603050505020404" pitchFamily="18" charset="0"/>
                <a:cs typeface="New Aster LT Std" panose="02040603050505020404" pitchFamily="18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 Aster LT Std" panose="02040603050505020404" pitchFamily="18" charset="0"/>
                <a:cs typeface="New Aster LT Std" panose="02040603050505020404" pitchFamily="18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New Aster LT Std" panose="02040603050505020404" pitchFamily="18" charset="0"/>
                <a:cs typeface="New Aster LT Std" panose="020406030505050204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92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6C1C-39C1-5104-4EEB-4FC76E5A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0DA7-27BA-F395-C20D-5A592C9E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F068-D2E6-2DBB-2818-3AD8CBED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95C8-FB3D-450C-69EC-4C091E23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0B85E-D99B-BDF4-C47E-0F1449CF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BAEA-77B1-5379-4622-42CBADF8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D9A37-5906-735B-FB16-A95E47CA6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EBC3-7B05-51A2-8887-1CAC4CA1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D8CC-1945-DECE-F528-94B33E52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956B-3AAF-A78C-7726-B1D71CC8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2B13-3DC3-F174-04BA-5520E74F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3A36-7B23-D8CE-66DF-5C079B351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407A-0D5E-6A33-C924-BB4D9826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6478C-FE76-236C-B097-36BA12EF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843DA-53EB-2AB7-9A12-D5BFEB50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1EB5E-CD0F-799C-F9DD-67F10545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B866-AA1C-130F-B184-22DE41CA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CC81-7B0E-A64E-2E11-EBCE6456E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1557C-F36C-2A2D-DC4C-31219BD5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5F9A0-C656-A71C-B121-BB13FD698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188F0-54C0-A96E-3491-41BDC897A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1B503-DC19-BA92-92C7-770BF666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0BD20-CB0B-F754-A52A-124AAE05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CC96C-5571-B793-AB6D-7F1AB192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3F4D-45A3-D5D8-871C-F41D8EFA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41BAD-A700-C509-ED43-9CCA274D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B0965-6001-2BBC-94BD-EF8A8648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55CC3-0F05-C109-CC15-81BBD43B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575C5-92E6-E6BD-2F62-5935BED0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A0F5C-6B23-82FF-B740-48ACC32C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43CFD-181C-CFE9-AB6A-BD666BAA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A1D2-DFC5-9B14-A85F-2F2C48E6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1A88-833E-9F75-EBAA-503AC0AC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BFCD-0BB0-AC53-3926-ADEF45A0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2A76B-6320-6D7D-E0B1-80FA2CE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8563F-93D3-03A2-E02B-DE7C9683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ECB7E-B941-E7A0-F448-C903AA12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4D7E-3509-CD6F-4BFC-4ADB7374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36C0-2494-CC11-C994-DF3B3890A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B1E9-16A6-8006-93FC-2C8B6620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4127A-55E8-970F-5D82-A521DA23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13F18-8934-1FB6-518C-486BF85F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0572E-2ED2-365B-5E98-DE7534B8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9DFC4-5E12-ADB1-5E48-21AA80A8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F3511-DAB9-F3A6-090C-C578ECBD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681C-3C87-CC1F-E933-3A8565E1F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03A42-FF8B-2042-9103-83B95E1A356F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BFA1D-5752-F2C1-268E-6A554B1BE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2995-C4C6-AC8F-439C-424AC4EF8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BE0FB-D54E-1E44-9C3E-46A540312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2ACBD-C988-7910-49D5-735BE21A2D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2873" r="2873"/>
          <a:stretch/>
        </p:blipFill>
        <p:spPr>
          <a:xfrm>
            <a:off x="0" y="0"/>
            <a:ext cx="12192000" cy="6858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B5A47C-C1C2-A66A-779C-7BB5BA810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748"/>
            <a:ext cx="9144000" cy="29005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8000" dirty="0"/>
              <a:t>St. Thomas Cares Just Like You 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7590-F28E-0416-327E-AF92D9B1C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278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Undergraduate International Admission </a:t>
            </a:r>
          </a:p>
          <a:p>
            <a:r>
              <a:rPr lang="en-US" dirty="0">
                <a:solidFill>
                  <a:srgbClr val="FFFFFF"/>
                </a:solidFill>
              </a:rPr>
              <a:t>Morgan Meng- BUAN 610</a:t>
            </a:r>
          </a:p>
        </p:txBody>
      </p:sp>
    </p:spTree>
    <p:extLst>
      <p:ext uri="{BB962C8B-B14F-4D97-AF65-F5344CB8AC3E}">
        <p14:creationId xmlns:p14="http://schemas.microsoft.com/office/powerpoint/2010/main" val="3769312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blue and purple bars&#10;&#10;Description automatically generated">
            <a:extLst>
              <a:ext uri="{FF2B5EF4-FFF2-40B4-BE49-F238E27FC236}">
                <a16:creationId xmlns:a16="http://schemas.microsoft.com/office/drawing/2014/main" id="{03315C5B-8252-CE65-3695-576E9DE35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670" y="1466694"/>
            <a:ext cx="9445383" cy="455653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AE445-6913-0DA3-45E7-435639AC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940" y="803912"/>
            <a:ext cx="12146071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Benton Sans Book"/>
              </a:rPr>
              <a:t>Dominating the Field: </a:t>
            </a:r>
            <a:br>
              <a:rPr lang="en-US" sz="3600" dirty="0">
                <a:solidFill>
                  <a:srgbClr val="FFFFFF"/>
                </a:solidFill>
                <a:effectLst/>
                <a:latin typeface="Benton Sans Book"/>
              </a:rPr>
            </a:br>
            <a:r>
              <a:rPr lang="en-US" sz="3600" dirty="0">
                <a:solidFill>
                  <a:srgbClr val="FFFFFF"/>
                </a:solidFill>
                <a:effectLst/>
                <a:latin typeface="Benton Sans Book"/>
              </a:rPr>
              <a:t>St. Thomas Leads in Scholarship Awards Among Peers</a:t>
            </a:r>
            <a:br>
              <a:rPr lang="en-US" sz="3600" dirty="0">
                <a:effectLst/>
              </a:rPr>
            </a:br>
            <a:br>
              <a:rPr lang="en-US" sz="3600" dirty="0">
                <a:effectLst/>
              </a:rPr>
            </a:b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51A1-3210-9CBF-F64A-5F4A50B74E5B}"/>
              </a:ext>
            </a:extLst>
          </p:cNvPr>
          <p:cNvSpPr txBox="1"/>
          <p:nvPr/>
        </p:nvSpPr>
        <p:spPr>
          <a:xfrm>
            <a:off x="1420947" y="5881792"/>
            <a:ext cx="913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/>
                <a:latin typeface="Tableau Light"/>
              </a:rPr>
              <a:t>Total Amount of Merit-Based Scholarships By Schools Year 2021-2022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972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A668-16A5-DA43-FAED-ECCEC331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6" y="703328"/>
            <a:ext cx="3707704" cy="60229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ffectLst/>
                <a:latin typeface="Benton Sans Book"/>
              </a:rPr>
              <a:t>Ascending to New Heights</a:t>
            </a:r>
            <a:r>
              <a:rPr lang="en-US" dirty="0">
                <a:solidFill>
                  <a:srgbClr val="FFFFFF"/>
                </a:solidFill>
                <a:effectLst/>
                <a:latin typeface="Benton Sans Book"/>
              </a:rPr>
              <a:t>:</a:t>
            </a:r>
            <a:br>
              <a:rPr lang="en-US" dirty="0">
                <a:solidFill>
                  <a:srgbClr val="FFFFFF"/>
                </a:solidFill>
                <a:effectLst/>
                <a:latin typeface="Benton Sans Book"/>
              </a:rPr>
            </a:br>
            <a:br>
              <a:rPr lang="en-US" dirty="0">
                <a:solidFill>
                  <a:srgbClr val="FFFFFF"/>
                </a:solidFill>
                <a:effectLst/>
                <a:latin typeface="Benton Sans Book"/>
              </a:rPr>
            </a:br>
            <a:r>
              <a:rPr lang="en-US" dirty="0">
                <a:solidFill>
                  <a:srgbClr val="FFFFFF"/>
                </a:solidFill>
                <a:effectLst/>
                <a:latin typeface="Benton Sans Book"/>
              </a:rPr>
              <a:t>Average Scholarship Percentages Soar from 35% to 60% Over 6 Years</a:t>
            </a:r>
            <a:br>
              <a:rPr lang="en-US" sz="4000" dirty="0">
                <a:effectLst/>
              </a:rPr>
            </a:br>
            <a:br>
              <a:rPr lang="en-US" sz="4000" dirty="0">
                <a:effectLst/>
              </a:rPr>
            </a:br>
            <a:endParaRPr lang="en-US" sz="4000" dirty="0"/>
          </a:p>
        </p:txBody>
      </p:sp>
      <p:pic>
        <p:nvPicPr>
          <p:cNvPr id="7" name="Content Placeholder 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A76A3F6A-5996-8A5A-8BBC-4C467AAD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6532" y="835009"/>
            <a:ext cx="8335468" cy="60229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9D75A5-20A9-2E1F-1C70-C508EC0625A8}"/>
              </a:ext>
            </a:extLst>
          </p:cNvPr>
          <p:cNvSpPr txBox="1"/>
          <p:nvPr/>
        </p:nvSpPr>
        <p:spPr>
          <a:xfrm>
            <a:off x="5174596" y="4546948"/>
            <a:ext cx="7451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effectLst/>
                <a:latin typeface="Benton Sans Book"/>
              </a:rPr>
              <a:t>Trend of Average Merit-based Scholarship Percentages (2018-2023) for Admitted International Students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164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D59D1-32CF-716E-FF54-8EA2E298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50" y="4772109"/>
            <a:ext cx="4368602" cy="1956841"/>
          </a:xfrm>
        </p:spPr>
        <p:txBody>
          <a:bodyPr anchor="b">
            <a:noAutofit/>
          </a:bodyPr>
          <a:lstStyle/>
          <a:p>
            <a:r>
              <a:rPr lang="en-US" sz="5400" b="1" dirty="0">
                <a:solidFill>
                  <a:srgbClr val="F5F5F5"/>
                </a:solidFill>
                <a:effectLst/>
                <a:latin typeface="Benton Sans Book"/>
              </a:rPr>
              <a:t>Small Class Advantage</a:t>
            </a:r>
            <a:r>
              <a:rPr lang="en-US" sz="5400" dirty="0">
                <a:solidFill>
                  <a:srgbClr val="F5F5F5"/>
                </a:solidFill>
                <a:effectLst/>
                <a:latin typeface="Benton Sans Book"/>
              </a:rPr>
              <a:t>:</a:t>
            </a:r>
            <a:br>
              <a:rPr lang="en-US" sz="5400" dirty="0">
                <a:solidFill>
                  <a:srgbClr val="F5F5F5"/>
                </a:solidFill>
                <a:effectLst/>
                <a:latin typeface="Benton Sans Book"/>
              </a:rPr>
            </a:br>
            <a:br>
              <a:rPr lang="en-US" sz="5400" dirty="0">
                <a:solidFill>
                  <a:srgbClr val="F5F5F5"/>
                </a:solidFill>
                <a:effectLst/>
                <a:latin typeface="Benton Sans Book"/>
              </a:rPr>
            </a:br>
            <a:r>
              <a:rPr lang="en-US" sz="5400" dirty="0">
                <a:solidFill>
                  <a:srgbClr val="F5F5F5"/>
                </a:solidFill>
                <a:effectLst/>
                <a:latin typeface="Benton Sans Book"/>
              </a:rPr>
              <a:t>Visualizing the Benefits with Average Class Size of 21</a:t>
            </a:r>
            <a:br>
              <a:rPr lang="en-US" sz="5400" dirty="0">
                <a:effectLst/>
              </a:rPr>
            </a:br>
            <a:endParaRPr lang="en-US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number of circles&#10;&#10;Description automatically generated">
            <a:extLst>
              <a:ext uri="{FF2B5EF4-FFF2-40B4-BE49-F238E27FC236}">
                <a16:creationId xmlns:a16="http://schemas.microsoft.com/office/drawing/2014/main" id="{87DD5FE7-4EE9-12C5-6314-3E83CE893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737" b="1"/>
          <a:stretch/>
        </p:blipFill>
        <p:spPr>
          <a:xfrm>
            <a:off x="528017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2B24-0192-834B-4EFF-17C76967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832" y="0"/>
            <a:ext cx="5079368" cy="1160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5F5F5"/>
                </a:solidFill>
                <a:effectLst/>
                <a:latin typeface="Tableau Light"/>
              </a:rPr>
              <a:t>St. Thomas Class Size Counts, 2023-2024</a:t>
            </a:r>
            <a:br>
              <a:rPr lang="en-US" sz="3200" dirty="0">
                <a:effectLst/>
              </a:rPr>
            </a:b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FCF34C-226D-1ADE-01C1-011CCB5C2E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8941" r="22389" b="3450"/>
          <a:stretch/>
        </p:blipFill>
        <p:spPr>
          <a:xfrm>
            <a:off x="5311702" y="5064394"/>
            <a:ext cx="1773214" cy="17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1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8103-F9F6-094A-7E53-318BB0EC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30" y="672046"/>
            <a:ext cx="11437306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 Care Just Like You Do!</a:t>
            </a:r>
            <a:b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St. Thomas Keeps Students Safe!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</a:b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 descr="A graph of crime&#10;&#10;Description automatically generated">
            <a:extLst>
              <a:ext uri="{FF2B5EF4-FFF2-40B4-BE49-F238E27FC236}">
                <a16:creationId xmlns:a16="http://schemas.microsoft.com/office/drawing/2014/main" id="{D87DDF7C-B2BC-1A1E-87D8-286600199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670" y="1604908"/>
            <a:ext cx="8370799" cy="48879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35C47-9259-3E30-7264-E6193493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91" y="5235655"/>
            <a:ext cx="1607592" cy="12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9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Minto Principle – Overall Structure-Final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821372-0B3B-495C-B55B-DED658FD41C7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565648318"/>
              </p:ext>
            </p:extLst>
          </p:nvPr>
        </p:nvGraphicFramePr>
        <p:xfrm>
          <a:off x="609599" y="1093076"/>
          <a:ext cx="10972799" cy="499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01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98D2-BA84-385C-382C-690F613B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899-BB49-95C4-342F-98C5342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0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242</Words>
  <Application>Microsoft Macintosh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AvenirNext LT Pro Heavy</vt:lpstr>
      <vt:lpstr>Benton Sans Book</vt:lpstr>
      <vt:lpstr>New Aster LT Std</vt:lpstr>
      <vt:lpstr>Tableau Light</vt:lpstr>
      <vt:lpstr>Aptos</vt:lpstr>
      <vt:lpstr>Aptos Display</vt:lpstr>
      <vt:lpstr>Arial</vt:lpstr>
      <vt:lpstr>Avenir Next Heavy</vt:lpstr>
      <vt:lpstr>Office Theme</vt:lpstr>
      <vt:lpstr>St. Thomas Cares Just Like You Do!</vt:lpstr>
      <vt:lpstr>Dominating the Field:  St. Thomas Leads in Scholarship Awards Among Peers  </vt:lpstr>
      <vt:lpstr>Ascending to New Heights:  Average Scholarship Percentages Soar from 35% to 60% Over 6 Years  </vt:lpstr>
      <vt:lpstr>Small Class Advantage:  Visualizing the Benefits with Average Class Size of 21 </vt:lpstr>
      <vt:lpstr>We Care Just Like You Do! St. Thomas Keeps Students Safe! </vt:lpstr>
      <vt:lpstr>Minto Principle – Overall Structure-Final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St. Thomas Cares Just Like You Do!</dc:title>
  <dc:creator>Meng, Morgan</dc:creator>
  <cp:lastModifiedBy>Meng, Morgan</cp:lastModifiedBy>
  <cp:revision>4</cp:revision>
  <dcterms:created xsi:type="dcterms:W3CDTF">2024-05-07T22:12:53Z</dcterms:created>
  <dcterms:modified xsi:type="dcterms:W3CDTF">2024-05-15T04:58:52Z</dcterms:modified>
</cp:coreProperties>
</file>