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968" r:id="rId6"/>
    <p:sldId id="969" r:id="rId7"/>
    <p:sldId id="971" r:id="rId8"/>
    <p:sldId id="970" r:id="rId9"/>
    <p:sldId id="972" r:id="rId10"/>
    <p:sldId id="973" r:id="rId11"/>
    <p:sldId id="974" r:id="rId12"/>
    <p:sldId id="975" r:id="rId13"/>
    <p:sldId id="976" r:id="rId14"/>
    <p:sldId id="979" r:id="rId15"/>
    <p:sldId id="980" r:id="rId16"/>
    <p:sldId id="981" r:id="rId17"/>
    <p:sldId id="982" r:id="rId18"/>
    <p:sldId id="983" r:id="rId19"/>
    <p:sldId id="984" r:id="rId20"/>
    <p:sldId id="985" r:id="rId21"/>
    <p:sldId id="986" r:id="rId22"/>
    <p:sldId id="987" r:id="rId23"/>
    <p:sldId id="988" r:id="rId24"/>
    <p:sldId id="989" r:id="rId25"/>
    <p:sldId id="990" r:id="rId26"/>
    <p:sldId id="991" r:id="rId27"/>
    <p:sldId id="992" r:id="rId28"/>
    <p:sldId id="993" r:id="rId29"/>
    <p:sldId id="994" r:id="rId30"/>
    <p:sldId id="995" r:id="rId31"/>
    <p:sldId id="996" r:id="rId32"/>
    <p:sldId id="997" r:id="rId33"/>
    <p:sldId id="998" r:id="rId34"/>
    <p:sldId id="1000" r:id="rId35"/>
    <p:sldId id="999" r:id="rId36"/>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6" d="100"/>
          <a:sy n="86" d="100"/>
        </p:scale>
        <p:origin x="1524" y="102"/>
      </p:cViewPr>
      <p:guideLst>
        <p:guide orient="horz" pos="2160"/>
        <p:guide pos="293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C7A03E7-558C-41A7-98FB-0CA102620CF3}"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幻灯片图像占位符 1"/>
          <p:cNvSpPr>
            <a:spLocks noGrp="1" noRot="1" noChangeAspect="1" noTextEdit="1"/>
          </p:cNvSpPr>
          <p:nvPr>
            <p:ph type="sldImg"/>
          </p:nvPr>
        </p:nvSpPr>
        <p:spPr>
          <a:ln>
            <a:solidFill>
              <a:srgbClr val="000000">
                <a:alpha val="100000"/>
              </a:srgbClr>
            </a:solidFill>
            <a:miter lim="800000"/>
          </a:ln>
        </p:spPr>
      </p:sp>
      <p:sp>
        <p:nvSpPr>
          <p:cNvPr id="4099"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FD3A7F-1251-4585-A3D8-472756F00BEE}"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074"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3075"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3076"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3077"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3078" name="TextBox 17"/>
          <p:cNvSpPr txBox="1"/>
          <p:nvPr/>
        </p:nvSpPr>
        <p:spPr>
          <a:xfrm>
            <a:off x="-828675" y="2168525"/>
            <a:ext cx="10773410" cy="9036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10000"/>
              </a:lnSpc>
              <a:spcBef>
                <a:spcPct val="0"/>
              </a:spcBef>
              <a:buNone/>
            </a:pPr>
            <a:r>
              <a:rPr lang="zh-CN" altLang="en-US" sz="4800" b="1" dirty="0">
                <a:latin typeface="Times New Roman" panose="02020603050405020304" pitchFamily="18" charset="0"/>
              </a:rPr>
              <a:t>执行器控制的阶段性成果展示</a:t>
            </a:r>
            <a:endParaRPr lang="zh-CN" altLang="en-US" sz="4800" b="1" dirty="0">
              <a:latin typeface="Times New Roman" panose="02020603050405020304" pitchFamily="18" charset="0"/>
            </a:endParaRPr>
          </a:p>
        </p:txBody>
      </p:sp>
      <p:pic>
        <p:nvPicPr>
          <p:cNvPr id="3080" name="图片 3"/>
          <p:cNvPicPr>
            <a:picLocks noChangeAspect="1"/>
          </p:cNvPicPr>
          <p:nvPr/>
        </p:nvPicPr>
        <p:blipFill>
          <a:blip r:embed="rId1"/>
          <a:stretch>
            <a:fillRect/>
          </a:stretch>
        </p:blipFill>
        <p:spPr>
          <a:xfrm>
            <a:off x="107950" y="4289425"/>
            <a:ext cx="1716088" cy="1654175"/>
          </a:xfrm>
          <a:prstGeom prst="rect">
            <a:avLst/>
          </a:prstGeom>
          <a:noFill/>
          <a:ln w="9525">
            <a:noFill/>
          </a:ln>
        </p:spPr>
      </p:pic>
      <p:sp>
        <p:nvSpPr>
          <p:cNvPr id="2" name="文本框 1"/>
          <p:cNvSpPr txBox="1"/>
          <p:nvPr/>
        </p:nvSpPr>
        <p:spPr>
          <a:xfrm>
            <a:off x="5982335" y="4843780"/>
            <a:ext cx="3069590" cy="460375"/>
          </a:xfrm>
          <a:prstGeom prst="rect">
            <a:avLst/>
          </a:prstGeom>
          <a:noFill/>
        </p:spPr>
        <p:txBody>
          <a:bodyPr wrap="square" rtlCol="0">
            <a:spAutoFit/>
          </a:bodyPr>
          <a:p>
            <a:r>
              <a:rPr lang="en-US" altLang="zh-CN" sz="2400" b="1">
                <a:latin typeface="Times New Roman" panose="02020603050405020304" pitchFamily="18" charset="0"/>
              </a:rPr>
              <a:t>——</a:t>
            </a:r>
            <a:r>
              <a:rPr lang="zh-CN" altLang="en-US" sz="2400" b="1">
                <a:latin typeface="Times New Roman" panose="02020603050405020304" pitchFamily="18" charset="0"/>
              </a:rPr>
              <a:t>王旭明</a:t>
            </a:r>
            <a:endParaRPr lang="zh-CN" altLang="en-US" sz="2400" b="1">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557020"/>
            <a:ext cx="9144000" cy="1076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基于内模原理，设计重复控制器，以抑制系统周期性扰动。最终的复合控制器设计为</a:t>
            </a:r>
            <a:r>
              <a:rPr lang="en-US" altLang="zh-CN" sz="2000" dirty="0">
                <a:latin typeface="Times New Roman" panose="02020603050405020304" pitchFamily="18" charset="0"/>
                <a:ea typeface="Times New Roman" panose="02020603050405020304" pitchFamily="18" charset="0"/>
              </a:rPr>
              <a:t>RC+DOB</a:t>
            </a:r>
            <a:r>
              <a:rPr lang="zh-CN" altLang="en-US" sz="2000" dirty="0">
                <a:latin typeface="Times New Roman" panose="02020603050405020304" pitchFamily="18" charset="0"/>
                <a:ea typeface="Times New Roman" panose="02020603050405020304" pitchFamily="18" charset="0"/>
              </a:rPr>
              <a:t>形式</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DOB</a:t>
            </a:r>
            <a:r>
              <a:rPr lang="zh-CN" altLang="en-US" sz="2000" dirty="0">
                <a:latin typeface="Times New Roman" panose="02020603050405020304" pitchFamily="18" charset="0"/>
                <a:ea typeface="宋体" panose="02010600030101010101" pitchFamily="2" charset="-122"/>
              </a:rPr>
              <a:t>抑制常值扰动，</a:t>
            </a:r>
            <a:r>
              <a:rPr lang="en-US" altLang="zh-CN" sz="2000" dirty="0">
                <a:latin typeface="Times New Roman" panose="02020603050405020304" pitchFamily="18" charset="0"/>
                <a:ea typeface="宋体" panose="02010600030101010101" pitchFamily="2" charset="-122"/>
              </a:rPr>
              <a:t>RC</a:t>
            </a:r>
            <a:r>
              <a:rPr lang="zh-CN" altLang="en-US" sz="2000" dirty="0">
                <a:latin typeface="Times New Roman" panose="02020603050405020304" pitchFamily="18" charset="0"/>
                <a:ea typeface="宋体" panose="02010600030101010101" pitchFamily="2" charset="-122"/>
              </a:rPr>
              <a:t>抑制周期性扰动。</a:t>
            </a:r>
            <a:endParaRPr lang="zh-CN" altLang="en-US" sz="2000" dirty="0">
              <a:latin typeface="Times New Roman" panose="02020603050405020304" pitchFamily="18" charset="0"/>
              <a:ea typeface="宋体" panose="02010600030101010101" pitchFamily="2" charset="-122"/>
            </a:endParaRPr>
          </a:p>
        </p:txBody>
      </p:sp>
      <p:graphicFrame>
        <p:nvGraphicFramePr>
          <p:cNvPr id="4" name="对象 3"/>
          <p:cNvGraphicFramePr/>
          <p:nvPr/>
        </p:nvGraphicFramePr>
        <p:xfrm>
          <a:off x="1932305" y="2800985"/>
          <a:ext cx="5278755" cy="3172460"/>
        </p:xfrm>
        <a:graphic>
          <a:graphicData uri="http://schemas.openxmlformats.org/presentationml/2006/ole">
            <mc:AlternateContent xmlns:mc="http://schemas.openxmlformats.org/markup-compatibility/2006">
              <mc:Choice xmlns:v="urn:schemas-microsoft-com:vml" Requires="v">
                <p:oleObj spid="_x0000_s5" name="" r:id="rId1" imgW="5070475" imgH="3064510" progId="Word.Document.8">
                  <p:embed/>
                </p:oleObj>
              </mc:Choice>
              <mc:Fallback>
                <p:oleObj name="" r:id="rId1" imgW="5070475" imgH="3064510" progId="Word.Document.8">
                  <p:embed/>
                  <p:pic>
                    <p:nvPicPr>
                      <p:cNvPr id="0" name="图片 4"/>
                      <p:cNvPicPr/>
                      <p:nvPr/>
                    </p:nvPicPr>
                    <p:blipFill>
                      <a:blip r:embed="rId2"/>
                      <a:stretch>
                        <a:fillRect/>
                      </a:stretch>
                    </p:blipFill>
                    <p:spPr>
                      <a:xfrm>
                        <a:off x="1932305" y="2800985"/>
                        <a:ext cx="5278755" cy="317246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1076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EFS</a:t>
            </a:r>
            <a:r>
              <a:rPr lang="zh-CN" altLang="en-US" sz="2000" dirty="0">
                <a:latin typeface="Times New Roman" panose="02020603050405020304" pitchFamily="18" charset="0"/>
                <a:ea typeface="Times New Roman" panose="02020603050405020304" pitchFamily="18" charset="0"/>
              </a:rPr>
              <a:t>实验中，</a:t>
            </a:r>
            <a:r>
              <a:rPr lang="zh-CN" altLang="en-US" sz="2000" dirty="0">
                <a:latin typeface="Times New Roman" panose="02020603050405020304" pitchFamily="18" charset="0"/>
                <a:ea typeface="Times New Roman" panose="02020603050405020304" pitchFamily="18" charset="0"/>
              </a:rPr>
              <a:t>在执行器各目标开度下，位置波动均方差明显减小，周期性干扰得到抑制。</a:t>
            </a:r>
            <a:endParaRPr lang="zh-CN" altLang="en-US" sz="2000" dirty="0">
              <a:latin typeface="Times New Roman" panose="02020603050405020304" pitchFamily="18" charset="0"/>
              <a:ea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1714500" y="2540000"/>
            <a:ext cx="5914390" cy="3482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10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RCDOB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endParaRPr lang="en-US" altLang="zh-CN" sz="2000" dirty="0">
              <a:latin typeface="Times New Roman" panose="02020603050405020304" pitchFamily="18" charset="0"/>
              <a:ea typeface="宋体" panose="02010600030101010101" pitchFamily="2" charset="-122"/>
            </a:endParaRPr>
          </a:p>
        </p:txBody>
      </p:sp>
      <p:pic>
        <p:nvPicPr>
          <p:cNvPr id="4" name="图片 3" descr="10"/>
          <p:cNvPicPr>
            <a:picLocks noChangeAspect="1"/>
          </p:cNvPicPr>
          <p:nvPr/>
        </p:nvPicPr>
        <p:blipFill>
          <a:blip r:embed="rId1"/>
          <a:stretch>
            <a:fillRect/>
          </a:stretch>
        </p:blipFill>
        <p:spPr>
          <a:xfrm>
            <a:off x="1325245" y="2223770"/>
            <a:ext cx="6666865" cy="3634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2</a:t>
            </a:r>
            <a:r>
              <a:rPr lang="en-US" altLang="zh-CN" sz="2000" dirty="0">
                <a:latin typeface="Times New Roman" panose="02020603050405020304" pitchFamily="18" charset="0"/>
                <a:ea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RCDOB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endParaRPr lang="en-US" altLang="zh-CN" sz="2000" dirty="0">
              <a:latin typeface="Times New Roman" panose="02020603050405020304" pitchFamily="18" charset="0"/>
              <a:ea typeface="宋体" panose="02010600030101010101" pitchFamily="2" charset="-122"/>
            </a:endParaRPr>
          </a:p>
        </p:txBody>
      </p:sp>
      <p:pic>
        <p:nvPicPr>
          <p:cNvPr id="2" name="图片 1" descr="20"/>
          <p:cNvPicPr>
            <a:picLocks noChangeAspect="1"/>
          </p:cNvPicPr>
          <p:nvPr/>
        </p:nvPicPr>
        <p:blipFill>
          <a:blip r:embed="rId1"/>
          <a:stretch>
            <a:fillRect/>
          </a:stretch>
        </p:blipFill>
        <p:spPr>
          <a:xfrm>
            <a:off x="1357630" y="2236470"/>
            <a:ext cx="6428740" cy="3505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3</a:t>
            </a:r>
            <a:r>
              <a:rPr lang="en-US" altLang="zh-CN" sz="2000" dirty="0">
                <a:latin typeface="Times New Roman" panose="02020603050405020304" pitchFamily="18" charset="0"/>
                <a:ea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RCDOB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endParaRPr lang="en-US" altLang="zh-CN" sz="2000" dirty="0">
              <a:latin typeface="Times New Roman" panose="02020603050405020304" pitchFamily="18" charset="0"/>
              <a:ea typeface="宋体" panose="02010600030101010101" pitchFamily="2" charset="-122"/>
            </a:endParaRPr>
          </a:p>
        </p:txBody>
      </p:sp>
      <p:pic>
        <p:nvPicPr>
          <p:cNvPr id="3" name="图片 2" descr="30"/>
          <p:cNvPicPr>
            <a:picLocks noChangeAspect="1"/>
          </p:cNvPicPr>
          <p:nvPr/>
        </p:nvPicPr>
        <p:blipFill>
          <a:blip r:embed="rId1"/>
          <a:stretch>
            <a:fillRect/>
          </a:stretch>
        </p:blipFill>
        <p:spPr>
          <a:xfrm>
            <a:off x="1399540" y="2340610"/>
            <a:ext cx="6344285" cy="34594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4</a:t>
            </a:r>
            <a:r>
              <a:rPr lang="en-US" altLang="zh-CN" sz="2000" dirty="0">
                <a:latin typeface="Times New Roman" panose="02020603050405020304" pitchFamily="18" charset="0"/>
                <a:ea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RCDOB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endParaRPr lang="en-US" altLang="zh-CN" sz="2000" dirty="0">
              <a:latin typeface="Times New Roman" panose="02020603050405020304" pitchFamily="18" charset="0"/>
              <a:ea typeface="宋体" panose="02010600030101010101" pitchFamily="2" charset="-122"/>
            </a:endParaRPr>
          </a:p>
        </p:txBody>
      </p:sp>
      <p:pic>
        <p:nvPicPr>
          <p:cNvPr id="2" name="图片 1" descr="40"/>
          <p:cNvPicPr>
            <a:picLocks noChangeAspect="1"/>
          </p:cNvPicPr>
          <p:nvPr/>
        </p:nvPicPr>
        <p:blipFill>
          <a:blip r:embed="rId1"/>
          <a:stretch>
            <a:fillRect/>
          </a:stretch>
        </p:blipFill>
        <p:spPr>
          <a:xfrm>
            <a:off x="1372870" y="2199005"/>
            <a:ext cx="6571615" cy="35826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5</a:t>
            </a:r>
            <a:r>
              <a:rPr lang="en-US" altLang="zh-CN" sz="2000" dirty="0">
                <a:latin typeface="Times New Roman" panose="02020603050405020304" pitchFamily="18" charset="0"/>
                <a:ea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RCDOB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endParaRPr lang="en-US" altLang="zh-CN" sz="2000" dirty="0">
              <a:latin typeface="Times New Roman" panose="02020603050405020304" pitchFamily="18" charset="0"/>
              <a:ea typeface="宋体" panose="02010600030101010101" pitchFamily="2" charset="-122"/>
            </a:endParaRPr>
          </a:p>
        </p:txBody>
      </p:sp>
      <p:pic>
        <p:nvPicPr>
          <p:cNvPr id="2" name="图片 1" descr="50"/>
          <p:cNvPicPr>
            <a:picLocks noChangeAspect="1"/>
          </p:cNvPicPr>
          <p:nvPr/>
        </p:nvPicPr>
        <p:blipFill>
          <a:blip r:embed="rId1"/>
          <a:stretch>
            <a:fillRect/>
          </a:stretch>
        </p:blipFill>
        <p:spPr>
          <a:xfrm>
            <a:off x="1416685" y="2286635"/>
            <a:ext cx="6309995" cy="34372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6</a:t>
            </a:r>
            <a:r>
              <a:rPr lang="en-US" altLang="zh-CN" sz="2000" dirty="0">
                <a:latin typeface="Times New Roman" panose="02020603050405020304" pitchFamily="18" charset="0"/>
                <a:ea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RCDOB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endParaRPr lang="en-US" altLang="zh-CN" sz="2000" dirty="0">
              <a:latin typeface="Times New Roman" panose="02020603050405020304" pitchFamily="18" charset="0"/>
              <a:ea typeface="宋体" panose="02010600030101010101" pitchFamily="2" charset="-122"/>
            </a:endParaRPr>
          </a:p>
        </p:txBody>
      </p:sp>
      <p:pic>
        <p:nvPicPr>
          <p:cNvPr id="3" name="图片 2" descr="60"/>
          <p:cNvPicPr>
            <a:picLocks noChangeAspect="1"/>
          </p:cNvPicPr>
          <p:nvPr/>
        </p:nvPicPr>
        <p:blipFill>
          <a:blip r:embed="rId1"/>
          <a:stretch>
            <a:fillRect/>
          </a:stretch>
        </p:blipFill>
        <p:spPr>
          <a:xfrm>
            <a:off x="1402715" y="2218690"/>
            <a:ext cx="6416040" cy="34982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10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PDOB</a:t>
            </a:r>
            <a:r>
              <a:rPr lang="zh-CN" altLang="en-US" sz="2000" dirty="0">
                <a:latin typeface="Times New Roman" panose="02020603050405020304" pitchFamily="18" charset="0"/>
                <a:ea typeface="宋体" panose="02010600030101010101" pitchFamily="2" charset="-122"/>
              </a:rPr>
              <a:t>和</a:t>
            </a:r>
            <a:r>
              <a:rPr lang="en-US" altLang="zh-CN" sz="2000" dirty="0">
                <a:latin typeface="Times New Roman" panose="02020603050405020304" pitchFamily="18" charset="0"/>
                <a:ea typeface="宋体" panose="02010600030101010101" pitchFamily="2" charset="-122"/>
                <a:sym typeface="+mn-ea"/>
              </a:rPr>
              <a:t>RCDOB</a:t>
            </a:r>
            <a:r>
              <a:rPr lang="zh-CN" altLang="en-US" sz="2000" dirty="0">
                <a:latin typeface="Times New Roman" panose="02020603050405020304" pitchFamily="18" charset="0"/>
                <a:ea typeface="宋体" panose="02010600030101010101" pitchFamily="2" charset="-122"/>
              </a:rPr>
              <a:t>输出位置频谱分析</a:t>
            </a:r>
            <a:endParaRPr lang="zh-CN" altLang="en-US" sz="2000" dirty="0">
              <a:latin typeface="Times New Roman" panose="02020603050405020304" pitchFamily="18" charset="0"/>
              <a:ea typeface="宋体" panose="02010600030101010101" pitchFamily="2" charset="-122"/>
            </a:endParaRPr>
          </a:p>
        </p:txBody>
      </p:sp>
      <p:grpSp>
        <p:nvGrpSpPr>
          <p:cNvPr id="6" name="组合 5"/>
          <p:cNvGrpSpPr/>
          <p:nvPr/>
        </p:nvGrpSpPr>
        <p:grpSpPr>
          <a:xfrm>
            <a:off x="635" y="2284095"/>
            <a:ext cx="9143365" cy="2871470"/>
            <a:chOff x="1" y="3597"/>
            <a:chExt cx="14399" cy="4522"/>
          </a:xfrm>
        </p:grpSpPr>
        <p:pic>
          <p:nvPicPr>
            <p:cNvPr id="2" name="图片 1" descr="10"/>
            <p:cNvPicPr>
              <a:picLocks noChangeAspect="1"/>
            </p:cNvPicPr>
            <p:nvPr/>
          </p:nvPicPr>
          <p:blipFill>
            <a:blip r:embed="rId1"/>
            <a:stretch>
              <a:fillRect/>
            </a:stretch>
          </p:blipFill>
          <p:spPr>
            <a:xfrm>
              <a:off x="1" y="3597"/>
              <a:ext cx="7228" cy="4522"/>
            </a:xfrm>
            <a:prstGeom prst="rect">
              <a:avLst/>
            </a:prstGeom>
          </p:spPr>
        </p:pic>
        <p:pic>
          <p:nvPicPr>
            <p:cNvPr id="3" name="图片 2" descr="10"/>
            <p:cNvPicPr>
              <a:picLocks noChangeAspect="1"/>
            </p:cNvPicPr>
            <p:nvPr/>
          </p:nvPicPr>
          <p:blipFill>
            <a:blip r:embed="rId2"/>
            <a:stretch>
              <a:fillRect/>
            </a:stretch>
          </p:blipFill>
          <p:spPr>
            <a:xfrm>
              <a:off x="7228" y="3597"/>
              <a:ext cx="7173" cy="4522"/>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graphicFrame>
        <p:nvGraphicFramePr>
          <p:cNvPr id="7" name="表格 6"/>
          <p:cNvGraphicFramePr/>
          <p:nvPr/>
        </p:nvGraphicFramePr>
        <p:xfrm>
          <a:off x="1623060" y="2828290"/>
          <a:ext cx="5953760" cy="2971800"/>
        </p:xfrm>
        <a:graphic>
          <a:graphicData uri="http://schemas.openxmlformats.org/drawingml/2006/table">
            <a:tbl>
              <a:tblPr firstRow="1" bandRow="1">
                <a:tableStyleId>{5940675A-B579-460E-94D1-54222C63F5DA}</a:tableStyleId>
              </a:tblPr>
              <a:tblGrid>
                <a:gridCol w="1373505"/>
                <a:gridCol w="1389380"/>
                <a:gridCol w="1390015"/>
                <a:gridCol w="1800860"/>
              </a:tblGrid>
              <a:tr h="774065">
                <a:tc>
                  <a:txBody>
                    <a:bodyPr/>
                    <a:p>
                      <a:pPr indent="0" algn="ctr">
                        <a:buNone/>
                      </a:pPr>
                      <a:r>
                        <a:rPr lang="zh-CN" altLang="en-US" sz="1600" b="1" i="1">
                          <a:latin typeface="Times New Roman" panose="02020603050405020304" pitchFamily="18" charset="0"/>
                          <a:ea typeface="宋体" panose="02010600030101010101" pitchFamily="2" charset="-122"/>
                          <a:cs typeface="Times New Roman" panose="02020603050405020304" pitchFamily="18" charset="0"/>
                        </a:rPr>
                        <a:t>目标</a:t>
                      </a:r>
                      <a:r>
                        <a:rPr lang="en-US" altLang="en-US" sz="1600" b="1">
                          <a:latin typeface="Times New Roman" panose="02020603050405020304" pitchFamily="18" charset="0"/>
                          <a:ea typeface="宋体" panose="02010600030101010101" pitchFamily="2" charset="-122"/>
                          <a:cs typeface="Times New Roman" panose="02020603050405020304" pitchFamily="18" charset="0"/>
                        </a:rPr>
                        <a:t>(%)</a:t>
                      </a:r>
                      <a:endParaRPr lang="en-US" altLang="en-US" sz="1600" b="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i="1">
                          <a:latin typeface="Times New Roman" panose="02020603050405020304" pitchFamily="18" charset="0"/>
                          <a:ea typeface="宋体" panose="02010600030101010101" pitchFamily="2" charset="-122"/>
                          <a:cs typeface="Times New Roman" panose="02020603050405020304" pitchFamily="18" charset="0"/>
                        </a:rPr>
                        <a:t>干扰幅值</a:t>
                      </a:r>
                      <a:r>
                        <a:rPr lang="en-US" altLang="en-US" sz="1600" b="1" i="1">
                          <a:latin typeface="Times New Roman" panose="02020603050405020304" pitchFamily="18" charset="0"/>
                          <a:ea typeface="宋体" panose="02010600030101010101" pitchFamily="2" charset="-122"/>
                          <a:cs typeface="Times New Roman" panose="02020603050405020304" pitchFamily="18" charset="0"/>
                        </a:rPr>
                        <a:t> P+DOB</a:t>
                      </a:r>
                      <a:endParaRPr lang="en-US" altLang="en-US" sz="1600" b="1"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i="1">
                          <a:latin typeface="Times New Roman" panose="02020603050405020304" pitchFamily="18" charset="0"/>
                          <a:ea typeface="宋体" panose="02010600030101010101" pitchFamily="2" charset="-122"/>
                          <a:cs typeface="Times New Roman" panose="02020603050405020304" pitchFamily="18" charset="0"/>
                          <a:sym typeface="+mn-ea"/>
                        </a:rPr>
                        <a:t>干扰幅值</a:t>
                      </a:r>
                      <a:r>
                        <a:rPr lang="en-US" altLang="en-US" sz="1600" b="1" i="1">
                          <a:latin typeface="Times New Roman" panose="02020603050405020304" pitchFamily="18" charset="0"/>
                          <a:ea typeface="宋体" panose="02010600030101010101" pitchFamily="2" charset="-122"/>
                          <a:cs typeface="Times New Roman" panose="02020603050405020304" pitchFamily="18" charset="0"/>
                          <a:sym typeface="+mn-ea"/>
                        </a:rPr>
                        <a:t> RC+DOB</a:t>
                      </a:r>
                      <a:endParaRPr lang="en-US" altLang="en-US" sz="1600" b="1"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i="1">
                          <a:latin typeface="Times New Roman" panose="02020603050405020304" pitchFamily="18" charset="0"/>
                          <a:ea typeface="宋体" panose="02010600030101010101" pitchFamily="2" charset="-122"/>
                          <a:cs typeface="Times New Roman" panose="02020603050405020304" pitchFamily="18" charset="0"/>
                        </a:rPr>
                        <a:t>幅值减小百分比</a:t>
                      </a:r>
                      <a:endParaRPr lang="zh-CN" altLang="en-US" sz="1600" b="1"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1.03</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0.29</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72%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1.12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0.44</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61%</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30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1.23</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0.30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76%</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03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40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1.19</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0.34</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71%</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50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0.94</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0.43</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54%</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60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0.88</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0.39</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56%</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extBox 2"/>
          <p:cNvSpPr txBox="1"/>
          <p:nvPr/>
        </p:nvSpPr>
        <p:spPr>
          <a:xfrm>
            <a:off x="635" y="1557020"/>
            <a:ext cx="9144000" cy="1076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在各个目标位置下，根据</a:t>
            </a:r>
            <a:r>
              <a:rPr lang="en-US" altLang="zh-CN" sz="2000" dirty="0">
                <a:latin typeface="Times New Roman" panose="02020603050405020304" pitchFamily="18" charset="0"/>
                <a:ea typeface="宋体" panose="02010600030101010101" pitchFamily="2" charset="-122"/>
              </a:rPr>
              <a:t>PDOB</a:t>
            </a:r>
            <a:r>
              <a:rPr lang="zh-CN" altLang="en-US" sz="2000" dirty="0">
                <a:latin typeface="Times New Roman" panose="02020603050405020304" pitchFamily="18" charset="0"/>
                <a:ea typeface="宋体" panose="02010600030101010101" pitchFamily="2" charset="-122"/>
              </a:rPr>
              <a:t>和</a:t>
            </a:r>
            <a:r>
              <a:rPr lang="en-US" altLang="zh-CN" sz="2000" dirty="0">
                <a:latin typeface="Times New Roman" panose="02020603050405020304" pitchFamily="18" charset="0"/>
                <a:ea typeface="宋体" panose="02010600030101010101" pitchFamily="2" charset="-122"/>
                <a:sym typeface="+mn-ea"/>
              </a:rPr>
              <a:t>RCDOB</a:t>
            </a:r>
            <a:r>
              <a:rPr lang="zh-CN" altLang="en-US" sz="2000" dirty="0">
                <a:latin typeface="Times New Roman" panose="02020603050405020304" pitchFamily="18" charset="0"/>
                <a:ea typeface="宋体" panose="02010600030101010101" pitchFamily="2" charset="-122"/>
                <a:sym typeface="+mn-ea"/>
              </a:rPr>
              <a:t>控制算法下的</a:t>
            </a:r>
            <a:r>
              <a:rPr lang="zh-CN" altLang="en-US" sz="2000" dirty="0">
                <a:latin typeface="Times New Roman" panose="02020603050405020304" pitchFamily="18" charset="0"/>
                <a:ea typeface="宋体" panose="02010600030101010101" pitchFamily="2" charset="-122"/>
              </a:rPr>
              <a:t>输出位置频谱分析，可以发现，干扰幅值明显减小，使得</a:t>
            </a:r>
            <a:r>
              <a:rPr lang="zh-CN" altLang="en-US" sz="2000" dirty="0">
                <a:latin typeface="Times New Roman" panose="02020603050405020304" pitchFamily="18" charset="0"/>
                <a:ea typeface="宋体" panose="02010600030101010101" pitchFamily="2" charset="-122"/>
              </a:rPr>
              <a:t>位置波动减小。</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613"/>
            <a:ext cx="3024188" cy="768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针对问题</a:t>
            </a:r>
            <a:endParaRPr lang="zh-CN" altLang="en-US"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163195" y="1700530"/>
            <a:ext cx="8981440" cy="21590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800" b="1" dirty="0">
                <a:latin typeface="Times New Roman" panose="02020603050405020304" pitchFamily="18" charset="0"/>
                <a:ea typeface="Times New Roman" panose="02020603050405020304" pitchFamily="18" charset="0"/>
              </a:rPr>
              <a:t>        </a:t>
            </a:r>
            <a:r>
              <a:rPr lang="zh-CN" altLang="en-US" sz="2800" b="1" dirty="0">
                <a:latin typeface="Times New Roman" panose="02020603050405020304" pitchFamily="18" charset="0"/>
                <a:ea typeface="Times New Roman" panose="02020603050405020304" pitchFamily="18" charset="0"/>
              </a:rPr>
              <a:t>在发动机怠速空载工况下，转速波动较大，在目前</a:t>
            </a:r>
            <a:r>
              <a:rPr lang="en-US" altLang="zh-CN" sz="2800" b="1" dirty="0">
                <a:latin typeface="Times New Roman" panose="02020603050405020304" pitchFamily="18" charset="0"/>
                <a:ea typeface="Times New Roman" panose="02020603050405020304" pitchFamily="18" charset="0"/>
              </a:rPr>
              <a:t>ECU</a:t>
            </a:r>
            <a:r>
              <a:rPr lang="zh-CN" altLang="en-US" sz="2800" b="1" dirty="0">
                <a:latin typeface="Times New Roman" panose="02020603050405020304" pitchFamily="18" charset="0"/>
                <a:ea typeface="Times New Roman" panose="02020603050405020304" pitchFamily="18" charset="0"/>
              </a:rPr>
              <a:t>控制算法</a:t>
            </a:r>
            <a:r>
              <a:rPr lang="en-US" altLang="zh-CN" sz="2800" b="1" dirty="0">
                <a:latin typeface="Times New Roman" panose="02020603050405020304" pitchFamily="18" charset="0"/>
                <a:ea typeface="Times New Roman" panose="02020603050405020304" pitchFamily="18" charset="0"/>
              </a:rPr>
              <a:t>P+DOB</a:t>
            </a:r>
            <a:r>
              <a:rPr lang="zh-CN" altLang="en-US" sz="2800" b="1" dirty="0">
                <a:latin typeface="Times New Roman" panose="02020603050405020304" pitchFamily="18" charset="0"/>
                <a:ea typeface="Times New Roman" panose="02020603050405020304" pitchFamily="18" charset="0"/>
              </a:rPr>
              <a:t>下，转速波动为±</a:t>
            </a:r>
            <a:r>
              <a:rPr lang="en-US" altLang="zh-CN" sz="2800" b="1" dirty="0">
                <a:latin typeface="Times New Roman" panose="02020603050405020304" pitchFamily="18" charset="0"/>
                <a:ea typeface="Times New Roman" panose="02020603050405020304" pitchFamily="18" charset="0"/>
              </a:rPr>
              <a:t>19r/min(</a:t>
            </a:r>
            <a:r>
              <a:rPr lang="zh-CN" altLang="en-US" sz="2800" b="1" dirty="0">
                <a:latin typeface="Times New Roman" panose="02020603050405020304" pitchFamily="18" charset="0"/>
                <a:ea typeface="Times New Roman" panose="02020603050405020304" pitchFamily="18" charset="0"/>
              </a:rPr>
              <a:t>目标怠速</a:t>
            </a:r>
            <a:r>
              <a:rPr lang="en-US" altLang="zh-CN" sz="2800" b="1" dirty="0">
                <a:latin typeface="Times New Roman" panose="02020603050405020304" pitchFamily="18" charset="0"/>
                <a:ea typeface="Times New Roman" panose="02020603050405020304" pitchFamily="18" charset="0"/>
              </a:rPr>
              <a:t>750r/min</a:t>
            </a:r>
            <a:r>
              <a:rPr lang="en-US" altLang="zh-CN" sz="2800" b="1" dirty="0">
                <a:latin typeface="Times New Roman" panose="02020603050405020304" pitchFamily="18" charset="0"/>
                <a:ea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pic>
        <p:nvPicPr>
          <p:cNvPr id="5128" name="图片 6" descr="QQ图片20150330102627.jpg"/>
          <p:cNvPicPr>
            <a:picLocks noChangeAspect="1"/>
          </p:cNvPicPr>
          <p:nvPr/>
        </p:nvPicPr>
        <p:blipFill>
          <a:blip r:embed="rId1"/>
          <a:stretch>
            <a:fillRect/>
          </a:stretch>
        </p:blipFill>
        <p:spPr>
          <a:xfrm>
            <a:off x="7596188" y="4652963"/>
            <a:ext cx="1368425" cy="1376362"/>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sp>
        <p:nvSpPr>
          <p:cNvPr id="4"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FEV</a:t>
            </a:r>
            <a:r>
              <a:rPr lang="zh-CN" altLang="en-US" sz="2000" dirty="0">
                <a:latin typeface="Times New Roman" panose="02020603050405020304" pitchFamily="18" charset="0"/>
                <a:ea typeface="Times New Roman" panose="02020603050405020304" pitchFamily="18" charset="0"/>
              </a:rPr>
              <a:t>试验，进行</a:t>
            </a:r>
            <a:r>
              <a:rPr lang="en-US" altLang="zh-CN" sz="2000" dirty="0">
                <a:latin typeface="Times New Roman" panose="02020603050405020304" pitchFamily="18" charset="0"/>
                <a:ea typeface="Times New Roman" panose="02020603050405020304" pitchFamily="18" charset="0"/>
              </a:rPr>
              <a:t>RC+DOB</a:t>
            </a:r>
            <a:r>
              <a:rPr lang="zh-CN" altLang="en-US" sz="2000" dirty="0">
                <a:latin typeface="Times New Roman" panose="02020603050405020304" pitchFamily="18" charset="0"/>
                <a:ea typeface="Times New Roman" panose="02020603050405020304" pitchFamily="18" charset="0"/>
              </a:rPr>
              <a:t>和</a:t>
            </a:r>
            <a:r>
              <a:rPr lang="en-US" altLang="zh-CN" sz="2000" dirty="0">
                <a:latin typeface="Times New Roman" panose="02020603050405020304" pitchFamily="18" charset="0"/>
                <a:ea typeface="Times New Roman" panose="02020603050405020304" pitchFamily="18" charset="0"/>
              </a:rPr>
              <a:t>P+DOB</a:t>
            </a:r>
            <a:r>
              <a:rPr lang="zh-CN" altLang="en-US" sz="2000" dirty="0">
                <a:latin typeface="Times New Roman" panose="02020603050405020304" pitchFamily="18" charset="0"/>
                <a:ea typeface="Times New Roman" panose="02020603050405020304" pitchFamily="18" charset="0"/>
              </a:rPr>
              <a:t>算法对比，新柴</a:t>
            </a:r>
            <a:r>
              <a:rPr lang="zh-CN" altLang="en-US" sz="2000" dirty="0">
                <a:latin typeface="Times New Roman" panose="02020603050405020304" pitchFamily="18" charset="0"/>
                <a:ea typeface="Times New Roman" panose="02020603050405020304" pitchFamily="18" charset="0"/>
              </a:rPr>
              <a:t>发动机怠速工况</a:t>
            </a:r>
            <a:r>
              <a:rPr lang="zh-CN" altLang="en-US" sz="2000" dirty="0">
                <a:latin typeface="Times New Roman" panose="02020603050405020304" pitchFamily="18" charset="0"/>
                <a:ea typeface="Times New Roman" panose="02020603050405020304" pitchFamily="18" charset="0"/>
              </a:rPr>
              <a:t>750r/min</a:t>
            </a:r>
            <a:endParaRPr lang="zh-CN" altLang="en-US" sz="2000" dirty="0">
              <a:latin typeface="Times New Roman" panose="02020603050405020304" pitchFamily="18" charset="0"/>
              <a:ea typeface="Times New Roman" panose="02020603050405020304" pitchFamily="18" charset="0"/>
            </a:endParaRPr>
          </a:p>
        </p:txBody>
      </p:sp>
      <p:graphicFrame>
        <p:nvGraphicFramePr>
          <p:cNvPr id="2" name="表格 1"/>
          <p:cNvGraphicFramePr/>
          <p:nvPr/>
        </p:nvGraphicFramePr>
        <p:xfrm>
          <a:off x="2299335" y="2197100"/>
          <a:ext cx="4669155" cy="1304925"/>
        </p:xfrm>
        <a:graphic>
          <a:graphicData uri="http://schemas.openxmlformats.org/drawingml/2006/table">
            <a:tbl>
              <a:tblPr firstRow="1" bandRow="1">
                <a:tableStyleId>{5940675A-B579-460E-94D1-54222C63F5DA}</a:tableStyleId>
              </a:tblPr>
              <a:tblGrid>
                <a:gridCol w="1587500"/>
                <a:gridCol w="1540827"/>
                <a:gridCol w="1540827"/>
              </a:tblGrid>
              <a:tr h="408305">
                <a:tc>
                  <a:txBody>
                    <a:bodyPr/>
                    <a:p>
                      <a:pPr indent="0" algn="ctr">
                        <a:buNone/>
                      </a:pPr>
                      <a:r>
                        <a:rPr lang="en-US" sz="1600" b="1" i="1">
                          <a:latin typeface="宋体" panose="02010600030101010101" pitchFamily="2" charset="-122"/>
                          <a:ea typeface="宋体" panose="02010600030101010101" pitchFamily="2" charset="-122"/>
                          <a:cs typeface="宋体" panose="02010600030101010101" pitchFamily="2" charset="-122"/>
                        </a:rPr>
                        <a:t>发动机怠速</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i="1">
                          <a:latin typeface="宋体" panose="02010600030101010101" pitchFamily="2" charset="-122"/>
                          <a:ea typeface="宋体" panose="02010600030101010101" pitchFamily="2" charset="-122"/>
                          <a:cs typeface="宋体" panose="02010600030101010101" pitchFamily="2" charset="-122"/>
                        </a:rPr>
                        <a:t>P+DOB</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i="1">
                          <a:latin typeface="宋体" panose="02010600030101010101" pitchFamily="2" charset="-122"/>
                          <a:ea typeface="宋体" panose="02010600030101010101" pitchFamily="2" charset="-122"/>
                          <a:cs typeface="宋体" panose="02010600030101010101" pitchFamily="2" charset="-122"/>
                        </a:rPr>
                        <a:t>RC+DOB</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894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转速波动</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±19r/min</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±10.5</a:t>
                      </a:r>
                      <a:r>
                        <a:rPr lang="en-US" sz="1600">
                          <a:latin typeface="宋体" panose="02010600030101010101" pitchFamily="2" charset="-122"/>
                          <a:ea typeface="宋体" panose="02010600030101010101" pitchFamily="2" charset="-122"/>
                          <a:cs typeface="宋体" panose="02010600030101010101" pitchFamily="2" charset="-122"/>
                          <a:sym typeface="+mn-ea"/>
                        </a:rPr>
                        <a:t>r/min</a:t>
                      </a:r>
                      <a:endParaRPr lang="en-US" altLang="en-US" sz="16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位置波动均方差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1.16</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0.91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147482624"/>
          <p:cNvPicPr>
            <a:picLocks noChangeAspect="1"/>
          </p:cNvPicPr>
          <p:nvPr/>
        </p:nvPicPr>
        <p:blipFill>
          <a:blip r:embed="rId1"/>
          <a:stretch>
            <a:fillRect/>
          </a:stretch>
        </p:blipFill>
        <p:spPr>
          <a:xfrm>
            <a:off x="635" y="3669030"/>
            <a:ext cx="4488180" cy="2392680"/>
          </a:xfrm>
          <a:prstGeom prst="rect">
            <a:avLst/>
          </a:prstGeom>
          <a:noFill/>
          <a:ln w="9525">
            <a:noFill/>
          </a:ln>
        </p:spPr>
      </p:pic>
      <p:pic>
        <p:nvPicPr>
          <p:cNvPr id="5" name="图片 -2147482617"/>
          <p:cNvPicPr>
            <a:picLocks noChangeAspect="1"/>
          </p:cNvPicPr>
          <p:nvPr/>
        </p:nvPicPr>
        <p:blipFill>
          <a:blip r:embed="rId2"/>
          <a:stretch>
            <a:fillRect/>
          </a:stretch>
        </p:blipFill>
        <p:spPr>
          <a:xfrm>
            <a:off x="4488815" y="3669665"/>
            <a:ext cx="4655820" cy="239204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重复控制</a:t>
            </a:r>
            <a:r>
              <a:rPr lang="en-US" altLang="zh-CN" sz="4400" b="1" dirty="0">
                <a:latin typeface="Times New Roman" panose="02020603050405020304" pitchFamily="18" charset="0"/>
                <a:cs typeface="Times New Roman" panose="02020603050405020304" pitchFamily="18" charset="0"/>
              </a:rPr>
              <a:t>RC</a:t>
            </a:r>
            <a:endParaRPr lang="en-US" altLang="zh-CN" sz="4400" b="1" dirty="0">
              <a:latin typeface="Times New Roman" panose="02020603050405020304" pitchFamily="18" charset="0"/>
              <a:cs typeface="Times New Roman" panose="02020603050405020304" pitchFamily="18" charset="0"/>
            </a:endParaRPr>
          </a:p>
        </p:txBody>
      </p:sp>
      <p:sp>
        <p:nvSpPr>
          <p:cNvPr id="4" name="TextBox 2"/>
          <p:cNvSpPr txBox="1"/>
          <p:nvPr/>
        </p:nvSpPr>
        <p:spPr>
          <a:xfrm>
            <a:off x="635" y="1628775"/>
            <a:ext cx="9144000" cy="36347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400" dirty="0">
                <a:latin typeface="Times New Roman" panose="02020603050405020304" pitchFamily="18" charset="0"/>
                <a:ea typeface="Times New Roman" panose="02020603050405020304" pitchFamily="18" charset="0"/>
              </a:rPr>
              <a:t>重复控制</a:t>
            </a:r>
            <a:r>
              <a:rPr lang="en-US" altLang="zh-CN" sz="2400" dirty="0">
                <a:latin typeface="Times New Roman" panose="02020603050405020304" pitchFamily="18" charset="0"/>
                <a:ea typeface="Times New Roman" panose="02020603050405020304" pitchFamily="18" charset="0"/>
              </a:rPr>
              <a:t>+DOB</a:t>
            </a:r>
            <a:r>
              <a:rPr lang="zh-CN" altLang="en-US" sz="2400" dirty="0">
                <a:latin typeface="Times New Roman" panose="02020603050405020304" pitchFamily="18" charset="0"/>
                <a:ea typeface="Times New Roman" panose="02020603050405020304" pitchFamily="18" charset="0"/>
              </a:rPr>
              <a:t>的控制算法下，由于重复控制器的增益需满足系统的稳定性条件，因此输出位置的收敛时间较长，且当干扰频率存在抖动时，控制器抑制周期性扰动效果变差。</a:t>
            </a:r>
            <a:endParaRPr lang="zh-CN" altLang="en-US" sz="2400" dirty="0">
              <a:latin typeface="Times New Roman" panose="02020603050405020304" pitchFamily="18" charset="0"/>
              <a:ea typeface="Times New Roman" panose="02020603050405020304" pitchFamily="18" charset="0"/>
            </a:endParaRPr>
          </a:p>
          <a:p>
            <a:pPr marL="0" lvl="0" indent="0" eaLnBrk="1" hangingPunct="1">
              <a:lnSpc>
                <a:spcPct val="160000"/>
              </a:lnSpc>
              <a:spcBef>
                <a:spcPct val="0"/>
              </a:spcBef>
              <a:buFont typeface="Wingdings" panose="05000000000000000000" pitchFamily="2" charset="2"/>
              <a:buNone/>
            </a:pPr>
            <a:r>
              <a:rPr lang="zh-CN" altLang="en-US" sz="2400" dirty="0">
                <a:latin typeface="Times New Roman" panose="02020603050405020304" pitchFamily="18" charset="0"/>
                <a:ea typeface="Times New Roman" panose="02020603050405020304" pitchFamily="18" charset="0"/>
                <a:sym typeface="+mn-ea"/>
              </a:rPr>
              <a:t>        在执行器的发动机工况下，发动机转速波动导致扰动频率抖动，且目标位置为时变的输入给定信号，这两点原因导致</a:t>
            </a:r>
            <a:r>
              <a:rPr lang="en-US" altLang="zh-CN" sz="2400" dirty="0">
                <a:latin typeface="Times New Roman" panose="02020603050405020304" pitchFamily="18" charset="0"/>
                <a:ea typeface="Times New Roman" panose="02020603050405020304" pitchFamily="18" charset="0"/>
                <a:sym typeface="+mn-ea"/>
              </a:rPr>
              <a:t>RC+DOB</a:t>
            </a:r>
            <a:r>
              <a:rPr lang="zh-CN" altLang="en-US" sz="2400" dirty="0">
                <a:latin typeface="Times New Roman" panose="02020603050405020304" pitchFamily="18" charset="0"/>
                <a:ea typeface="Times New Roman" panose="02020603050405020304" pitchFamily="18" charset="0"/>
                <a:sym typeface="+mn-ea"/>
              </a:rPr>
              <a:t>算法在发动机工况下的效果改善程度小于在油泵实验下的效果改善程度。</a:t>
            </a:r>
            <a:endParaRPr lang="zh-CN" altLang="en-US" sz="2400" dirty="0">
              <a:latin typeface="Times New Roman" panose="02020603050405020304" pitchFamily="18" charset="0"/>
              <a:ea typeface="Times New Roman" panose="02020603050405020304" pitchFamily="18"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谐波观测器</a:t>
            </a:r>
            <a:r>
              <a:rPr lang="en-US" altLang="zh-CN" sz="4400" b="1" dirty="0">
                <a:latin typeface="Times New Roman" panose="02020603050405020304" pitchFamily="18" charset="0"/>
                <a:cs typeface="Times New Roman" panose="02020603050405020304" pitchFamily="18" charset="0"/>
              </a:rPr>
              <a:t>HO</a:t>
            </a:r>
            <a:endParaRPr lang="en-US" altLang="zh-CN" sz="4400" b="1" dirty="0">
              <a:latin typeface="Times New Roman" panose="02020603050405020304" pitchFamily="18" charset="0"/>
              <a:cs typeface="Times New Roman" panose="02020603050405020304" pitchFamily="18" charset="0"/>
            </a:endParaRPr>
          </a:p>
        </p:txBody>
      </p:sp>
      <p:sp>
        <p:nvSpPr>
          <p:cNvPr id="4" name="TextBox 2"/>
          <p:cNvSpPr txBox="1"/>
          <p:nvPr/>
        </p:nvSpPr>
        <p:spPr>
          <a:xfrm>
            <a:off x="635" y="1628775"/>
            <a:ext cx="9144000"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针对重复控制器位置输出收敛速度慢的问题，采用加入谐波观测器</a:t>
            </a:r>
            <a:r>
              <a:rPr lang="en-US" altLang="zh-CN" sz="2000" dirty="0">
                <a:latin typeface="Times New Roman" panose="02020603050405020304" pitchFamily="18" charset="0"/>
                <a:ea typeface="Times New Roman" panose="02020603050405020304" pitchFamily="18" charset="0"/>
              </a:rPr>
              <a:t>HO</a:t>
            </a:r>
            <a:r>
              <a:rPr lang="zh-CN" altLang="en-US" sz="2000" dirty="0">
                <a:latin typeface="Times New Roman" panose="02020603050405020304" pitchFamily="18" charset="0"/>
                <a:ea typeface="Times New Roman" panose="02020603050405020304" pitchFamily="18" charset="0"/>
              </a:rPr>
              <a:t>的策略，估计系统中的周期性干扰，再在控制器中做周期性干扰补偿，而系统中的慢变干扰由</a:t>
            </a:r>
            <a:r>
              <a:rPr lang="en-US" altLang="zh-CN" sz="2000" dirty="0">
                <a:latin typeface="Times New Roman" panose="02020603050405020304" pitchFamily="18" charset="0"/>
                <a:ea typeface="Times New Roman" panose="02020603050405020304" pitchFamily="18" charset="0"/>
              </a:rPr>
              <a:t>DOB</a:t>
            </a:r>
            <a:r>
              <a:rPr lang="zh-CN" altLang="en-US" sz="2000" dirty="0">
                <a:latin typeface="Times New Roman" panose="02020603050405020304" pitchFamily="18" charset="0"/>
                <a:ea typeface="Times New Roman" panose="02020603050405020304" pitchFamily="18" charset="0"/>
              </a:rPr>
              <a:t>估计补偿，实现</a:t>
            </a:r>
            <a:r>
              <a:rPr lang="en-US" altLang="zh-CN" sz="2000" dirty="0">
                <a:latin typeface="Times New Roman" panose="02020603050405020304" pitchFamily="18" charset="0"/>
                <a:ea typeface="Times New Roman" panose="02020603050405020304" pitchFamily="18" charset="0"/>
              </a:rPr>
              <a:t>P+DOB+HO</a:t>
            </a:r>
            <a:r>
              <a:rPr lang="zh-CN" altLang="en-US" sz="2000" dirty="0">
                <a:latin typeface="Times New Roman" panose="02020603050405020304" pitchFamily="18" charset="0"/>
                <a:ea typeface="Times New Roman" panose="02020603050405020304" pitchFamily="18" charset="0"/>
              </a:rPr>
              <a:t>的控制算法。</a:t>
            </a:r>
            <a:endParaRPr lang="zh-CN" altLang="en-US" sz="2000" dirty="0">
              <a:latin typeface="Times New Roman" panose="02020603050405020304" pitchFamily="18" charset="0"/>
              <a:ea typeface="Times New Roman" panose="02020603050405020304" pitchFamily="18" charset="0"/>
            </a:endParaRPr>
          </a:p>
        </p:txBody>
      </p:sp>
      <p:pic>
        <p:nvPicPr>
          <p:cNvPr id="2" name="图表 1"/>
          <p:cNvPicPr/>
          <p:nvPr/>
        </p:nvPicPr>
        <p:blipFill>
          <a:blip r:embed="rId1"/>
          <a:stretch>
            <a:fillRect/>
          </a:stretch>
        </p:blipFill>
        <p:spPr>
          <a:xfrm>
            <a:off x="2132965" y="3231515"/>
            <a:ext cx="4878070" cy="28067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谐波观测器</a:t>
            </a:r>
            <a:r>
              <a:rPr lang="en-US" altLang="zh-CN" sz="4400" b="1" dirty="0">
                <a:latin typeface="Times New Roman" panose="02020603050405020304" pitchFamily="18" charset="0"/>
                <a:cs typeface="Times New Roman" panose="02020603050405020304" pitchFamily="18" charset="0"/>
              </a:rPr>
              <a:t>HO</a:t>
            </a:r>
            <a:endParaRPr lang="en-US" altLang="zh-CN" sz="4400" b="1" dirty="0">
              <a:latin typeface="Times New Roman" panose="02020603050405020304" pitchFamily="18" charset="0"/>
              <a:cs typeface="Times New Roman" panose="02020603050405020304" pitchFamily="18" charset="0"/>
            </a:endParaRPr>
          </a:p>
        </p:txBody>
      </p:sp>
      <p:graphicFrame>
        <p:nvGraphicFramePr>
          <p:cNvPr id="3" name="表格 2"/>
          <p:cNvGraphicFramePr/>
          <p:nvPr/>
        </p:nvGraphicFramePr>
        <p:xfrm>
          <a:off x="1146810" y="2801620"/>
          <a:ext cx="6570980" cy="3081655"/>
        </p:xfrm>
        <a:graphic>
          <a:graphicData uri="http://schemas.openxmlformats.org/drawingml/2006/table">
            <a:tbl>
              <a:tblPr firstRow="1" bandRow="1">
                <a:tableStyleId>{5940675A-B579-460E-94D1-54222C63F5DA}</a:tableStyleId>
              </a:tblPr>
              <a:tblGrid>
                <a:gridCol w="1238250"/>
                <a:gridCol w="1847215"/>
                <a:gridCol w="1847215"/>
                <a:gridCol w="1638300"/>
              </a:tblGrid>
              <a:tr h="497205">
                <a:tc>
                  <a:txBody>
                    <a:bodyPr/>
                    <a:p>
                      <a:pPr indent="0" algn="ctr">
                        <a:buNone/>
                      </a:pPr>
                      <a:r>
                        <a:rPr lang="en-US" sz="1600" b="1" i="1">
                          <a:latin typeface="宋体" panose="02010600030101010101" pitchFamily="2" charset="-122"/>
                          <a:ea typeface="宋体" panose="02010600030101010101" pitchFamily="2" charset="-122"/>
                          <a:cs typeface="宋体" panose="02010600030101010101" pitchFamily="2" charset="-122"/>
                        </a:rPr>
                        <a:t>目标开度/%</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i="1">
                          <a:latin typeface="Times New Roman" panose="02020603050405020304" pitchFamily="18" charset="0"/>
                          <a:cs typeface="Times New Roman" panose="02020603050405020304" pitchFamily="18" charset="0"/>
                        </a:rPr>
                        <a:t>P+DOB均方差</a:t>
                      </a:r>
                      <a:endParaRPr lang="en-US" sz="1600" b="1" i="1">
                        <a:latin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i="1">
                          <a:latin typeface="Times New Roman" panose="02020603050405020304" pitchFamily="18" charset="0"/>
                          <a:cs typeface="Times New Roman" panose="02020603050405020304" pitchFamily="18" charset="0"/>
                        </a:rPr>
                        <a:t>P+DOB+HO</a:t>
                      </a:r>
                      <a:r>
                        <a:rPr lang="en-US" sz="1600" b="1" i="1">
                          <a:latin typeface="宋体" panose="02010600030101010101" pitchFamily="2" charset="-122"/>
                          <a:ea typeface="宋体" panose="02010600030101010101" pitchFamily="2" charset="-122"/>
                          <a:cs typeface="宋体" panose="02010600030101010101" pitchFamily="2" charset="-122"/>
                        </a:rPr>
                        <a:t>均方差</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i="1">
                          <a:latin typeface="宋体" panose="02010600030101010101" pitchFamily="2" charset="-122"/>
                          <a:ea typeface="宋体" panose="02010600030101010101" pitchFamily="2" charset="-122"/>
                          <a:cs typeface="宋体" panose="02010600030101010101" pitchFamily="2" charset="-122"/>
                        </a:rPr>
                        <a:t>波动减小百分比</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93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0.85</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0.66</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22%</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95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1.04</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0.81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22%</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93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1.07</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95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1.11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0.89</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93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0.93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0.78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16%</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957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0.90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0.70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22%</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893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平均均方差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a:t>
                      </a:r>
                      <a:r>
                        <a:rPr lang="en-US" sz="1600" b="0">
                          <a:latin typeface="Times New Roman" panose="02020603050405020304" pitchFamily="18" charset="0"/>
                          <a:cs typeface="Times New Roman" panose="02020603050405020304" pitchFamily="18" charset="0"/>
                        </a:rPr>
                        <a:t>9</a:t>
                      </a:r>
                      <a:r>
                        <a:rPr lang="en-US" sz="1600" b="0">
                          <a:latin typeface="宋体" panose="02010600030101010101" pitchFamily="2" charset="-122"/>
                          <a:ea typeface="宋体" panose="02010600030101010101" pitchFamily="2" charset="-122"/>
                          <a:cs typeface="宋体" panose="02010600030101010101" pitchFamily="2" charset="-122"/>
                        </a:rPr>
                        <a:t>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a:t>
                      </a:r>
                      <a:r>
                        <a:rPr lang="en-US" sz="1600" b="0">
                          <a:latin typeface="Times New Roman" panose="02020603050405020304" pitchFamily="18" charset="0"/>
                          <a:cs typeface="Times New Roman" panose="02020603050405020304" pitchFamily="18" charset="0"/>
                        </a:rPr>
                        <a:t>80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extBox 2"/>
          <p:cNvSpPr txBox="1"/>
          <p:nvPr/>
        </p:nvSpPr>
        <p:spPr>
          <a:xfrm>
            <a:off x="635" y="1628775"/>
            <a:ext cx="9144000" cy="1076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en-US" altLang="zh-CN" sz="2000" dirty="0">
                <a:latin typeface="Times New Roman" panose="02020603050405020304" pitchFamily="18" charset="0"/>
                <a:ea typeface="Times New Roman" panose="02020603050405020304" pitchFamily="18" charset="0"/>
                <a:sym typeface="+mn-ea"/>
              </a:rPr>
              <a:t>EFS</a:t>
            </a:r>
            <a:r>
              <a:rPr lang="zh-CN" altLang="en-US" sz="2000" dirty="0">
                <a:latin typeface="Times New Roman" panose="02020603050405020304" pitchFamily="18" charset="0"/>
                <a:ea typeface="Times New Roman" panose="02020603050405020304" pitchFamily="18" charset="0"/>
                <a:sym typeface="+mn-ea"/>
              </a:rPr>
              <a:t>实验中，在执行器各目标开度下，</a:t>
            </a:r>
            <a:r>
              <a:rPr lang="en-US" altLang="zh-CN" sz="2000" dirty="0">
                <a:latin typeface="Times New Roman" panose="02020603050405020304" pitchFamily="18" charset="0"/>
                <a:ea typeface="Times New Roman" panose="02020603050405020304" pitchFamily="18" charset="0"/>
                <a:sym typeface="+mn-ea"/>
              </a:rPr>
              <a:t>P+DOB+HO</a:t>
            </a:r>
            <a:r>
              <a:rPr lang="zh-CN" altLang="en-US" sz="2000" dirty="0">
                <a:latin typeface="Times New Roman" panose="02020603050405020304" pitchFamily="18" charset="0"/>
                <a:ea typeface="Times New Roman" panose="02020603050405020304" pitchFamily="18" charset="0"/>
                <a:sym typeface="+mn-ea"/>
              </a:rPr>
              <a:t>控制算法稳态控制效果优于</a:t>
            </a:r>
            <a:r>
              <a:rPr lang="en-US" altLang="zh-CN" sz="2000" dirty="0">
                <a:latin typeface="Times New Roman" panose="02020603050405020304" pitchFamily="18" charset="0"/>
                <a:ea typeface="Times New Roman" panose="02020603050405020304" pitchFamily="18" charset="0"/>
                <a:sym typeface="+mn-ea"/>
              </a:rPr>
              <a:t>P+DOB</a:t>
            </a:r>
            <a:r>
              <a:rPr lang="zh-CN" altLang="en-US" sz="2000" dirty="0">
                <a:latin typeface="Times New Roman" panose="02020603050405020304" pitchFamily="18" charset="0"/>
                <a:ea typeface="Times New Roman" panose="02020603050405020304" pitchFamily="18" charset="0"/>
                <a:sym typeface="+mn-ea"/>
              </a:rPr>
              <a:t>。</a:t>
            </a:r>
            <a:endParaRPr lang="zh-CN" altLang="en-US" sz="2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谐波观测器</a:t>
            </a:r>
            <a:r>
              <a:rPr lang="en-US" altLang="zh-CN" sz="4400" b="1" dirty="0">
                <a:latin typeface="Times New Roman" panose="02020603050405020304" pitchFamily="18" charset="0"/>
                <a:cs typeface="Times New Roman" panose="02020603050405020304" pitchFamily="18" charset="0"/>
                <a:sym typeface="+mn-ea"/>
              </a:rPr>
              <a:t>HO</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10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DOB+HO</a:t>
            </a:r>
            <a:endParaRPr lang="en-US" altLang="zh-CN" sz="2000" dirty="0">
              <a:latin typeface="Times New Roman" panose="02020603050405020304" pitchFamily="18" charset="0"/>
              <a:ea typeface="宋体" panose="02010600030101010101" pitchFamily="2" charset="-122"/>
            </a:endParaRPr>
          </a:p>
        </p:txBody>
      </p:sp>
      <p:pic>
        <p:nvPicPr>
          <p:cNvPr id="2" name="图片 -2147482623"/>
          <p:cNvPicPr>
            <a:picLocks noChangeAspect="1"/>
          </p:cNvPicPr>
          <p:nvPr/>
        </p:nvPicPr>
        <p:blipFill>
          <a:blip r:embed="rId1"/>
          <a:stretch>
            <a:fillRect/>
          </a:stretch>
        </p:blipFill>
        <p:spPr>
          <a:xfrm>
            <a:off x="1341755" y="2207895"/>
            <a:ext cx="6510655" cy="354965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谐波观测器</a:t>
            </a:r>
            <a:r>
              <a:rPr lang="en-US" altLang="zh-CN" sz="4400" b="1" dirty="0">
                <a:latin typeface="Times New Roman" panose="02020603050405020304" pitchFamily="18" charset="0"/>
                <a:cs typeface="Times New Roman" panose="02020603050405020304" pitchFamily="18" charset="0"/>
                <a:sym typeface="+mn-ea"/>
              </a:rPr>
              <a:t>HO</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2</a:t>
            </a:r>
            <a:r>
              <a:rPr lang="en-US" altLang="zh-CN" sz="2000" dirty="0">
                <a:latin typeface="Times New Roman" panose="02020603050405020304" pitchFamily="18" charset="0"/>
                <a:ea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DOB+HO</a:t>
            </a:r>
            <a:endParaRPr lang="en-US" altLang="zh-CN" sz="2000" dirty="0">
              <a:latin typeface="Times New Roman" panose="02020603050405020304" pitchFamily="18" charset="0"/>
              <a:ea typeface="宋体" panose="02010600030101010101" pitchFamily="2" charset="-122"/>
            </a:endParaRPr>
          </a:p>
        </p:txBody>
      </p:sp>
      <p:pic>
        <p:nvPicPr>
          <p:cNvPr id="2" name="图片 -2147482620"/>
          <p:cNvPicPr>
            <a:picLocks noChangeAspect="1"/>
          </p:cNvPicPr>
          <p:nvPr/>
        </p:nvPicPr>
        <p:blipFill>
          <a:blip r:embed="rId1"/>
          <a:stretch>
            <a:fillRect/>
          </a:stretch>
        </p:blipFill>
        <p:spPr>
          <a:xfrm>
            <a:off x="1617345" y="2351405"/>
            <a:ext cx="5948045" cy="324294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谐波观测器</a:t>
            </a:r>
            <a:r>
              <a:rPr lang="en-US" altLang="zh-CN" sz="4400" b="1" dirty="0">
                <a:latin typeface="Times New Roman" panose="02020603050405020304" pitchFamily="18" charset="0"/>
                <a:cs typeface="Times New Roman" panose="02020603050405020304" pitchFamily="18" charset="0"/>
                <a:sym typeface="+mn-ea"/>
              </a:rPr>
              <a:t>HO</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3</a:t>
            </a:r>
            <a:r>
              <a:rPr lang="en-US" altLang="zh-CN" sz="2000" dirty="0">
                <a:latin typeface="Times New Roman" panose="02020603050405020304" pitchFamily="18" charset="0"/>
                <a:ea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DOB+HO</a:t>
            </a:r>
            <a:endParaRPr lang="en-US" altLang="zh-CN" sz="2000" dirty="0">
              <a:latin typeface="Times New Roman" panose="02020603050405020304" pitchFamily="18" charset="0"/>
              <a:ea typeface="宋体" panose="02010600030101010101" pitchFamily="2" charset="-122"/>
            </a:endParaRPr>
          </a:p>
        </p:txBody>
      </p:sp>
      <p:pic>
        <p:nvPicPr>
          <p:cNvPr id="2" name="图片 -2147482617"/>
          <p:cNvPicPr>
            <a:picLocks noChangeAspect="1"/>
          </p:cNvPicPr>
          <p:nvPr/>
        </p:nvPicPr>
        <p:blipFill>
          <a:blip r:embed="rId1"/>
          <a:stretch>
            <a:fillRect/>
          </a:stretch>
        </p:blipFill>
        <p:spPr>
          <a:xfrm>
            <a:off x="1392555" y="2207895"/>
            <a:ext cx="6506845" cy="354774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谐波观测器</a:t>
            </a:r>
            <a:r>
              <a:rPr lang="en-US" altLang="zh-CN" sz="4400" b="1" dirty="0">
                <a:latin typeface="Times New Roman" panose="02020603050405020304" pitchFamily="18" charset="0"/>
                <a:cs typeface="Times New Roman" panose="02020603050405020304" pitchFamily="18" charset="0"/>
                <a:sym typeface="+mn-ea"/>
              </a:rPr>
              <a:t>HO</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4</a:t>
            </a:r>
            <a:r>
              <a:rPr lang="en-US" altLang="zh-CN" sz="2000" dirty="0">
                <a:latin typeface="Times New Roman" panose="02020603050405020304" pitchFamily="18" charset="0"/>
                <a:ea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DOB+HO</a:t>
            </a:r>
            <a:endParaRPr lang="en-US" altLang="zh-CN" sz="2000" dirty="0">
              <a:latin typeface="Times New Roman" panose="02020603050405020304" pitchFamily="18" charset="0"/>
              <a:ea typeface="宋体" panose="02010600030101010101" pitchFamily="2" charset="-122"/>
            </a:endParaRPr>
          </a:p>
        </p:txBody>
      </p:sp>
      <p:pic>
        <p:nvPicPr>
          <p:cNvPr id="2" name="图片 -2147482614"/>
          <p:cNvPicPr>
            <a:picLocks noChangeAspect="1"/>
          </p:cNvPicPr>
          <p:nvPr/>
        </p:nvPicPr>
        <p:blipFill>
          <a:blip r:embed="rId1"/>
          <a:stretch>
            <a:fillRect/>
          </a:stretch>
        </p:blipFill>
        <p:spPr>
          <a:xfrm>
            <a:off x="1428750" y="2136140"/>
            <a:ext cx="6280150" cy="342392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谐波观测器</a:t>
            </a:r>
            <a:r>
              <a:rPr lang="en-US" altLang="zh-CN" sz="4400" b="1" dirty="0">
                <a:latin typeface="Times New Roman" panose="02020603050405020304" pitchFamily="18" charset="0"/>
                <a:cs typeface="Times New Roman" panose="02020603050405020304" pitchFamily="18" charset="0"/>
                <a:sym typeface="+mn-ea"/>
              </a:rPr>
              <a:t>HO</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5</a:t>
            </a:r>
            <a:r>
              <a:rPr lang="en-US" altLang="zh-CN" sz="2000" dirty="0">
                <a:latin typeface="Times New Roman" panose="02020603050405020304" pitchFamily="18" charset="0"/>
                <a:ea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DOB+HO</a:t>
            </a:r>
            <a:endParaRPr lang="en-US" altLang="zh-CN" sz="2000" dirty="0">
              <a:latin typeface="Times New Roman" panose="02020603050405020304" pitchFamily="18" charset="0"/>
              <a:ea typeface="宋体" panose="02010600030101010101" pitchFamily="2" charset="-122"/>
            </a:endParaRPr>
          </a:p>
        </p:txBody>
      </p:sp>
      <p:pic>
        <p:nvPicPr>
          <p:cNvPr id="2" name="图片 -2147482611"/>
          <p:cNvPicPr>
            <a:picLocks noChangeAspect="1"/>
          </p:cNvPicPr>
          <p:nvPr/>
        </p:nvPicPr>
        <p:blipFill>
          <a:blip r:embed="rId1"/>
          <a:stretch>
            <a:fillRect/>
          </a:stretch>
        </p:blipFill>
        <p:spPr>
          <a:xfrm>
            <a:off x="1472565" y="2118360"/>
            <a:ext cx="6236335" cy="339725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谐波观测器</a:t>
            </a:r>
            <a:r>
              <a:rPr lang="en-US" altLang="zh-CN" sz="4400" b="1" dirty="0">
                <a:latin typeface="Times New Roman" panose="02020603050405020304" pitchFamily="18" charset="0"/>
                <a:cs typeface="Times New Roman" panose="02020603050405020304" pitchFamily="18" charset="0"/>
                <a:sym typeface="+mn-ea"/>
              </a:rPr>
              <a:t>HO</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485265"/>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6</a:t>
            </a:r>
            <a:r>
              <a:rPr lang="en-US" altLang="zh-CN" sz="2000" dirty="0">
                <a:latin typeface="Times New Roman" panose="02020603050405020304" pitchFamily="18" charset="0"/>
                <a:ea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a:t>
            </a:r>
            <a:r>
              <a:rPr lang="zh-CN" altLang="en-US" sz="2000" dirty="0">
                <a:latin typeface="Times New Roman" panose="02020603050405020304" pitchFamily="18" charset="0"/>
                <a:ea typeface="宋体" panose="02010600030101010101" pitchFamily="2" charset="-122"/>
              </a:rPr>
              <a:t>对比</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DOB+HO</a:t>
            </a:r>
            <a:endParaRPr lang="en-US" altLang="zh-CN" sz="2000" dirty="0">
              <a:latin typeface="Times New Roman" panose="02020603050405020304" pitchFamily="18" charset="0"/>
              <a:ea typeface="宋体" panose="02010600030101010101" pitchFamily="2" charset="-122"/>
            </a:endParaRPr>
          </a:p>
        </p:txBody>
      </p:sp>
      <p:pic>
        <p:nvPicPr>
          <p:cNvPr id="2" name="图片 -2147482608"/>
          <p:cNvPicPr>
            <a:picLocks noChangeAspect="1"/>
          </p:cNvPicPr>
          <p:nvPr/>
        </p:nvPicPr>
        <p:blipFill>
          <a:blip r:embed="rId1"/>
          <a:stretch>
            <a:fillRect/>
          </a:stretch>
        </p:blipFill>
        <p:spPr>
          <a:xfrm>
            <a:off x="1463040" y="2207895"/>
            <a:ext cx="6245860" cy="340550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上阶段控制算法效果</a:t>
            </a:r>
            <a:endParaRPr lang="zh-CN" altLang="en-US"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163195" y="1700530"/>
            <a:ext cx="8981440" cy="21590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800" b="1" dirty="0">
                <a:latin typeface="Times New Roman" panose="02020603050405020304" pitchFamily="18" charset="0"/>
                <a:ea typeface="Times New Roman" panose="02020603050405020304" pitchFamily="18" charset="0"/>
              </a:rPr>
              <a:t>        </a:t>
            </a:r>
            <a:r>
              <a:rPr lang="zh-CN" altLang="en-US" sz="2800" b="1" dirty="0">
                <a:latin typeface="Times New Roman" panose="02020603050405020304" pitchFamily="18" charset="0"/>
                <a:ea typeface="Times New Roman" panose="02020603050405020304" pitchFamily="18" charset="0"/>
              </a:rPr>
              <a:t>在上个阶段中，通过增加干扰观测器的阶数，实现更加精确的干扰估计，设计变</a:t>
            </a:r>
            <a:r>
              <a:rPr lang="en-US" altLang="zh-CN" sz="2800" b="1" dirty="0">
                <a:latin typeface="Times New Roman" panose="02020603050405020304" pitchFamily="18" charset="0"/>
                <a:ea typeface="Times New Roman" panose="02020603050405020304" pitchFamily="18" charset="0"/>
              </a:rPr>
              <a:t>P+HDOB</a:t>
            </a:r>
            <a:r>
              <a:rPr lang="zh-CN" altLang="en-US" sz="2800" b="1" dirty="0">
                <a:latin typeface="Times New Roman" panose="02020603050405020304" pitchFamily="18" charset="0"/>
                <a:ea typeface="Times New Roman" panose="02020603050405020304" pitchFamily="18" charset="0"/>
              </a:rPr>
              <a:t>控制算法，转速波动减小为±</a:t>
            </a:r>
            <a:r>
              <a:rPr lang="en-US" altLang="zh-CN" sz="2800" b="1" dirty="0">
                <a:latin typeface="Times New Roman" panose="02020603050405020304" pitchFamily="18" charset="0"/>
                <a:ea typeface="Times New Roman" panose="02020603050405020304" pitchFamily="18" charset="0"/>
              </a:rPr>
              <a:t>13r/min(</a:t>
            </a:r>
            <a:r>
              <a:rPr lang="zh-CN" altLang="en-US" sz="2800" b="1" dirty="0">
                <a:latin typeface="Times New Roman" panose="02020603050405020304" pitchFamily="18" charset="0"/>
                <a:ea typeface="Times New Roman" panose="02020603050405020304" pitchFamily="18" charset="0"/>
              </a:rPr>
              <a:t>目标怠速</a:t>
            </a:r>
            <a:r>
              <a:rPr lang="en-US" altLang="zh-CN" sz="2800" b="1" dirty="0">
                <a:latin typeface="Times New Roman" panose="02020603050405020304" pitchFamily="18" charset="0"/>
                <a:ea typeface="Times New Roman" panose="02020603050405020304" pitchFamily="18" charset="0"/>
              </a:rPr>
              <a:t>750r/min</a:t>
            </a:r>
            <a:r>
              <a:rPr lang="en-US" altLang="zh-CN" sz="2800" b="1" dirty="0">
                <a:latin typeface="Times New Roman" panose="02020603050405020304" pitchFamily="18" charset="0"/>
                <a:ea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pic>
        <p:nvPicPr>
          <p:cNvPr id="5128" name="图片 6" descr="QQ图片20150330102627.jpg"/>
          <p:cNvPicPr>
            <a:picLocks noChangeAspect="1"/>
          </p:cNvPicPr>
          <p:nvPr/>
        </p:nvPicPr>
        <p:blipFill>
          <a:blip r:embed="rId1"/>
          <a:stretch>
            <a:fillRect/>
          </a:stretch>
        </p:blipFill>
        <p:spPr>
          <a:xfrm>
            <a:off x="7596188" y="4652963"/>
            <a:ext cx="1368425" cy="1376362"/>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谐波观测器</a:t>
            </a:r>
            <a:r>
              <a:rPr lang="en-US" altLang="zh-CN" sz="4400" b="1" dirty="0">
                <a:latin typeface="Times New Roman" panose="02020603050405020304" pitchFamily="18" charset="0"/>
                <a:cs typeface="Times New Roman" panose="02020603050405020304" pitchFamily="18" charset="0"/>
                <a:sym typeface="+mn-ea"/>
              </a:rPr>
              <a:t>HO</a:t>
            </a:r>
            <a:endParaRPr lang="en-US" altLang="zh-CN"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557020"/>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目标位置</a:t>
            </a:r>
            <a:r>
              <a:rPr lang="en-US" altLang="zh-CN" sz="2000" dirty="0">
                <a:latin typeface="Times New Roman" panose="02020603050405020304" pitchFamily="18" charset="0"/>
                <a:ea typeface="Times New Roman" panose="02020603050405020304" pitchFamily="18" charset="0"/>
              </a:rPr>
              <a:t>10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P+DOB</a:t>
            </a:r>
            <a:r>
              <a:rPr lang="zh-CN" altLang="en-US" sz="2000" dirty="0">
                <a:latin typeface="Times New Roman" panose="02020603050405020304" pitchFamily="18" charset="0"/>
                <a:ea typeface="宋体" panose="02010600030101010101" pitchFamily="2" charset="-122"/>
              </a:rPr>
              <a:t>和</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sym typeface="+mn-ea"/>
              </a:rPr>
              <a:t>DOB+HO</a:t>
            </a:r>
            <a:r>
              <a:rPr lang="zh-CN" altLang="en-US" sz="2000" dirty="0">
                <a:latin typeface="Times New Roman" panose="02020603050405020304" pitchFamily="18" charset="0"/>
                <a:ea typeface="宋体" panose="02010600030101010101" pitchFamily="2" charset="-122"/>
              </a:rPr>
              <a:t>输出位置频谱分析</a:t>
            </a:r>
            <a:endParaRPr lang="zh-CN" altLang="en-US" sz="2000" dirty="0">
              <a:latin typeface="Times New Roman" panose="02020603050405020304" pitchFamily="18" charset="0"/>
              <a:ea typeface="宋体" panose="02010600030101010101" pitchFamily="2" charset="-122"/>
            </a:endParaRPr>
          </a:p>
        </p:txBody>
      </p:sp>
      <p:grpSp>
        <p:nvGrpSpPr>
          <p:cNvPr id="4" name="组合 3"/>
          <p:cNvGrpSpPr/>
          <p:nvPr/>
        </p:nvGrpSpPr>
        <p:grpSpPr>
          <a:xfrm>
            <a:off x="635" y="2442210"/>
            <a:ext cx="9143365" cy="2520950"/>
            <a:chOff x="1" y="4298"/>
            <a:chExt cx="14399" cy="3970"/>
          </a:xfrm>
        </p:grpSpPr>
        <p:pic>
          <p:nvPicPr>
            <p:cNvPr id="2" name="图片 -2147482604"/>
            <p:cNvPicPr>
              <a:picLocks noChangeAspect="1"/>
            </p:cNvPicPr>
            <p:nvPr/>
          </p:nvPicPr>
          <p:blipFill>
            <a:blip r:embed="rId1"/>
            <a:stretch>
              <a:fillRect/>
            </a:stretch>
          </p:blipFill>
          <p:spPr>
            <a:xfrm>
              <a:off x="1" y="4298"/>
              <a:ext cx="7301" cy="3970"/>
            </a:xfrm>
            <a:prstGeom prst="rect">
              <a:avLst/>
            </a:prstGeom>
            <a:noFill/>
            <a:ln w="9525">
              <a:noFill/>
            </a:ln>
          </p:spPr>
        </p:pic>
        <p:pic>
          <p:nvPicPr>
            <p:cNvPr id="3" name="图片 -2147482602"/>
            <p:cNvPicPr>
              <a:picLocks noChangeAspect="1"/>
            </p:cNvPicPr>
            <p:nvPr/>
          </p:nvPicPr>
          <p:blipFill>
            <a:blip r:embed="rId2"/>
            <a:stretch>
              <a:fillRect/>
            </a:stretch>
          </p:blipFill>
          <p:spPr>
            <a:xfrm>
              <a:off x="7302" y="4298"/>
              <a:ext cx="7099" cy="3970"/>
            </a:xfrm>
            <a:prstGeom prst="rect">
              <a:avLst/>
            </a:prstGeom>
            <a:noFill/>
            <a:ln w="9525">
              <a:noFill/>
            </a:ln>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谐波观测器</a:t>
            </a:r>
            <a:r>
              <a:rPr lang="en-US" altLang="zh-CN" sz="4400" b="1" dirty="0">
                <a:latin typeface="Times New Roman" panose="02020603050405020304" pitchFamily="18" charset="0"/>
                <a:cs typeface="Times New Roman" panose="02020603050405020304" pitchFamily="18" charset="0"/>
                <a:sym typeface="+mn-ea"/>
              </a:rPr>
              <a:t>HO</a:t>
            </a:r>
            <a:endParaRPr lang="en-US" altLang="zh-CN" sz="4400" b="1" dirty="0">
              <a:latin typeface="Times New Roman" panose="02020603050405020304" pitchFamily="18" charset="0"/>
              <a:cs typeface="Times New Roman" panose="02020603050405020304" pitchFamily="18" charset="0"/>
            </a:endParaRPr>
          </a:p>
        </p:txBody>
      </p:sp>
      <p:graphicFrame>
        <p:nvGraphicFramePr>
          <p:cNvPr id="7" name="表格 6"/>
          <p:cNvGraphicFramePr/>
          <p:nvPr/>
        </p:nvGraphicFramePr>
        <p:xfrm>
          <a:off x="1623060" y="2828290"/>
          <a:ext cx="5953760" cy="2971800"/>
        </p:xfrm>
        <a:graphic>
          <a:graphicData uri="http://schemas.openxmlformats.org/drawingml/2006/table">
            <a:tbl>
              <a:tblPr firstRow="1" bandRow="1">
                <a:tableStyleId>{5940675A-B579-460E-94D1-54222C63F5DA}</a:tableStyleId>
              </a:tblPr>
              <a:tblGrid>
                <a:gridCol w="1373505"/>
                <a:gridCol w="1389380"/>
                <a:gridCol w="1390015"/>
                <a:gridCol w="1800860"/>
              </a:tblGrid>
              <a:tr h="774065">
                <a:tc>
                  <a:txBody>
                    <a:bodyPr/>
                    <a:p>
                      <a:pPr indent="0" algn="ctr">
                        <a:buNone/>
                      </a:pPr>
                      <a:r>
                        <a:rPr lang="zh-CN" altLang="en-US" sz="1600" b="1" i="1">
                          <a:latin typeface="Times New Roman" panose="02020603050405020304" pitchFamily="18" charset="0"/>
                          <a:ea typeface="宋体" panose="02010600030101010101" pitchFamily="2" charset="-122"/>
                          <a:cs typeface="Times New Roman" panose="02020603050405020304" pitchFamily="18" charset="0"/>
                        </a:rPr>
                        <a:t>目标</a:t>
                      </a:r>
                      <a:r>
                        <a:rPr lang="en-US" altLang="en-US" sz="1600" b="1">
                          <a:latin typeface="Times New Roman" panose="02020603050405020304" pitchFamily="18" charset="0"/>
                          <a:ea typeface="宋体" panose="02010600030101010101" pitchFamily="2" charset="-122"/>
                          <a:cs typeface="Times New Roman" panose="02020603050405020304" pitchFamily="18" charset="0"/>
                        </a:rPr>
                        <a:t>(%)</a:t>
                      </a:r>
                      <a:endParaRPr lang="en-US" altLang="en-US" sz="1600" b="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i="1">
                          <a:latin typeface="Times New Roman" panose="02020603050405020304" pitchFamily="18" charset="0"/>
                          <a:ea typeface="宋体" panose="02010600030101010101" pitchFamily="2" charset="-122"/>
                          <a:cs typeface="Times New Roman" panose="02020603050405020304" pitchFamily="18" charset="0"/>
                        </a:rPr>
                        <a:t>干扰幅值</a:t>
                      </a:r>
                      <a:r>
                        <a:rPr lang="en-US" altLang="en-US" sz="1600" b="1" i="1">
                          <a:latin typeface="Times New Roman" panose="02020603050405020304" pitchFamily="18" charset="0"/>
                          <a:ea typeface="宋体" panose="02010600030101010101" pitchFamily="2" charset="-122"/>
                          <a:cs typeface="Times New Roman" panose="02020603050405020304" pitchFamily="18" charset="0"/>
                        </a:rPr>
                        <a:t> P+DOB</a:t>
                      </a:r>
                      <a:endParaRPr lang="en-US" altLang="en-US" sz="1600" b="1"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i="1">
                          <a:latin typeface="Times New Roman" panose="02020603050405020304" pitchFamily="18" charset="0"/>
                          <a:ea typeface="宋体" panose="02010600030101010101" pitchFamily="2" charset="-122"/>
                          <a:cs typeface="Times New Roman" panose="02020603050405020304" pitchFamily="18" charset="0"/>
                          <a:sym typeface="+mn-ea"/>
                        </a:rPr>
                        <a:t>干扰幅值</a:t>
                      </a:r>
                      <a:r>
                        <a:rPr lang="en-US" altLang="en-US" sz="1600" b="1" i="1">
                          <a:latin typeface="Times New Roman" panose="02020603050405020304" pitchFamily="18" charset="0"/>
                          <a:ea typeface="宋体" panose="02010600030101010101" pitchFamily="2" charset="-122"/>
                          <a:cs typeface="Times New Roman" panose="02020603050405020304" pitchFamily="18" charset="0"/>
                          <a:sym typeface="+mn-ea"/>
                        </a:rPr>
                        <a:t> P</a:t>
                      </a:r>
                      <a:r>
                        <a:rPr lang="en-US" altLang="en-US" sz="1600" b="1" i="1">
                          <a:latin typeface="Times New Roman" panose="02020603050405020304" pitchFamily="18" charset="0"/>
                          <a:ea typeface="宋体" panose="02010600030101010101" pitchFamily="2" charset="-122"/>
                          <a:cs typeface="Times New Roman" panose="02020603050405020304" pitchFamily="18" charset="0"/>
                          <a:sym typeface="+mn-ea"/>
                        </a:rPr>
                        <a:t>+DOB+HO</a:t>
                      </a:r>
                      <a:endParaRPr lang="en-US" altLang="en-US" sz="1600" b="1"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i="1">
                          <a:latin typeface="Times New Roman" panose="02020603050405020304" pitchFamily="18" charset="0"/>
                          <a:ea typeface="宋体" panose="02010600030101010101" pitchFamily="2" charset="-122"/>
                          <a:cs typeface="Times New Roman" panose="02020603050405020304" pitchFamily="18" charset="0"/>
                        </a:rPr>
                        <a:t>幅值减小百分比</a:t>
                      </a:r>
                      <a:endParaRPr lang="zh-CN" altLang="en-US" sz="1600" b="1"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0.71</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a:latin typeface="Times New Roman" panose="02020603050405020304" pitchFamily="18" charset="0"/>
                          <a:ea typeface="宋体" panose="02010600030101010101" pitchFamily="2" charset="-122"/>
                          <a:cs typeface="Times New Roman" panose="02020603050405020304" pitchFamily="18" charset="0"/>
                        </a:rPr>
                        <a:t>0.54</a:t>
                      </a:r>
                      <a:endParaRPr lang="en-US" sz="16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23%</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0.80</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a:latin typeface="Times New Roman" panose="02020603050405020304" pitchFamily="18" charset="0"/>
                          <a:ea typeface="宋体" panose="02010600030101010101" pitchFamily="2" charset="-122"/>
                          <a:cs typeface="Times New Roman" panose="02020603050405020304" pitchFamily="18" charset="0"/>
                        </a:rPr>
                        <a:t>0.70</a:t>
                      </a:r>
                      <a:endParaRPr lang="en-US" sz="16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12%</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30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0.89</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a:latin typeface="Times New Roman" panose="02020603050405020304" pitchFamily="18" charset="0"/>
                          <a:ea typeface="宋体" panose="02010600030101010101" pitchFamily="2" charset="-122"/>
                          <a:cs typeface="Times New Roman" panose="02020603050405020304" pitchFamily="18" charset="0"/>
                        </a:rPr>
                        <a:t>0.86</a:t>
                      </a:r>
                      <a:endParaRPr lang="en-US" sz="16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3%</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03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40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0.94</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a:latin typeface="Times New Roman" panose="02020603050405020304" pitchFamily="18" charset="0"/>
                          <a:ea typeface="宋体" panose="02010600030101010101" pitchFamily="2" charset="-122"/>
                          <a:cs typeface="Times New Roman" panose="02020603050405020304" pitchFamily="18" charset="0"/>
                        </a:rPr>
                        <a:t>0.74</a:t>
                      </a:r>
                      <a:endParaRPr lang="en-US" sz="16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21%</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50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0.66</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a:latin typeface="Times New Roman" panose="02020603050405020304" pitchFamily="18" charset="0"/>
                          <a:ea typeface="宋体" panose="02010600030101010101" pitchFamily="2" charset="-122"/>
                          <a:cs typeface="Times New Roman" panose="02020603050405020304" pitchFamily="18" charset="0"/>
                        </a:rPr>
                        <a:t>0.53</a:t>
                      </a:r>
                      <a:endParaRPr lang="en-US" sz="16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20%</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6395">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60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0.77</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a:latin typeface="Times New Roman" panose="02020603050405020304" pitchFamily="18" charset="0"/>
                          <a:ea typeface="宋体" panose="02010600030101010101" pitchFamily="2" charset="-122"/>
                          <a:cs typeface="Times New Roman" panose="02020603050405020304" pitchFamily="18" charset="0"/>
                        </a:rPr>
                        <a:t>0.55</a:t>
                      </a:r>
                      <a:endParaRPr lang="en-US" sz="160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b="0">
                          <a:latin typeface="Times New Roman" panose="02020603050405020304" pitchFamily="18" charset="0"/>
                          <a:ea typeface="宋体" panose="02010600030101010101" pitchFamily="2" charset="-122"/>
                          <a:cs typeface="Times New Roman" panose="02020603050405020304" pitchFamily="18" charset="0"/>
                        </a:rPr>
                        <a:t>28%</a:t>
                      </a:r>
                      <a:endParaRPr 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extBox 2"/>
          <p:cNvSpPr txBox="1"/>
          <p:nvPr/>
        </p:nvSpPr>
        <p:spPr>
          <a:xfrm>
            <a:off x="635" y="1557020"/>
            <a:ext cx="9144000" cy="1076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在各个目标位置下，根据</a:t>
            </a:r>
            <a:r>
              <a:rPr lang="en-US" altLang="zh-CN" sz="2000" dirty="0">
                <a:latin typeface="Times New Roman" panose="02020603050405020304" pitchFamily="18" charset="0"/>
                <a:ea typeface="宋体" panose="02010600030101010101" pitchFamily="2" charset="-122"/>
              </a:rPr>
              <a:t>P+DOB+HO</a:t>
            </a:r>
            <a:r>
              <a:rPr lang="zh-CN" altLang="en-US" sz="2000" dirty="0">
                <a:latin typeface="Times New Roman" panose="02020603050405020304" pitchFamily="18" charset="0"/>
                <a:ea typeface="宋体" panose="02010600030101010101" pitchFamily="2" charset="-122"/>
              </a:rPr>
              <a:t>和</a:t>
            </a:r>
            <a:r>
              <a:rPr lang="en-US" altLang="zh-CN" sz="2000"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sym typeface="+mn-ea"/>
              </a:rPr>
              <a:t>DOB+HO</a:t>
            </a:r>
            <a:r>
              <a:rPr lang="zh-CN" altLang="en-US" sz="2000" dirty="0">
                <a:latin typeface="Times New Roman" panose="02020603050405020304" pitchFamily="18" charset="0"/>
                <a:ea typeface="宋体" panose="02010600030101010101" pitchFamily="2" charset="-122"/>
                <a:sym typeface="+mn-ea"/>
              </a:rPr>
              <a:t>控制算法下的</a:t>
            </a:r>
            <a:r>
              <a:rPr lang="zh-CN" altLang="en-US" sz="2000" dirty="0">
                <a:latin typeface="Times New Roman" panose="02020603050405020304" pitchFamily="18" charset="0"/>
                <a:ea typeface="宋体" panose="02010600030101010101" pitchFamily="2" charset="-122"/>
              </a:rPr>
              <a:t>输出位置频谱分析，可以发现，干扰幅值减小，使得</a:t>
            </a:r>
            <a:r>
              <a:rPr lang="zh-CN" altLang="en-US" sz="2000" dirty="0">
                <a:latin typeface="Times New Roman" panose="02020603050405020304" pitchFamily="18" charset="0"/>
                <a:ea typeface="宋体" panose="02010600030101010101" pitchFamily="2" charset="-122"/>
              </a:rPr>
              <a:t>位置波动减小。</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谐波观测器</a:t>
            </a:r>
            <a:r>
              <a:rPr lang="en-US" altLang="zh-CN" sz="4400" b="1" dirty="0">
                <a:latin typeface="Times New Roman" panose="02020603050405020304" pitchFamily="18" charset="0"/>
                <a:cs typeface="Times New Roman" panose="02020603050405020304" pitchFamily="18" charset="0"/>
                <a:sym typeface="+mn-ea"/>
              </a:rPr>
              <a:t>HO</a:t>
            </a:r>
            <a:endParaRPr lang="en-US" altLang="zh-CN" sz="4400" b="1" dirty="0">
              <a:latin typeface="Times New Roman" panose="02020603050405020304" pitchFamily="18" charset="0"/>
              <a:cs typeface="Times New Roman" panose="02020603050405020304" pitchFamily="18" charset="0"/>
            </a:endParaRPr>
          </a:p>
        </p:txBody>
      </p:sp>
      <p:sp>
        <p:nvSpPr>
          <p:cNvPr id="4" name="TextBox 2"/>
          <p:cNvSpPr txBox="1"/>
          <p:nvPr/>
        </p:nvSpPr>
        <p:spPr>
          <a:xfrm>
            <a:off x="635" y="1413510"/>
            <a:ext cx="914400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FEV</a:t>
            </a:r>
            <a:r>
              <a:rPr lang="zh-CN" altLang="en-US" sz="2000" dirty="0">
                <a:latin typeface="Times New Roman" panose="02020603050405020304" pitchFamily="18" charset="0"/>
                <a:ea typeface="Times New Roman" panose="02020603050405020304" pitchFamily="18" charset="0"/>
              </a:rPr>
              <a:t>试验，</a:t>
            </a:r>
            <a:r>
              <a:rPr lang="en-US" altLang="zh-CN" sz="2000" dirty="0">
                <a:latin typeface="Times New Roman" panose="02020603050405020304" pitchFamily="18" charset="0"/>
                <a:ea typeface="Times New Roman" panose="02020603050405020304" pitchFamily="18" charset="0"/>
              </a:rPr>
              <a:t>P+DOB+HO</a:t>
            </a:r>
            <a:r>
              <a:rPr lang="zh-CN" altLang="en-US" sz="2000" dirty="0">
                <a:latin typeface="Times New Roman" panose="02020603050405020304" pitchFamily="18" charset="0"/>
                <a:ea typeface="Times New Roman" panose="02020603050405020304" pitchFamily="18" charset="0"/>
              </a:rPr>
              <a:t>和</a:t>
            </a:r>
            <a:r>
              <a:rPr lang="en-US" altLang="zh-CN" sz="2000" dirty="0">
                <a:latin typeface="Times New Roman" panose="02020603050405020304" pitchFamily="18" charset="0"/>
                <a:ea typeface="Times New Roman" panose="02020603050405020304" pitchFamily="18" charset="0"/>
              </a:rPr>
              <a:t>P+DOB</a:t>
            </a:r>
            <a:r>
              <a:rPr lang="zh-CN" altLang="en-US" sz="2000" dirty="0">
                <a:latin typeface="Times New Roman" panose="02020603050405020304" pitchFamily="18" charset="0"/>
                <a:ea typeface="Times New Roman" panose="02020603050405020304" pitchFamily="18" charset="0"/>
              </a:rPr>
              <a:t>算法对比，全柴</a:t>
            </a:r>
            <a:r>
              <a:rPr lang="zh-CN" altLang="en-US" sz="2000" dirty="0">
                <a:latin typeface="Times New Roman" panose="02020603050405020304" pitchFamily="18" charset="0"/>
                <a:ea typeface="Times New Roman" panose="02020603050405020304" pitchFamily="18" charset="0"/>
              </a:rPr>
              <a:t>发动机怠速</a:t>
            </a:r>
            <a:r>
              <a:rPr lang="zh-CN" altLang="en-US" sz="2000" dirty="0">
                <a:latin typeface="Times New Roman" panose="02020603050405020304" pitchFamily="18" charset="0"/>
                <a:ea typeface="Times New Roman" panose="02020603050405020304" pitchFamily="18" charset="0"/>
                <a:sym typeface="+mn-ea"/>
              </a:rPr>
              <a:t>750r/min</a:t>
            </a:r>
            <a:r>
              <a:rPr lang="zh-CN" altLang="en-US" sz="2000" dirty="0">
                <a:latin typeface="Times New Roman" panose="02020603050405020304" pitchFamily="18" charset="0"/>
                <a:ea typeface="Times New Roman" panose="02020603050405020304" pitchFamily="18" charset="0"/>
              </a:rPr>
              <a:t>工况</a:t>
            </a:r>
            <a:endParaRPr lang="zh-CN" altLang="en-US" sz="2000" dirty="0">
              <a:latin typeface="Times New Roman" panose="02020603050405020304" pitchFamily="18" charset="0"/>
              <a:ea typeface="Times New Roman" panose="02020603050405020304" pitchFamily="18" charset="0"/>
            </a:endParaRPr>
          </a:p>
        </p:txBody>
      </p:sp>
      <p:graphicFrame>
        <p:nvGraphicFramePr>
          <p:cNvPr id="2" name="表格 1"/>
          <p:cNvGraphicFramePr/>
          <p:nvPr/>
        </p:nvGraphicFramePr>
        <p:xfrm>
          <a:off x="2299335" y="2125345"/>
          <a:ext cx="4669155" cy="1304925"/>
        </p:xfrm>
        <a:graphic>
          <a:graphicData uri="http://schemas.openxmlformats.org/drawingml/2006/table">
            <a:tbl>
              <a:tblPr firstRow="1" bandRow="1">
                <a:tableStyleId>{5940675A-B579-460E-94D1-54222C63F5DA}</a:tableStyleId>
              </a:tblPr>
              <a:tblGrid>
                <a:gridCol w="1587500"/>
                <a:gridCol w="1540827"/>
                <a:gridCol w="1540827"/>
              </a:tblGrid>
              <a:tr h="408305">
                <a:tc>
                  <a:txBody>
                    <a:bodyPr/>
                    <a:p>
                      <a:pPr indent="0" algn="ctr">
                        <a:buNone/>
                      </a:pPr>
                      <a:r>
                        <a:rPr lang="en-US" sz="1600" b="1" i="1">
                          <a:latin typeface="宋体" panose="02010600030101010101" pitchFamily="2" charset="-122"/>
                          <a:ea typeface="宋体" panose="02010600030101010101" pitchFamily="2" charset="-122"/>
                          <a:cs typeface="宋体" panose="02010600030101010101" pitchFamily="2" charset="-122"/>
                        </a:rPr>
                        <a:t>发动机怠速</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i="1">
                          <a:latin typeface="宋体" panose="02010600030101010101" pitchFamily="2" charset="-122"/>
                          <a:ea typeface="宋体" panose="02010600030101010101" pitchFamily="2" charset="-122"/>
                          <a:cs typeface="宋体" panose="02010600030101010101" pitchFamily="2" charset="-122"/>
                        </a:rPr>
                        <a:t>P+DOB</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i="1">
                          <a:latin typeface="宋体" panose="02010600030101010101" pitchFamily="2" charset="-122"/>
                          <a:ea typeface="宋体" panose="02010600030101010101" pitchFamily="2" charset="-122"/>
                          <a:cs typeface="宋体" panose="02010600030101010101" pitchFamily="2" charset="-122"/>
                        </a:rPr>
                        <a:t>P</a:t>
                      </a:r>
                      <a:r>
                        <a:rPr lang="en-US" sz="1600" b="1" i="1">
                          <a:latin typeface="宋体" panose="02010600030101010101" pitchFamily="2" charset="-122"/>
                          <a:ea typeface="宋体" panose="02010600030101010101" pitchFamily="2" charset="-122"/>
                          <a:cs typeface="宋体" panose="02010600030101010101" pitchFamily="2" charset="-122"/>
                        </a:rPr>
                        <a:t>+DOB+HO</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894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转速波动</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±18.5r/min</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±10.5</a:t>
                      </a:r>
                      <a:r>
                        <a:rPr lang="en-US" sz="1600">
                          <a:latin typeface="宋体" panose="02010600030101010101" pitchFamily="2" charset="-122"/>
                          <a:ea typeface="宋体" panose="02010600030101010101" pitchFamily="2" charset="-122"/>
                          <a:cs typeface="宋体" panose="02010600030101010101" pitchFamily="2" charset="-122"/>
                          <a:sym typeface="+mn-ea"/>
                        </a:rPr>
                        <a:t>r/min</a:t>
                      </a:r>
                      <a:endParaRPr lang="en-US" altLang="en-US" sz="16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位置波动均方差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1.95</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1.71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5" name="图片 4" descr="位置偏差"/>
          <p:cNvPicPr>
            <a:picLocks noChangeAspect="1"/>
          </p:cNvPicPr>
          <p:nvPr/>
        </p:nvPicPr>
        <p:blipFill>
          <a:blip r:embed="rId1"/>
          <a:stretch>
            <a:fillRect/>
          </a:stretch>
        </p:blipFill>
        <p:spPr>
          <a:xfrm>
            <a:off x="4477385" y="3592830"/>
            <a:ext cx="4667250" cy="2482215"/>
          </a:xfrm>
          <a:prstGeom prst="rect">
            <a:avLst/>
          </a:prstGeom>
        </p:spPr>
      </p:pic>
      <p:pic>
        <p:nvPicPr>
          <p:cNvPr id="6" name="图片 5" descr="转速"/>
          <p:cNvPicPr>
            <a:picLocks noChangeAspect="1"/>
          </p:cNvPicPr>
          <p:nvPr/>
        </p:nvPicPr>
        <p:blipFill>
          <a:blip r:embed="rId2"/>
          <a:stretch>
            <a:fillRect/>
          </a:stretch>
        </p:blipFill>
        <p:spPr>
          <a:xfrm>
            <a:off x="635" y="3592830"/>
            <a:ext cx="4412615" cy="24828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本阶段总结</a:t>
            </a:r>
            <a:endParaRPr lang="zh-CN" altLang="en-US" sz="4400" b="1" dirty="0">
              <a:latin typeface="Times New Roman" panose="02020603050405020304" pitchFamily="18" charset="0"/>
              <a:cs typeface="Times New Roman" panose="02020603050405020304" pitchFamily="18" charset="0"/>
            </a:endParaRPr>
          </a:p>
        </p:txBody>
      </p:sp>
      <p:sp>
        <p:nvSpPr>
          <p:cNvPr id="4" name="TextBox 2"/>
          <p:cNvSpPr txBox="1"/>
          <p:nvPr/>
        </p:nvSpPr>
        <p:spPr>
          <a:xfrm>
            <a:off x="635" y="1485265"/>
            <a:ext cx="9144000" cy="30460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基于执行器系统扰动的分析，设计</a:t>
            </a:r>
            <a:r>
              <a:rPr lang="en-US" altLang="zh-CN" sz="2000" dirty="0">
                <a:latin typeface="Times New Roman" panose="02020603050405020304" pitchFamily="18" charset="0"/>
                <a:ea typeface="Times New Roman" panose="02020603050405020304" pitchFamily="18" charset="0"/>
              </a:rPr>
              <a:t>RC+DOB</a:t>
            </a:r>
            <a:r>
              <a:rPr lang="zh-CN" altLang="en-US" sz="2000" dirty="0">
                <a:latin typeface="Times New Roman" panose="02020603050405020304" pitchFamily="18" charset="0"/>
                <a:ea typeface="Times New Roman" panose="02020603050405020304" pitchFamily="18" charset="0"/>
              </a:rPr>
              <a:t>控制算法、</a:t>
            </a:r>
            <a:r>
              <a:rPr lang="en-US" altLang="zh-CN" sz="2000" dirty="0">
                <a:latin typeface="Times New Roman" panose="02020603050405020304" pitchFamily="18" charset="0"/>
                <a:ea typeface="Times New Roman" panose="02020603050405020304" pitchFamily="18" charset="0"/>
              </a:rPr>
              <a:t>P+DOB+HO</a:t>
            </a:r>
            <a:r>
              <a:rPr lang="zh-CN" altLang="en-US" sz="2000" dirty="0">
                <a:latin typeface="Times New Roman" panose="02020603050405020304" pitchFamily="18" charset="0"/>
                <a:ea typeface="Times New Roman" panose="02020603050405020304" pitchFamily="18" charset="0"/>
              </a:rPr>
              <a:t>控制算法。大量实验对比两个新算法和当前</a:t>
            </a:r>
            <a:r>
              <a:rPr lang="en-US" altLang="zh-CN" sz="2000" dirty="0">
                <a:latin typeface="Times New Roman" panose="02020603050405020304" pitchFamily="18" charset="0"/>
                <a:ea typeface="Times New Roman" panose="02020603050405020304" pitchFamily="18" charset="0"/>
              </a:rPr>
              <a:t>P+DOB</a:t>
            </a:r>
            <a:r>
              <a:rPr lang="zh-CN" altLang="en-US" sz="2000" dirty="0">
                <a:latin typeface="Times New Roman" panose="02020603050405020304" pitchFamily="18" charset="0"/>
                <a:ea typeface="Times New Roman" panose="02020603050405020304" pitchFamily="18" charset="0"/>
              </a:rPr>
              <a:t>算法控制效果，证明了在油泵实验和发动机实验下新算法的控制</a:t>
            </a:r>
            <a:r>
              <a:rPr lang="zh-CN" altLang="en-US" sz="2000" dirty="0">
                <a:latin typeface="Times New Roman" panose="02020603050405020304" pitchFamily="18" charset="0"/>
                <a:ea typeface="Times New Roman" panose="02020603050405020304" pitchFamily="18" charset="0"/>
              </a:rPr>
              <a:t>优越性。</a:t>
            </a:r>
            <a:endParaRPr lang="zh-CN" altLang="en-US" sz="2000" dirty="0">
              <a:latin typeface="Times New Roman" panose="02020603050405020304" pitchFamily="18" charset="0"/>
              <a:ea typeface="Times New Roman" panose="02020603050405020304" pitchFamily="18" charset="0"/>
            </a:endParaRPr>
          </a:p>
          <a:p>
            <a:pPr marL="0" lvl="0" indent="0" eaLnBrk="1" hangingPunct="1">
              <a:lnSpc>
                <a:spcPct val="160000"/>
              </a:lnSpc>
              <a:spcBef>
                <a:spcPct val="0"/>
              </a:spcBef>
              <a:buFont typeface="Wingdings" panose="05000000000000000000" pitchFamily="2" charset="2"/>
              <a:buNone/>
            </a:pPr>
            <a:r>
              <a:rPr lang="zh-CN" altLang="en-US" sz="2000" dirty="0">
                <a:latin typeface="Times New Roman" panose="02020603050405020304" pitchFamily="18" charset="0"/>
                <a:ea typeface="Times New Roman" panose="02020603050405020304" pitchFamily="18" charset="0"/>
                <a:sym typeface="+mn-ea"/>
              </a:rPr>
              <a:t>       目前，执行器控制算法有</a:t>
            </a:r>
            <a:r>
              <a:rPr lang="en-US" altLang="zh-CN" sz="2000" dirty="0">
                <a:latin typeface="Times New Roman" panose="02020603050405020304" pitchFamily="18" charset="0"/>
                <a:ea typeface="Times New Roman" panose="02020603050405020304" pitchFamily="18" charset="0"/>
                <a:sym typeface="+mn-ea"/>
              </a:rPr>
              <a:t>P+DOB(</a:t>
            </a:r>
            <a:r>
              <a:rPr lang="zh-CN" altLang="en-US" sz="2000" dirty="0">
                <a:latin typeface="Times New Roman" panose="02020603050405020304" pitchFamily="18" charset="0"/>
                <a:ea typeface="Times New Roman" panose="02020603050405020304" pitchFamily="18" charset="0"/>
                <a:sym typeface="+mn-ea"/>
              </a:rPr>
              <a:t>量产</a:t>
            </a:r>
            <a:r>
              <a:rPr lang="en-US" altLang="zh-CN" sz="2000" dirty="0">
                <a:latin typeface="Times New Roman" panose="02020603050405020304" pitchFamily="18" charset="0"/>
                <a:ea typeface="Times New Roman" panose="02020603050405020304" pitchFamily="18" charset="0"/>
                <a:sym typeface="+mn-ea"/>
              </a:rPr>
              <a:t>)</a:t>
            </a:r>
            <a:r>
              <a:rPr lang="zh-CN" altLang="en-US" sz="2000" dirty="0">
                <a:latin typeface="Times New Roman" panose="02020603050405020304" pitchFamily="18" charset="0"/>
                <a:ea typeface="宋体" panose="02010600030101010101" pitchFamily="2" charset="-122"/>
                <a:sym typeface="+mn-ea"/>
              </a:rPr>
              <a:t>、变</a:t>
            </a:r>
            <a:r>
              <a:rPr lang="en-US" altLang="zh-CN" sz="2000" dirty="0">
                <a:latin typeface="Times New Roman" panose="02020603050405020304" pitchFamily="18" charset="0"/>
                <a:ea typeface="宋体" panose="02010600030101010101" pitchFamily="2" charset="-122"/>
                <a:sym typeface="+mn-ea"/>
              </a:rPr>
              <a:t>P+HDOB(</a:t>
            </a:r>
            <a:r>
              <a:rPr lang="zh-CN" altLang="en-US" sz="2000" dirty="0">
                <a:latin typeface="Times New Roman" panose="02020603050405020304" pitchFamily="18" charset="0"/>
                <a:ea typeface="宋体" panose="02010600030101010101" pitchFamily="2" charset="-122"/>
                <a:sym typeface="+mn-ea"/>
              </a:rPr>
              <a:t>已验证并</a:t>
            </a:r>
            <a:r>
              <a:rPr lang="zh-CN" altLang="en-US" sz="2000" dirty="0">
                <a:latin typeface="Times New Roman" panose="02020603050405020304" pitchFamily="18" charset="0"/>
                <a:ea typeface="宋体" panose="02010600030101010101" pitchFamily="2" charset="-122"/>
                <a:sym typeface="+mn-ea"/>
              </a:rPr>
              <a:t>归档</a:t>
            </a:r>
            <a:r>
              <a:rPr lang="en-US" altLang="zh-CN" sz="2000" dirty="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ea typeface="宋体" panose="02010600030101010101" pitchFamily="2" charset="-122"/>
                <a:sym typeface="+mn-ea"/>
              </a:rPr>
              <a:t>RC+DOB(</a:t>
            </a:r>
            <a:r>
              <a:rPr lang="zh-CN" altLang="en-US" sz="2000" dirty="0">
                <a:latin typeface="Times New Roman" panose="02020603050405020304" pitchFamily="18" charset="0"/>
                <a:ea typeface="宋体" panose="02010600030101010101" pitchFamily="2" charset="-122"/>
                <a:sym typeface="+mn-ea"/>
              </a:rPr>
              <a:t>已验证</a:t>
            </a:r>
            <a:r>
              <a:rPr lang="en-US" altLang="zh-CN" sz="2000" dirty="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ea typeface="宋体" panose="02010600030101010101" pitchFamily="2" charset="-122"/>
                <a:sym typeface="+mn-ea"/>
              </a:rPr>
              <a:t>P+DOB+HO(</a:t>
            </a:r>
            <a:r>
              <a:rPr lang="zh-CN" altLang="en-US" sz="2000" dirty="0">
                <a:latin typeface="Times New Roman" panose="02020603050405020304" pitchFamily="18" charset="0"/>
                <a:ea typeface="宋体" panose="02010600030101010101" pitchFamily="2" charset="-122"/>
                <a:sym typeface="+mn-ea"/>
              </a:rPr>
              <a:t>已验证</a:t>
            </a:r>
            <a:r>
              <a:rPr lang="en-US" altLang="zh-CN" sz="2000" dirty="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，共四种控制算法，对于发动机怠速工况转速的控制效果如下。</a:t>
            </a:r>
            <a:endParaRPr lang="en-US" altLang="zh-CN" sz="2000" dirty="0">
              <a:latin typeface="Times New Roman" panose="02020603050405020304" pitchFamily="18" charset="0"/>
              <a:ea typeface="宋体" panose="02010600030101010101" pitchFamily="2" charset="-122"/>
              <a:sym typeface="+mn-ea"/>
            </a:endParaRPr>
          </a:p>
        </p:txBody>
      </p:sp>
      <p:graphicFrame>
        <p:nvGraphicFramePr>
          <p:cNvPr id="3" name="表格 2"/>
          <p:cNvGraphicFramePr/>
          <p:nvPr/>
        </p:nvGraphicFramePr>
        <p:xfrm>
          <a:off x="1079500" y="4730750"/>
          <a:ext cx="6927215" cy="953135"/>
        </p:xfrm>
        <a:graphic>
          <a:graphicData uri="http://schemas.openxmlformats.org/drawingml/2006/table">
            <a:tbl>
              <a:tblPr firstRow="1" bandRow="1">
                <a:tableStyleId>{5940675A-B579-460E-94D1-54222C63F5DA}</a:tableStyleId>
              </a:tblPr>
              <a:tblGrid>
                <a:gridCol w="1419225"/>
                <a:gridCol w="1376680"/>
                <a:gridCol w="1377315"/>
                <a:gridCol w="1376680"/>
                <a:gridCol w="1377315"/>
              </a:tblGrid>
              <a:tr h="469900">
                <a:tc>
                  <a:txBody>
                    <a:bodyPr/>
                    <a:p>
                      <a:pPr indent="0" algn="ctr">
                        <a:buNone/>
                      </a:pPr>
                      <a:r>
                        <a:rPr lang="zh-CN" altLang="en-US" sz="1600" b="1" i="1">
                          <a:latin typeface="宋体" panose="02010600030101010101" pitchFamily="2" charset="-122"/>
                          <a:ea typeface="宋体" panose="02010600030101010101" pitchFamily="2" charset="-122"/>
                          <a:cs typeface="宋体" panose="02010600030101010101" pitchFamily="2" charset="-122"/>
                        </a:rPr>
                        <a:t>控制算法</a:t>
                      </a:r>
                      <a:endParaRPr lang="zh-CN"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i="1">
                          <a:latin typeface="宋体" panose="02010600030101010101" pitchFamily="2" charset="-122"/>
                          <a:ea typeface="宋体" panose="02010600030101010101" pitchFamily="2" charset="-122"/>
                          <a:cs typeface="宋体" panose="02010600030101010101" pitchFamily="2" charset="-122"/>
                        </a:rPr>
                        <a:t>P+DOB</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1" i="1">
                          <a:latin typeface="宋体" panose="02010600030101010101" pitchFamily="2" charset="-122"/>
                          <a:ea typeface="宋体" panose="02010600030101010101" pitchFamily="2" charset="-122"/>
                          <a:cs typeface="宋体" panose="02010600030101010101" pitchFamily="2" charset="-122"/>
                        </a:rPr>
                        <a:t>变</a:t>
                      </a:r>
                      <a:r>
                        <a:rPr lang="en-US" sz="1600" b="1" i="1">
                          <a:latin typeface="宋体" panose="02010600030101010101" pitchFamily="2" charset="-122"/>
                          <a:ea typeface="宋体" panose="02010600030101010101" pitchFamily="2" charset="-122"/>
                          <a:cs typeface="宋体" panose="02010600030101010101" pitchFamily="2" charset="-122"/>
                        </a:rPr>
                        <a:t>P</a:t>
                      </a:r>
                      <a:r>
                        <a:rPr lang="en-US" sz="1600" b="1" i="1">
                          <a:latin typeface="宋体" panose="02010600030101010101" pitchFamily="2" charset="-122"/>
                          <a:ea typeface="宋体" panose="02010600030101010101" pitchFamily="2" charset="-122"/>
                          <a:cs typeface="宋体" panose="02010600030101010101" pitchFamily="2" charset="-122"/>
                        </a:rPr>
                        <a:t>+HDOB</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altLang="zh-CN" sz="1600" b="1" i="1">
                          <a:latin typeface="宋体" panose="02010600030101010101" pitchFamily="2" charset="-122"/>
                          <a:ea typeface="宋体" panose="02010600030101010101" pitchFamily="2" charset="-122"/>
                          <a:cs typeface="宋体" panose="02010600030101010101" pitchFamily="2" charset="-122"/>
                          <a:sym typeface="+mn-ea"/>
                        </a:rPr>
                        <a:t>RC</a:t>
                      </a:r>
                      <a:r>
                        <a:rPr lang="zh-CN" altLang="en-US" sz="1600" b="1" i="1">
                          <a:latin typeface="宋体" panose="02010600030101010101" pitchFamily="2" charset="-122"/>
                          <a:ea typeface="宋体" panose="02010600030101010101" pitchFamily="2" charset="-122"/>
                          <a:cs typeface="宋体" panose="02010600030101010101" pitchFamily="2" charset="-122"/>
                          <a:sym typeface="+mn-ea"/>
                        </a:rPr>
                        <a:t>+DOB</a:t>
                      </a:r>
                      <a:endParaRPr lang="zh-CN"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i="1">
                          <a:latin typeface="宋体" panose="02010600030101010101" pitchFamily="2" charset="-122"/>
                          <a:ea typeface="宋体" panose="02010600030101010101" pitchFamily="2" charset="-122"/>
                          <a:cs typeface="宋体" panose="02010600030101010101" pitchFamily="2" charset="-122"/>
                          <a:sym typeface="+mn-ea"/>
                        </a:rPr>
                        <a:t>P+DOB+HO</a:t>
                      </a:r>
                      <a:endParaRPr lang="en-US" altLang="en-US" sz="1600" b="1"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323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转速波动</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±18.5r/min</a:t>
                      </a:r>
                      <a:endParaRPr 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±13</a:t>
                      </a:r>
                      <a:r>
                        <a:rPr lang="en-US" sz="1600">
                          <a:latin typeface="宋体" panose="02010600030101010101" pitchFamily="2" charset="-122"/>
                          <a:ea typeface="宋体" panose="02010600030101010101" pitchFamily="2" charset="-122"/>
                          <a:cs typeface="宋体" panose="02010600030101010101" pitchFamily="2" charset="-122"/>
                          <a:sym typeface="+mn-ea"/>
                        </a:rPr>
                        <a:t>r/min</a:t>
                      </a:r>
                      <a:endParaRPr lang="en-US" altLang="en-US" sz="16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600">
                          <a:latin typeface="宋体" panose="02010600030101010101" pitchFamily="2" charset="-122"/>
                          <a:ea typeface="宋体" panose="02010600030101010101" pitchFamily="2" charset="-122"/>
                          <a:cs typeface="宋体" panose="02010600030101010101" pitchFamily="2" charset="-122"/>
                          <a:sym typeface="+mn-ea"/>
                        </a:rPr>
                        <a:t>±10.5</a:t>
                      </a:r>
                      <a:r>
                        <a:rPr lang="en-US" sz="1600">
                          <a:latin typeface="宋体" panose="02010600030101010101" pitchFamily="2" charset="-122"/>
                          <a:ea typeface="宋体" panose="02010600030101010101" pitchFamily="2" charset="-122"/>
                          <a:cs typeface="宋体" panose="02010600030101010101" pitchFamily="2" charset="-122"/>
                          <a:sym typeface="+mn-ea"/>
                        </a:rPr>
                        <a:t>r/min</a:t>
                      </a:r>
                      <a:endParaRPr lang="en-US" sz="16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a:latin typeface="宋体" panose="02010600030101010101" pitchFamily="2" charset="-122"/>
                          <a:ea typeface="宋体" panose="02010600030101010101" pitchFamily="2" charset="-122"/>
                          <a:cs typeface="宋体" panose="02010600030101010101" pitchFamily="2" charset="-122"/>
                          <a:sym typeface="+mn-ea"/>
                        </a:rPr>
                        <a:t>±10.5</a:t>
                      </a:r>
                      <a:r>
                        <a:rPr lang="en-US" sz="1600">
                          <a:latin typeface="宋体" panose="02010600030101010101" pitchFamily="2" charset="-122"/>
                          <a:ea typeface="宋体" panose="02010600030101010101" pitchFamily="2" charset="-122"/>
                          <a:cs typeface="宋体" panose="02010600030101010101" pitchFamily="2" charset="-122"/>
                          <a:sym typeface="+mn-ea"/>
                        </a:rPr>
                        <a:t>r/min</a:t>
                      </a:r>
                      <a:endParaRPr lang="en-US" altLang="en-US" sz="16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rPr>
              <a:t>本阶段目标</a:t>
            </a:r>
            <a:endParaRPr lang="zh-CN" altLang="en-US"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163195" y="1700530"/>
            <a:ext cx="8981440" cy="28486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800" b="1" dirty="0">
                <a:latin typeface="Times New Roman" panose="02020603050405020304" pitchFamily="18" charset="0"/>
                <a:ea typeface="Times New Roman" panose="02020603050405020304" pitchFamily="18" charset="0"/>
              </a:rPr>
              <a:t>        </a:t>
            </a:r>
            <a:r>
              <a:rPr lang="zh-CN" altLang="en-US" sz="2800" b="1" dirty="0">
                <a:latin typeface="Times New Roman" panose="02020603050405020304" pitchFamily="18" charset="0"/>
                <a:ea typeface="Times New Roman" panose="02020603050405020304" pitchFamily="18" charset="0"/>
              </a:rPr>
              <a:t>由于非怠速工况下，发动机转速波动相对小，可以满足各项指标。本阶段的目标为进一步提高发动机怠速的控制效果：减小执行器稳态波动、减小发动机怠速</a:t>
            </a:r>
            <a:r>
              <a:rPr lang="zh-CN" altLang="en-US" sz="2800" b="1" dirty="0">
                <a:latin typeface="Times New Roman" panose="02020603050405020304" pitchFamily="18" charset="0"/>
                <a:ea typeface="Times New Roman" panose="02020603050405020304" pitchFamily="18" charset="0"/>
              </a:rPr>
              <a:t>转速波动。</a:t>
            </a:r>
            <a:endParaRPr lang="zh-CN" altLang="en-US" sz="2800" b="1" dirty="0">
              <a:latin typeface="Times New Roman" panose="02020603050405020304" pitchFamily="18" charset="0"/>
              <a:ea typeface="Times New Roman" panose="02020603050405020304" pitchFamily="18" charset="0"/>
            </a:endParaRPr>
          </a:p>
        </p:txBody>
      </p:sp>
      <p:pic>
        <p:nvPicPr>
          <p:cNvPr id="5128" name="图片 6" descr="QQ图片20150330102627.jpg"/>
          <p:cNvPicPr>
            <a:picLocks noChangeAspect="1"/>
          </p:cNvPicPr>
          <p:nvPr/>
        </p:nvPicPr>
        <p:blipFill>
          <a:blip r:embed="rId1"/>
          <a:stretch>
            <a:fillRect/>
          </a:stretch>
        </p:blipFill>
        <p:spPr>
          <a:xfrm>
            <a:off x="7596188" y="4652963"/>
            <a:ext cx="1368425" cy="1376362"/>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问题分析</a:t>
            </a:r>
            <a:endParaRPr lang="zh-CN" altLang="en-US"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700530"/>
            <a:ext cx="9144000"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DOB</a:t>
            </a:r>
            <a:r>
              <a:rPr lang="zh-CN" altLang="en-US" sz="2000" dirty="0">
                <a:latin typeface="Times New Roman" panose="02020603050405020304" pitchFamily="18" charset="0"/>
                <a:ea typeface="Times New Roman" panose="02020603050405020304" pitchFamily="18" charset="0"/>
              </a:rPr>
              <a:t>和</a:t>
            </a:r>
            <a:r>
              <a:rPr lang="en-US" altLang="zh-CN" sz="2000" dirty="0">
                <a:latin typeface="Times New Roman" panose="02020603050405020304" pitchFamily="18" charset="0"/>
                <a:ea typeface="Times New Roman" panose="02020603050405020304" pitchFamily="18" charset="0"/>
              </a:rPr>
              <a:t>HDOB</a:t>
            </a:r>
            <a:r>
              <a:rPr lang="zh-CN" altLang="en-US" sz="2000" dirty="0">
                <a:latin typeface="Times New Roman" panose="02020603050405020304" pitchFamily="18" charset="0"/>
                <a:ea typeface="Times New Roman" panose="02020603050405020304" pitchFamily="18" charset="0"/>
              </a:rPr>
              <a:t>可以精确估计常值干扰或慢变干扰，但实际发动机工况下，执行器系统的干扰可以是高阶时变干扰或者特殊的周期性干扰，导致控制器中无法完全补偿系统干扰，执行器稳态下存在波动。</a:t>
            </a:r>
            <a:endParaRPr lang="zh-CN" altLang="en-US" sz="2000" dirty="0">
              <a:latin typeface="Times New Roman" panose="02020603050405020304" pitchFamily="18" charset="0"/>
              <a:ea typeface="Times New Roman" panose="02020603050405020304" pitchFamily="18" charset="0"/>
            </a:endParaRPr>
          </a:p>
        </p:txBody>
      </p:sp>
      <p:pic>
        <p:nvPicPr>
          <p:cNvPr id="5128" name="图片 6" descr="QQ图片20150330102627.jpg"/>
          <p:cNvPicPr>
            <a:picLocks noChangeAspect="1"/>
          </p:cNvPicPr>
          <p:nvPr/>
        </p:nvPicPr>
        <p:blipFill>
          <a:blip r:embed="rId1"/>
          <a:stretch>
            <a:fillRect/>
          </a:stretch>
        </p:blipFill>
        <p:spPr>
          <a:xfrm>
            <a:off x="7596188" y="4652963"/>
            <a:ext cx="1368425" cy="1376362"/>
          </a:xfrm>
          <a:prstGeom prst="rect">
            <a:avLst/>
          </a:prstGeom>
          <a:noFill/>
          <a:ln w="9525">
            <a:noFill/>
          </a:ln>
        </p:spPr>
      </p:pic>
      <p:pic>
        <p:nvPicPr>
          <p:cNvPr id="9" name="图片 9" descr="30posi"/>
          <p:cNvPicPr>
            <a:picLocks noChangeAspect="1"/>
          </p:cNvPicPr>
          <p:nvPr/>
        </p:nvPicPr>
        <p:blipFill>
          <a:blip r:embed="rId2"/>
          <a:stretch>
            <a:fillRect/>
          </a:stretch>
        </p:blipFill>
        <p:spPr>
          <a:xfrm>
            <a:off x="1562100" y="3268980"/>
            <a:ext cx="6001385" cy="27000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扰动分析</a:t>
            </a:r>
            <a:endParaRPr lang="zh-CN" altLang="en-US"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700530"/>
            <a:ext cx="9144000" cy="1076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四缸柴油发动机的曲轴旋转一圈，喷油泵会泵油两次，相应地，泵内柱塞会往复运动两次，因此</a:t>
            </a:r>
            <a:r>
              <a:rPr lang="zh-CN" altLang="en-US" sz="2000" dirty="0">
                <a:latin typeface="Times New Roman" panose="02020603050405020304" pitchFamily="18" charset="0"/>
                <a:ea typeface="Times New Roman" panose="02020603050405020304" pitchFamily="18" charset="0"/>
              </a:rPr>
              <a:t>带给执行器系统周期性干扰。</a:t>
            </a:r>
            <a:endParaRPr lang="zh-CN" altLang="en-US" sz="2000" dirty="0">
              <a:latin typeface="Times New Roman" panose="02020603050405020304" pitchFamily="18" charset="0"/>
              <a:ea typeface="Times New Roman" panose="02020603050405020304" pitchFamily="18" charset="0"/>
            </a:endParaRPr>
          </a:p>
        </p:txBody>
      </p:sp>
      <p:pic>
        <p:nvPicPr>
          <p:cNvPr id="5128" name="图片 6" descr="QQ图片20150330102627.jpg"/>
          <p:cNvPicPr>
            <a:picLocks noChangeAspect="1"/>
          </p:cNvPicPr>
          <p:nvPr/>
        </p:nvPicPr>
        <p:blipFill>
          <a:blip r:embed="rId1"/>
          <a:stretch>
            <a:fillRect/>
          </a:stretch>
        </p:blipFill>
        <p:spPr>
          <a:xfrm>
            <a:off x="7596188" y="4652963"/>
            <a:ext cx="1368425" cy="1376362"/>
          </a:xfrm>
          <a:prstGeom prst="rect">
            <a:avLst/>
          </a:prstGeom>
          <a:noFill/>
          <a:ln w="9525">
            <a:noFill/>
          </a:ln>
        </p:spPr>
      </p:pic>
      <p:pic>
        <p:nvPicPr>
          <p:cNvPr id="3" name="图片 2" descr="泵柱塞"/>
          <p:cNvPicPr>
            <a:picLocks noChangeAspect="1"/>
          </p:cNvPicPr>
          <p:nvPr/>
        </p:nvPicPr>
        <p:blipFill>
          <a:blip r:embed="rId2"/>
          <a:srcRect r="21599" b="1079"/>
          <a:stretch>
            <a:fillRect/>
          </a:stretch>
        </p:blipFill>
        <p:spPr>
          <a:xfrm>
            <a:off x="1941195" y="2929255"/>
            <a:ext cx="5292090" cy="29883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周期性扰动频率</a:t>
            </a:r>
            <a:r>
              <a:rPr lang="zh-CN" altLang="en-US" sz="4400" b="1" dirty="0">
                <a:latin typeface="Times New Roman" panose="02020603050405020304" pitchFamily="18" charset="0"/>
                <a:cs typeface="Times New Roman" panose="02020603050405020304" pitchFamily="18" charset="0"/>
                <a:sym typeface="+mn-ea"/>
              </a:rPr>
              <a:t>分析</a:t>
            </a:r>
            <a:endParaRPr lang="zh-CN" altLang="en-US"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700530"/>
            <a:ext cx="9144000" cy="1076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在怠速</a:t>
            </a:r>
            <a:r>
              <a:rPr lang="en-US" altLang="zh-CN" sz="2000" dirty="0">
                <a:latin typeface="Times New Roman" panose="02020603050405020304" pitchFamily="18" charset="0"/>
                <a:ea typeface="Times New Roman" panose="02020603050405020304" pitchFamily="18" charset="0"/>
              </a:rPr>
              <a:t>750r/min</a:t>
            </a:r>
            <a:r>
              <a:rPr lang="zh-CN" altLang="en-US" sz="2000" dirty="0">
                <a:latin typeface="Times New Roman" panose="02020603050405020304" pitchFamily="18" charset="0"/>
                <a:ea typeface="宋体" panose="02010600030101010101" pitchFamily="2" charset="-122"/>
              </a:rPr>
              <a:t>，执行器目标</a:t>
            </a:r>
            <a:r>
              <a:rPr lang="en-US" altLang="zh-CN" sz="2000" dirty="0">
                <a:latin typeface="Times New Roman" panose="02020603050405020304" pitchFamily="18" charset="0"/>
                <a:ea typeface="宋体" panose="02010600030101010101" pitchFamily="2" charset="-122"/>
              </a:rPr>
              <a:t>40%</a:t>
            </a:r>
            <a:r>
              <a:rPr lang="zh-CN" altLang="en-US" sz="2000" dirty="0">
                <a:latin typeface="Times New Roman" panose="02020603050405020304" pitchFamily="18" charset="0"/>
                <a:ea typeface="宋体" panose="02010600030101010101" pitchFamily="2" charset="-122"/>
              </a:rPr>
              <a:t>开度，对执行器的输出位置进行快速傅里叶变换</a:t>
            </a:r>
            <a:r>
              <a:rPr lang="en-US" altLang="zh-CN" sz="2000" dirty="0">
                <a:latin typeface="Times New Roman" panose="02020603050405020304" pitchFamily="18" charset="0"/>
                <a:ea typeface="宋体" panose="02010600030101010101" pitchFamily="2" charset="-122"/>
              </a:rPr>
              <a:t>(FFT)</a:t>
            </a:r>
            <a:r>
              <a:rPr lang="zh-CN" altLang="en-US" sz="2000" dirty="0">
                <a:latin typeface="Times New Roman" panose="02020603050405020304" pitchFamily="18" charset="0"/>
                <a:ea typeface="宋体" panose="02010600030101010101" pitchFamily="2" charset="-122"/>
              </a:rPr>
              <a:t>进行频谱分析。可以发现，</a:t>
            </a:r>
            <a:r>
              <a:rPr lang="zh-CN" altLang="en-US" sz="2000" dirty="0">
                <a:latin typeface="Times New Roman" panose="02020603050405020304" pitchFamily="18" charset="0"/>
                <a:ea typeface="宋体" panose="02010600030101010101" pitchFamily="2" charset="-122"/>
              </a:rPr>
              <a:t>系统主要存在频率为</a:t>
            </a:r>
            <a:r>
              <a:rPr lang="en-US" altLang="zh-CN" sz="2000" dirty="0">
                <a:latin typeface="Times New Roman" panose="02020603050405020304" pitchFamily="18" charset="0"/>
                <a:ea typeface="宋体" panose="02010600030101010101" pitchFamily="2" charset="-122"/>
              </a:rPr>
              <a:t>25Hz</a:t>
            </a:r>
            <a:r>
              <a:rPr lang="zh-CN" altLang="en-US" sz="2000" dirty="0">
                <a:latin typeface="Times New Roman" panose="02020603050405020304" pitchFamily="18" charset="0"/>
                <a:ea typeface="宋体" panose="02010600030101010101" pitchFamily="2" charset="-122"/>
              </a:rPr>
              <a:t>的干扰。</a:t>
            </a:r>
            <a:endParaRPr lang="zh-CN" altLang="en-US" sz="2000" dirty="0">
              <a:latin typeface="Times New Roman" panose="02020603050405020304" pitchFamily="18" charset="0"/>
              <a:ea typeface="宋体" panose="02010600030101010101" pitchFamily="2" charset="-122"/>
            </a:endParaRPr>
          </a:p>
        </p:txBody>
      </p:sp>
      <p:pic>
        <p:nvPicPr>
          <p:cNvPr id="5128" name="图片 6" descr="QQ图片20150330102627.jpg"/>
          <p:cNvPicPr>
            <a:picLocks noChangeAspect="1"/>
          </p:cNvPicPr>
          <p:nvPr/>
        </p:nvPicPr>
        <p:blipFill>
          <a:blip r:embed="rId1"/>
          <a:stretch>
            <a:fillRect/>
          </a:stretch>
        </p:blipFill>
        <p:spPr>
          <a:xfrm>
            <a:off x="7596188" y="4652963"/>
            <a:ext cx="1368425" cy="1376362"/>
          </a:xfrm>
          <a:prstGeom prst="rect">
            <a:avLst/>
          </a:prstGeom>
          <a:noFill/>
          <a:ln w="9525">
            <a:noFill/>
          </a:ln>
        </p:spPr>
      </p:pic>
      <p:pic>
        <p:nvPicPr>
          <p:cNvPr id="4" name="图片 3" descr="40"/>
          <p:cNvPicPr>
            <a:picLocks noChangeAspect="1"/>
          </p:cNvPicPr>
          <p:nvPr/>
        </p:nvPicPr>
        <p:blipFill>
          <a:blip r:embed="rId2"/>
          <a:stretch>
            <a:fillRect/>
          </a:stretch>
        </p:blipFill>
        <p:spPr>
          <a:xfrm>
            <a:off x="1729740" y="2931160"/>
            <a:ext cx="5735955" cy="3098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周期性扰动频率</a:t>
            </a:r>
            <a:r>
              <a:rPr lang="zh-CN" altLang="en-US" sz="4400" b="1" dirty="0">
                <a:latin typeface="Times New Roman" panose="02020603050405020304" pitchFamily="18" charset="0"/>
                <a:cs typeface="Times New Roman" panose="02020603050405020304" pitchFamily="18" charset="0"/>
                <a:sym typeface="+mn-ea"/>
              </a:rPr>
              <a:t>分析</a:t>
            </a:r>
            <a:endParaRPr lang="zh-CN" altLang="en-US"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557020"/>
            <a:ext cx="9144000"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rPr>
              <a:t>在相同的怠速</a:t>
            </a:r>
            <a:r>
              <a:rPr lang="en-US" altLang="zh-CN" sz="2000" dirty="0">
                <a:latin typeface="Times New Roman" panose="02020603050405020304" pitchFamily="18" charset="0"/>
                <a:ea typeface="Times New Roman" panose="02020603050405020304" pitchFamily="18" charset="0"/>
              </a:rPr>
              <a:t>750r/min</a:t>
            </a:r>
            <a:r>
              <a:rPr lang="zh-CN" altLang="en-US" sz="2000" dirty="0">
                <a:latin typeface="Times New Roman" panose="02020603050405020304" pitchFamily="18" charset="0"/>
                <a:ea typeface="Times New Roman" panose="02020603050405020304" pitchFamily="18" charset="0"/>
              </a:rPr>
              <a:t>工况，执行器目标位置</a:t>
            </a:r>
            <a:r>
              <a:rPr lang="en-US" altLang="zh-CN" sz="2000" dirty="0">
                <a:latin typeface="Times New Roman" panose="02020603050405020304" pitchFamily="18" charset="0"/>
                <a:ea typeface="Times New Roman" panose="02020603050405020304" pitchFamily="18" charset="0"/>
              </a:rPr>
              <a:t>10%~60%</a:t>
            </a:r>
            <a:r>
              <a:rPr lang="zh-CN" altLang="en-US" sz="2000" dirty="0">
                <a:latin typeface="Times New Roman" panose="02020603050405020304" pitchFamily="18" charset="0"/>
                <a:ea typeface="宋体" panose="02010600030101010101" pitchFamily="2" charset="-122"/>
              </a:rPr>
              <a:t>，依次进行频谱分析。可以发现，周期性扰动的频率</a:t>
            </a:r>
            <a:r>
              <a:rPr lang="en-US" altLang="zh-CN" sz="2000" dirty="0">
                <a:latin typeface="Times New Roman" panose="02020603050405020304" pitchFamily="18" charset="0"/>
                <a:ea typeface="宋体" panose="02010600030101010101" pitchFamily="2" charset="-122"/>
              </a:rPr>
              <a:t>25Hz</a:t>
            </a:r>
            <a:r>
              <a:rPr lang="zh-CN" altLang="en-US" sz="2000" dirty="0">
                <a:latin typeface="Times New Roman" panose="02020603050405020304" pitchFamily="18" charset="0"/>
                <a:ea typeface="宋体" panose="02010600030101010101" pitchFamily="2" charset="-122"/>
              </a:rPr>
              <a:t>没有变化，始终为发动机转动频率的二倍，且</a:t>
            </a:r>
            <a:r>
              <a:rPr lang="zh-CN" altLang="en-US" sz="2000" dirty="0">
                <a:latin typeface="Times New Roman" panose="02020603050405020304" pitchFamily="18" charset="0"/>
                <a:ea typeface="宋体" panose="02010600030101010101" pitchFamily="2" charset="-122"/>
              </a:rPr>
              <a:t>扰动频率与执行器位置无关</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aphicFrame>
        <p:nvGraphicFramePr>
          <p:cNvPr id="7" name="表格 6"/>
          <p:cNvGraphicFramePr/>
          <p:nvPr/>
        </p:nvGraphicFramePr>
        <p:xfrm>
          <a:off x="1264285" y="3187065"/>
          <a:ext cx="6583045" cy="2756535"/>
        </p:xfrm>
        <a:graphic>
          <a:graphicData uri="http://schemas.openxmlformats.org/drawingml/2006/table">
            <a:tbl>
              <a:tblPr firstRow="1" bandRow="1">
                <a:tableStyleId>{5940675A-B579-460E-94D1-54222C63F5DA}</a:tableStyleId>
              </a:tblPr>
              <a:tblGrid>
                <a:gridCol w="1233170"/>
                <a:gridCol w="1233805"/>
                <a:gridCol w="1248410"/>
                <a:gridCol w="1249045"/>
                <a:gridCol w="1618615"/>
              </a:tblGrid>
              <a:tr h="638175">
                <a:tc>
                  <a:txBody>
                    <a:bodyPr/>
                    <a:p>
                      <a:pPr indent="0" algn="ctr">
                        <a:buNone/>
                      </a:pPr>
                      <a:r>
                        <a:rPr lang="zh-CN" altLang="en-US" sz="1600" b="0" i="1">
                          <a:latin typeface="Times New Roman" panose="02020603050405020304" pitchFamily="18" charset="0"/>
                          <a:ea typeface="宋体" panose="02010600030101010101" pitchFamily="2" charset="-122"/>
                          <a:cs typeface="Times New Roman" panose="02020603050405020304" pitchFamily="18" charset="0"/>
                        </a:rPr>
                        <a:t>转速</a:t>
                      </a:r>
                      <a:r>
                        <a:rPr lang="en-US" altLang="en-US" sz="1600" b="0" i="1">
                          <a:latin typeface="Times New Roman" panose="02020603050405020304" pitchFamily="18" charset="0"/>
                          <a:ea typeface="宋体" panose="02010600030101010101" pitchFamily="2" charset="-122"/>
                          <a:cs typeface="Times New Roman" panose="02020603050405020304" pitchFamily="18" charset="0"/>
                        </a:rPr>
                        <a:t>(r/min)</a:t>
                      </a:r>
                      <a:endParaRPr lang="en-US" altLang="en-US" sz="16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i="1">
                          <a:latin typeface="Times New Roman" panose="02020603050405020304" pitchFamily="18" charset="0"/>
                          <a:ea typeface="宋体" panose="02010600030101010101" pitchFamily="2" charset="-122"/>
                          <a:cs typeface="Times New Roman" panose="02020603050405020304" pitchFamily="18" charset="0"/>
                        </a:rPr>
                        <a:t>目标</a:t>
                      </a:r>
                      <a:r>
                        <a:rPr lang="en-US" altLang="en-US" sz="1600" b="0" i="1">
                          <a:latin typeface="Times New Roman" panose="02020603050405020304" pitchFamily="18" charset="0"/>
                          <a:ea typeface="宋体" panose="02010600030101010101" pitchFamily="2" charset="-122"/>
                          <a:cs typeface="Times New Roman" panose="02020603050405020304" pitchFamily="18" charset="0"/>
                        </a:rPr>
                        <a:t>(%)</a:t>
                      </a:r>
                      <a:endParaRPr lang="en-US" altLang="en-US" sz="16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i="1">
                          <a:latin typeface="Times New Roman" panose="02020603050405020304" pitchFamily="18" charset="0"/>
                          <a:ea typeface="宋体" panose="02010600030101010101" pitchFamily="2" charset="-122"/>
                          <a:cs typeface="Times New Roman" panose="02020603050405020304" pitchFamily="18" charset="0"/>
                          <a:sym typeface="+mn-ea"/>
                        </a:rPr>
                        <a:t>发动机频率</a:t>
                      </a:r>
                      <a:r>
                        <a:rPr lang="en-US" altLang="en-US" sz="1600" i="1">
                          <a:latin typeface="Times New Roman" panose="02020603050405020304" pitchFamily="18" charset="0"/>
                          <a:ea typeface="宋体" panose="02010600030101010101" pitchFamily="2" charset="-122"/>
                          <a:cs typeface="Times New Roman" panose="02020603050405020304" pitchFamily="18" charset="0"/>
                          <a:sym typeface="+mn-ea"/>
                        </a:rPr>
                        <a:t>(Hz)</a:t>
                      </a:r>
                      <a:endParaRPr lang="en-US" altLang="en-US" sz="16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i="1">
                          <a:latin typeface="Times New Roman" panose="02020603050405020304" pitchFamily="18" charset="0"/>
                          <a:ea typeface="宋体" panose="02010600030101010101" pitchFamily="2" charset="-122"/>
                          <a:cs typeface="Times New Roman" panose="02020603050405020304" pitchFamily="18" charset="0"/>
                          <a:sym typeface="+mn-ea"/>
                        </a:rPr>
                        <a:t>干扰频率</a:t>
                      </a:r>
                      <a:r>
                        <a:rPr lang="en-US" altLang="en-US" sz="1600" i="1">
                          <a:latin typeface="Times New Roman" panose="02020603050405020304" pitchFamily="18" charset="0"/>
                          <a:ea typeface="宋体" panose="02010600030101010101" pitchFamily="2" charset="-122"/>
                          <a:cs typeface="Times New Roman" panose="02020603050405020304" pitchFamily="18" charset="0"/>
                          <a:sym typeface="+mn-ea"/>
                        </a:rPr>
                        <a:t>(Hz)</a:t>
                      </a:r>
                      <a:endParaRPr lang="en-US" altLang="en-US" sz="16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i="1">
                          <a:latin typeface="Times New Roman" panose="02020603050405020304" pitchFamily="18" charset="0"/>
                          <a:ea typeface="宋体" panose="02010600030101010101" pitchFamily="2" charset="-122"/>
                          <a:cs typeface="Times New Roman" panose="02020603050405020304" pitchFamily="18" charset="0"/>
                        </a:rPr>
                        <a:t>干扰</a:t>
                      </a:r>
                      <a:r>
                        <a:rPr lang="en-US" sz="1600" b="0" i="1">
                          <a:latin typeface="Times New Roman" panose="02020603050405020304" pitchFamily="18" charset="0"/>
                          <a:ea typeface="宋体" panose="02010600030101010101" pitchFamily="2" charset="-122"/>
                          <a:cs typeface="Times New Roman" panose="02020603050405020304" pitchFamily="18" charset="0"/>
                        </a:rPr>
                        <a:t> f / </a:t>
                      </a:r>
                      <a:r>
                        <a:rPr lang="zh-CN" altLang="en-US" sz="1600" b="0" i="1">
                          <a:latin typeface="Times New Roman" panose="02020603050405020304" pitchFamily="18" charset="0"/>
                          <a:ea typeface="宋体" panose="02010600030101010101" pitchFamily="2" charset="-122"/>
                          <a:cs typeface="Times New Roman" panose="02020603050405020304" pitchFamily="18" charset="0"/>
                        </a:rPr>
                        <a:t>发动机</a:t>
                      </a:r>
                      <a:r>
                        <a:rPr lang="en-US" sz="1600" i="1">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1600" b="0" i="1">
                          <a:latin typeface="Times New Roman" panose="02020603050405020304" pitchFamily="18" charset="0"/>
                          <a:ea typeface="宋体" panose="02010600030101010101" pitchFamily="2" charset="-122"/>
                          <a:cs typeface="Times New Roman" panose="02020603050405020304" pitchFamily="18" charset="0"/>
                        </a:rPr>
                        <a:t>f</a:t>
                      </a:r>
                      <a:endParaRPr lang="en-US" altLang="en-US" sz="16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750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750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750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30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750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40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750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50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750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60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122" name="直接连接符 12"/>
          <p:cNvCxnSpPr/>
          <p:nvPr/>
        </p:nvCxnSpPr>
        <p:spPr>
          <a:xfrm>
            <a:off x="0" y="6165850"/>
            <a:ext cx="9144000" cy="0"/>
          </a:xfrm>
          <a:prstGeom prst="line">
            <a:avLst/>
          </a:prstGeom>
          <a:ln w="165100" cap="flat" cmpd="sng">
            <a:solidFill>
              <a:srgbClr val="C00000"/>
            </a:solidFill>
            <a:prstDash val="solid"/>
            <a:headEnd type="none" w="med" len="med"/>
            <a:tailEnd type="none" w="med" len="med"/>
          </a:ln>
        </p:spPr>
      </p:cxnSp>
      <p:cxnSp>
        <p:nvCxnSpPr>
          <p:cNvPr id="5123" name="直接连接符 14"/>
          <p:cNvCxnSpPr/>
          <p:nvPr/>
        </p:nvCxnSpPr>
        <p:spPr>
          <a:xfrm>
            <a:off x="0" y="692150"/>
            <a:ext cx="3232150" cy="0"/>
          </a:xfrm>
          <a:prstGeom prst="line">
            <a:avLst/>
          </a:prstGeom>
          <a:ln w="165100" cap="flat" cmpd="sng">
            <a:solidFill>
              <a:srgbClr val="C00000"/>
            </a:solidFill>
            <a:prstDash val="solid"/>
            <a:headEnd type="none" w="med" len="med"/>
            <a:tailEnd type="none" w="med" len="med"/>
          </a:ln>
        </p:spPr>
      </p:cxnSp>
      <p:cxnSp>
        <p:nvCxnSpPr>
          <p:cNvPr id="5124" name="直接连接符 16"/>
          <p:cNvCxnSpPr/>
          <p:nvPr/>
        </p:nvCxnSpPr>
        <p:spPr>
          <a:xfrm>
            <a:off x="3232150" y="692150"/>
            <a:ext cx="2852738" cy="0"/>
          </a:xfrm>
          <a:prstGeom prst="line">
            <a:avLst/>
          </a:prstGeom>
          <a:ln w="165100" cap="flat" cmpd="sng">
            <a:solidFill>
              <a:srgbClr val="C25944"/>
            </a:solidFill>
            <a:prstDash val="solid"/>
            <a:headEnd type="none" w="med" len="med"/>
            <a:tailEnd type="none" w="med" len="med"/>
          </a:ln>
        </p:spPr>
      </p:cxnSp>
      <p:cxnSp>
        <p:nvCxnSpPr>
          <p:cNvPr id="5125" name="直接连接符 18"/>
          <p:cNvCxnSpPr/>
          <p:nvPr/>
        </p:nvCxnSpPr>
        <p:spPr>
          <a:xfrm>
            <a:off x="6084888" y="692150"/>
            <a:ext cx="3059112" cy="0"/>
          </a:xfrm>
          <a:prstGeom prst="line">
            <a:avLst/>
          </a:prstGeom>
          <a:ln w="165100" cap="flat" cmpd="sng">
            <a:solidFill>
              <a:srgbClr val="E6B9B8"/>
            </a:solidFill>
            <a:prstDash val="solid"/>
            <a:headEnd type="none" w="med" len="med"/>
            <a:tailEnd type="none" w="med" len="med"/>
          </a:ln>
        </p:spPr>
      </p:cxnSp>
      <p:sp>
        <p:nvSpPr>
          <p:cNvPr id="5126" name="TextBox 1"/>
          <p:cNvSpPr txBox="1"/>
          <p:nvPr/>
        </p:nvSpPr>
        <p:spPr>
          <a:xfrm>
            <a:off x="323850" y="836930"/>
            <a:ext cx="541782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spcBef>
                <a:spcPct val="0"/>
              </a:spcBef>
              <a:buNone/>
            </a:pPr>
            <a:r>
              <a:rPr lang="zh-CN" altLang="en-US" sz="4400" b="1" dirty="0">
                <a:latin typeface="Times New Roman" panose="02020603050405020304" pitchFamily="18" charset="0"/>
                <a:cs typeface="Times New Roman" panose="02020603050405020304" pitchFamily="18" charset="0"/>
                <a:sym typeface="+mn-ea"/>
              </a:rPr>
              <a:t>周期性扰动频率</a:t>
            </a:r>
            <a:r>
              <a:rPr lang="zh-CN" altLang="en-US" sz="4400" b="1" dirty="0">
                <a:latin typeface="Times New Roman" panose="02020603050405020304" pitchFamily="18" charset="0"/>
                <a:cs typeface="Times New Roman" panose="02020603050405020304" pitchFamily="18" charset="0"/>
                <a:sym typeface="+mn-ea"/>
              </a:rPr>
              <a:t>分析</a:t>
            </a:r>
            <a:endParaRPr lang="zh-CN" altLang="en-US" sz="4400" b="1" dirty="0">
              <a:latin typeface="Times New Roman" panose="02020603050405020304" pitchFamily="18" charset="0"/>
              <a:cs typeface="Times New Roman" panose="02020603050405020304" pitchFamily="18" charset="0"/>
            </a:endParaRPr>
          </a:p>
        </p:txBody>
      </p:sp>
      <p:sp>
        <p:nvSpPr>
          <p:cNvPr id="5127" name="TextBox 2"/>
          <p:cNvSpPr txBox="1"/>
          <p:nvPr/>
        </p:nvSpPr>
        <p:spPr>
          <a:xfrm>
            <a:off x="635" y="1628775"/>
            <a:ext cx="9144000"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60000"/>
              </a:lnSpc>
              <a:spcBef>
                <a:spcPct val="0"/>
              </a:spcBef>
              <a:buFont typeface="Wingdings" panose="05000000000000000000" pitchFamily="2" charset="2"/>
              <a:buNone/>
            </a:pPr>
            <a:r>
              <a:rPr lang="en-US" altLang="zh-CN" sz="2000" dirty="0">
                <a:latin typeface="Times New Roman" panose="02020603050405020304" pitchFamily="18" charset="0"/>
                <a:ea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sym typeface="+mn-ea"/>
              </a:rPr>
              <a:t>执行器目标位置恒为</a:t>
            </a:r>
            <a:r>
              <a:rPr lang="en-US" altLang="zh-CN" sz="2000" dirty="0">
                <a:latin typeface="Times New Roman" panose="02020603050405020304" pitchFamily="18" charset="0"/>
                <a:ea typeface="Times New Roman" panose="02020603050405020304" pitchFamily="18" charset="0"/>
                <a:sym typeface="+mn-ea"/>
              </a:rPr>
              <a:t>10%</a:t>
            </a:r>
            <a:r>
              <a:rPr lang="zh-CN" altLang="en-US" sz="2000" dirty="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Times New Roman" panose="02020603050405020304" pitchFamily="18" charset="0"/>
              </a:rPr>
              <a:t>改变发动机的转速，</a:t>
            </a:r>
            <a:r>
              <a:rPr lang="zh-CN" altLang="en-US" sz="2000" dirty="0">
                <a:latin typeface="Times New Roman" panose="02020603050405020304" pitchFamily="18" charset="0"/>
                <a:ea typeface="宋体" panose="02010600030101010101" pitchFamily="2" charset="-122"/>
              </a:rPr>
              <a:t>依次进行频谱分析。可以发现，周期性扰动的频率发生变化，始终为发动机转动频率的二倍。因此，得出结论：</a:t>
            </a:r>
            <a:r>
              <a:rPr lang="zh-CN" altLang="en-US" sz="2000" dirty="0">
                <a:solidFill>
                  <a:srgbClr val="FF0000"/>
                </a:solidFill>
                <a:latin typeface="Times New Roman" panose="02020603050405020304" pitchFamily="18" charset="0"/>
                <a:ea typeface="宋体" panose="02010600030101010101" pitchFamily="2" charset="-122"/>
              </a:rPr>
              <a:t>执行器系统的干扰频率是发动机转动频率的二倍</a:t>
            </a:r>
            <a:r>
              <a:rPr lang="zh-CN" altLang="en-US" sz="2000" dirty="0">
                <a:latin typeface="Times New Roman" panose="02020603050405020304" pitchFamily="18" charset="0"/>
                <a:ea typeface="宋体" panose="02010600030101010101" pitchFamily="2" charset="-122"/>
              </a:rPr>
              <a:t>，与执行器位置无关。</a:t>
            </a:r>
            <a:endParaRPr lang="zh-CN" altLang="en-US" sz="2000" dirty="0">
              <a:latin typeface="Times New Roman" panose="02020603050405020304" pitchFamily="18" charset="0"/>
              <a:ea typeface="宋体" panose="02010600030101010101" pitchFamily="2" charset="-122"/>
            </a:endParaRPr>
          </a:p>
        </p:txBody>
      </p:sp>
      <p:graphicFrame>
        <p:nvGraphicFramePr>
          <p:cNvPr id="2" name="表格 1"/>
          <p:cNvGraphicFramePr/>
          <p:nvPr/>
        </p:nvGraphicFramePr>
        <p:xfrm>
          <a:off x="1264285" y="3402330"/>
          <a:ext cx="6583045" cy="2385060"/>
        </p:xfrm>
        <a:graphic>
          <a:graphicData uri="http://schemas.openxmlformats.org/drawingml/2006/table">
            <a:tbl>
              <a:tblPr firstRow="1" bandRow="1">
                <a:tableStyleId>{5940675A-B579-460E-94D1-54222C63F5DA}</a:tableStyleId>
              </a:tblPr>
              <a:tblGrid>
                <a:gridCol w="1233170"/>
                <a:gridCol w="1233805"/>
                <a:gridCol w="1248410"/>
                <a:gridCol w="1249045"/>
                <a:gridCol w="1618615"/>
              </a:tblGrid>
              <a:tr h="619760">
                <a:tc>
                  <a:txBody>
                    <a:bodyPr/>
                    <a:p>
                      <a:pPr indent="0" algn="ctr">
                        <a:buNone/>
                      </a:pPr>
                      <a:r>
                        <a:rPr lang="zh-CN" altLang="en-US" sz="1600" b="0" i="1">
                          <a:latin typeface="Times New Roman" panose="02020603050405020304" pitchFamily="18" charset="0"/>
                          <a:ea typeface="宋体" panose="02010600030101010101" pitchFamily="2" charset="-122"/>
                          <a:cs typeface="Times New Roman" panose="02020603050405020304" pitchFamily="18" charset="0"/>
                        </a:rPr>
                        <a:t>转速</a:t>
                      </a:r>
                      <a:r>
                        <a:rPr lang="en-US" altLang="en-US" sz="1600" b="0" i="1">
                          <a:latin typeface="Times New Roman" panose="02020603050405020304" pitchFamily="18" charset="0"/>
                          <a:ea typeface="宋体" panose="02010600030101010101" pitchFamily="2" charset="-122"/>
                          <a:cs typeface="Times New Roman" panose="02020603050405020304" pitchFamily="18" charset="0"/>
                        </a:rPr>
                        <a:t>(r/min)</a:t>
                      </a:r>
                      <a:endParaRPr lang="en-US" altLang="en-US" sz="16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i="1">
                          <a:latin typeface="Times New Roman" panose="02020603050405020304" pitchFamily="18" charset="0"/>
                          <a:ea typeface="宋体" panose="02010600030101010101" pitchFamily="2" charset="-122"/>
                          <a:cs typeface="Times New Roman" panose="02020603050405020304" pitchFamily="18" charset="0"/>
                        </a:rPr>
                        <a:t>目标</a:t>
                      </a:r>
                      <a:r>
                        <a:rPr lang="en-US" altLang="en-US" sz="1600" b="0" i="1">
                          <a:latin typeface="Times New Roman" panose="02020603050405020304" pitchFamily="18" charset="0"/>
                          <a:ea typeface="宋体" panose="02010600030101010101" pitchFamily="2" charset="-122"/>
                          <a:cs typeface="Times New Roman" panose="02020603050405020304" pitchFamily="18" charset="0"/>
                        </a:rPr>
                        <a:t>(%)</a:t>
                      </a:r>
                      <a:endParaRPr lang="en-US" altLang="en-US" sz="16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i="1">
                          <a:latin typeface="Times New Roman" panose="02020603050405020304" pitchFamily="18" charset="0"/>
                          <a:ea typeface="宋体" panose="02010600030101010101" pitchFamily="2" charset="-122"/>
                          <a:cs typeface="Times New Roman" panose="02020603050405020304" pitchFamily="18" charset="0"/>
                          <a:sym typeface="+mn-ea"/>
                        </a:rPr>
                        <a:t>发动机频率</a:t>
                      </a:r>
                      <a:r>
                        <a:rPr lang="en-US" altLang="en-US" sz="1600" i="1">
                          <a:latin typeface="Times New Roman" panose="02020603050405020304" pitchFamily="18" charset="0"/>
                          <a:ea typeface="宋体" panose="02010600030101010101" pitchFamily="2" charset="-122"/>
                          <a:cs typeface="Times New Roman" panose="02020603050405020304" pitchFamily="18" charset="0"/>
                          <a:sym typeface="+mn-ea"/>
                        </a:rPr>
                        <a:t>(Hz)</a:t>
                      </a:r>
                      <a:endParaRPr lang="en-US" altLang="en-US" sz="16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i="1">
                          <a:latin typeface="Times New Roman" panose="02020603050405020304" pitchFamily="18" charset="0"/>
                          <a:ea typeface="宋体" panose="02010600030101010101" pitchFamily="2" charset="-122"/>
                          <a:cs typeface="Times New Roman" panose="02020603050405020304" pitchFamily="18" charset="0"/>
                          <a:sym typeface="+mn-ea"/>
                        </a:rPr>
                        <a:t>干扰频率</a:t>
                      </a:r>
                      <a:r>
                        <a:rPr lang="en-US" altLang="en-US" sz="1600" i="1">
                          <a:latin typeface="Times New Roman" panose="02020603050405020304" pitchFamily="18" charset="0"/>
                          <a:ea typeface="宋体" panose="02010600030101010101" pitchFamily="2" charset="-122"/>
                          <a:cs typeface="Times New Roman" panose="02020603050405020304" pitchFamily="18" charset="0"/>
                          <a:sym typeface="+mn-ea"/>
                        </a:rPr>
                        <a:t>(Hz)</a:t>
                      </a:r>
                      <a:endParaRPr lang="en-US" altLang="en-US" sz="16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i="1">
                          <a:latin typeface="Times New Roman" panose="02020603050405020304" pitchFamily="18" charset="0"/>
                          <a:ea typeface="宋体" panose="02010600030101010101" pitchFamily="2" charset="-122"/>
                          <a:cs typeface="Times New Roman" panose="02020603050405020304" pitchFamily="18" charset="0"/>
                        </a:rPr>
                        <a:t>干扰</a:t>
                      </a:r>
                      <a:r>
                        <a:rPr lang="en-US" sz="1600" b="0" i="1">
                          <a:latin typeface="Times New Roman" panose="02020603050405020304" pitchFamily="18" charset="0"/>
                          <a:ea typeface="宋体" panose="02010600030101010101" pitchFamily="2" charset="-122"/>
                          <a:cs typeface="Times New Roman" panose="02020603050405020304" pitchFamily="18" charset="0"/>
                        </a:rPr>
                        <a:t> f / </a:t>
                      </a:r>
                      <a:r>
                        <a:rPr lang="zh-CN" altLang="en-US" sz="1600" b="0" i="1">
                          <a:latin typeface="Times New Roman" panose="02020603050405020304" pitchFamily="18" charset="0"/>
                          <a:ea typeface="宋体" panose="02010600030101010101" pitchFamily="2" charset="-122"/>
                          <a:cs typeface="Times New Roman" panose="02020603050405020304" pitchFamily="18" charset="0"/>
                        </a:rPr>
                        <a:t>发动机</a:t>
                      </a:r>
                      <a:r>
                        <a:rPr lang="en-US" sz="1600" i="1">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1600" b="0" i="1">
                          <a:latin typeface="Times New Roman" panose="02020603050405020304" pitchFamily="18" charset="0"/>
                          <a:ea typeface="宋体" panose="02010600030101010101" pitchFamily="2" charset="-122"/>
                          <a:cs typeface="Times New Roman" panose="02020603050405020304" pitchFamily="18" charset="0"/>
                        </a:rPr>
                        <a:t>f</a:t>
                      </a:r>
                      <a:endParaRPr lang="en-US" altLang="en-US" sz="16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750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25</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800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13.3</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26.6</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1000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16.7</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33.4</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1800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30.0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60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060">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2500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10</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41.7</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0">
                          <a:latin typeface="Times New Roman" panose="02020603050405020304" pitchFamily="18" charset="0"/>
                          <a:ea typeface="宋体" panose="02010600030101010101" pitchFamily="2" charset="-122"/>
                          <a:cs typeface="Times New Roman" panose="02020603050405020304" pitchFamily="18" charset="0"/>
                        </a:rPr>
                        <a:t>83.4</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16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2976</Words>
  <Application>WPS 演示</Application>
  <PresentationFormat>全屏显示(4:3)</PresentationFormat>
  <Paragraphs>496</Paragraphs>
  <Slides>33</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2" baseType="lpstr">
      <vt:lpstr>Arial</vt:lpstr>
      <vt:lpstr>宋体</vt:lpstr>
      <vt:lpstr>Wingdings</vt:lpstr>
      <vt:lpstr>Calibri</vt:lpstr>
      <vt:lpstr>Times New Roman</vt:lpstr>
      <vt:lpstr>微软雅黑</vt:lpstr>
      <vt:lpstr>Arial Unicode MS</vt:lpstr>
      <vt:lpstr>Office 主题</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TT</cp:lastModifiedBy>
  <cp:revision>1240</cp:revision>
  <dcterms:created xsi:type="dcterms:W3CDTF">2015-06-08T02:30:00Z</dcterms:created>
  <dcterms:modified xsi:type="dcterms:W3CDTF">2019-06-26T04:42:11Z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