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0"/>
  </p:notesMasterIdLst>
  <p:handoutMasterIdLst>
    <p:handoutMasterId r:id="rId11"/>
  </p:handoutMasterIdLst>
  <p:sldIdLst>
    <p:sldId id="256" r:id="rId2"/>
    <p:sldId id="284" r:id="rId3"/>
    <p:sldId id="280" r:id="rId4"/>
    <p:sldId id="272" r:id="rId5"/>
    <p:sldId id="273" r:id="rId6"/>
    <p:sldId id="283" r:id="rId7"/>
    <p:sldId id="270" r:id="rId8"/>
    <p:sldId id="268" r:id="rId9"/>
  </p:sldIdLst>
  <p:sldSz cx="9144000" cy="6858000" type="screen4x3"/>
  <p:notesSz cx="6858000" cy="9144000"/>
  <p:custDataLst>
    <p:tags r:id="rId12"/>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432"/>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a:t>
            </a:r>
            <a:r>
              <a:rPr lang="en-US" baseline="0" dirty="0" smtClean="0"/>
              <a:t>1 of Module 8 on developing business data models</a:t>
            </a:r>
          </a:p>
          <a:p>
            <a:r>
              <a:rPr lang="en-US" altLang="en-US" dirty="0" smtClean="0"/>
              <a:t> - Extends your knowledge of the notation of ERDs</a:t>
            </a:r>
          </a:p>
          <a:p>
            <a:r>
              <a:rPr lang="en-US" altLang="en-US" dirty="0" smtClean="0"/>
              <a:t> - Data modeling practice on narrative problems</a:t>
            </a:r>
          </a:p>
          <a:p>
            <a:endParaRPr lang="en-US" dirty="0" smtClean="0"/>
          </a:p>
          <a:p>
            <a:r>
              <a:rPr lang="en-US" dirty="0" smtClean="0"/>
              <a:t>Data modeling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p>
          <a:p>
            <a:endParaRPr lang="en-US" baseline="0" dirty="0" smtClean="0"/>
          </a:p>
          <a:p>
            <a:r>
              <a:rPr lang="en-US" baseline="0" dirty="0" smtClean="0"/>
              <a:t>Opening question: important question about the nature of conceptual data modeling work.</a:t>
            </a:r>
          </a:p>
          <a:p>
            <a:r>
              <a:rPr lang="en-US" baseline="0" dirty="0" smtClean="0"/>
              <a:t>- </a:t>
            </a:r>
            <a:r>
              <a:rPr lang="en-US" baseline="0" dirty="0" smtClean="0"/>
              <a:t>What is the most common mistake made by students in analyzing narrative </a:t>
            </a:r>
            <a:r>
              <a:rPr lang="en-US" baseline="0" smtClean="0"/>
              <a:t>problem statements?</a:t>
            </a:r>
            <a:endParaRPr lang="en-US" baseline="0" dirty="0" smtClean="0"/>
          </a:p>
          <a:p>
            <a:endParaRPr lang="en-US" dirty="0" smtClean="0"/>
          </a:p>
          <a:p>
            <a:endParaRPr lang="en-US" alt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Lesson </a:t>
            </a:r>
            <a:r>
              <a:rPr lang="en-US" baseline="0" dirty="0" smtClean="0"/>
              <a:t>1 of Module 8 on developing business data models</a:t>
            </a:r>
          </a:p>
          <a:p>
            <a:r>
              <a:rPr lang="en-US" altLang="en-US" dirty="0" smtClean="0"/>
              <a:t> - Extends your knowledge of the notation of ERDs</a:t>
            </a:r>
          </a:p>
          <a:p>
            <a:r>
              <a:rPr lang="en-US" altLang="en-US" dirty="0" smtClean="0"/>
              <a:t> - Data modeling practice on narrative problems</a:t>
            </a:r>
          </a:p>
          <a:p>
            <a:endParaRPr lang="en-US" dirty="0" smtClean="0"/>
          </a:p>
          <a:p>
            <a:r>
              <a:rPr lang="en-US" dirty="0" smtClean="0"/>
              <a:t>Objectives:</a:t>
            </a:r>
          </a:p>
          <a:p>
            <a:r>
              <a:rPr lang="en-US" dirty="0" smtClean="0"/>
              <a:t> - Descriptive notes: no specific skills</a:t>
            </a:r>
          </a:p>
          <a:p>
            <a:r>
              <a:rPr lang="en-US" dirty="0" smtClean="0"/>
              <a:t> - Reflective: provide a context for skill</a:t>
            </a:r>
            <a:r>
              <a:rPr lang="en-US" baseline="0" dirty="0" smtClean="0"/>
              <a:t> development</a:t>
            </a:r>
            <a:endParaRPr lang="en-US" dirty="0" smtClean="0"/>
          </a:p>
          <a:p>
            <a:r>
              <a:rPr lang="en-US" dirty="0" smtClean="0"/>
              <a:t> - Understand relationship of information systems development and </a:t>
            </a:r>
            <a:r>
              <a:rPr lang="en-US" dirty="0" err="1" smtClean="0"/>
              <a:t>db</a:t>
            </a:r>
            <a:r>
              <a:rPr lang="en-US" dirty="0" smtClean="0"/>
              <a:t> development</a:t>
            </a:r>
          </a:p>
          <a:p>
            <a:r>
              <a:rPr lang="en-US" dirty="0" smtClean="0"/>
              <a:t> - Describe goals of database development</a:t>
            </a:r>
          </a:p>
          <a:p>
            <a:r>
              <a:rPr lang="en-US" dirty="0" smtClean="0"/>
              <a:t> - Grasp the steps of the </a:t>
            </a:r>
            <a:r>
              <a:rPr lang="en-US" dirty="0" err="1" smtClean="0"/>
              <a:t>db</a:t>
            </a:r>
            <a:r>
              <a:rPr lang="en-US" dirty="0" smtClean="0"/>
              <a:t> development process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96308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is review</a:t>
            </a:r>
            <a:r>
              <a:rPr lang="en-US" baseline="0" dirty="0" smtClean="0"/>
              <a:t> as it </a:t>
            </a:r>
            <a:r>
              <a:rPr lang="en-US" dirty="0" smtClean="0"/>
              <a:t>was covered in lesson 1 of module 6.</a:t>
            </a:r>
          </a:p>
          <a:p>
            <a:r>
              <a:rPr lang="en-US" dirty="0" smtClean="0"/>
              <a:t>See next slides for more details about first two goals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30128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F5B97-C2FF-4E65-B978-A124FBA9B724}" type="slidenum">
              <a:rPr lang="en-US" sz="1200" smtClean="0"/>
              <a:pPr/>
              <a:t>4</a:t>
            </a:fld>
            <a:endParaRPr 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A database provides a common vocabulary for an organization.  Before a common database is implemented, different parts of an organization may have different terminology.  For example, there may be multiple formats for addresses, multiple ways to identify customers, and different ways to calculate interest rates. After a database is implemented, communication can improve among different parts of an organization.  Thus, a database can unify an organization by establishing a common vocabulary.</a:t>
            </a:r>
          </a:p>
          <a:p>
            <a:endParaRPr lang="en-US" dirty="0" smtClean="0"/>
          </a:p>
          <a:p>
            <a:r>
              <a:rPr lang="en-US" dirty="0" smtClean="0"/>
              <a:t>Achieving a common vocabulary is not easy. Developing a database requires compromise to satisfy a large community of users.  In some sense, a good database designer shares some characteristics with a good politician.  A good politician often finds solutions with which everyone finds something to agree and disagree.  In establishing a common vocabulary, a good database designer also finds similar imperfect solutions.  Forging compromises can be difficult, but the results can improve productivity, customer satisfaction, and other measures of organizational performance.</a:t>
            </a:r>
          </a:p>
        </p:txBody>
      </p:sp>
    </p:spTree>
    <p:extLst>
      <p:ext uri="{BB962C8B-B14F-4D97-AF65-F5344CB8AC3E}">
        <p14:creationId xmlns:p14="http://schemas.microsoft.com/office/powerpoint/2010/main" val="117998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3FB91E-74F9-4AC4-AEC3-1C7B5E7E0C8F}" type="slidenum">
              <a:rPr lang="en-US" sz="1200" smtClean="0"/>
              <a:pPr/>
              <a:t>5</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Define data meaning:</a:t>
            </a:r>
          </a:p>
          <a:p>
            <a:r>
              <a:rPr lang="en-US" dirty="0" smtClean="0"/>
              <a:t> - Business rules: how an organization operates</a:t>
            </a:r>
          </a:p>
          <a:p>
            <a:r>
              <a:rPr lang="en-US" dirty="0" smtClean="0"/>
              <a:t> - How restrictive should rules be?</a:t>
            </a:r>
          </a:p>
          <a:p>
            <a:r>
              <a:rPr lang="en-US" dirty="0" smtClean="0"/>
              <a:t>   - Too restrictive: reject valid business interactions</a:t>
            </a:r>
          </a:p>
          <a:p>
            <a:r>
              <a:rPr lang="en-US" dirty="0" smtClean="0"/>
              <a:t>   - Too loose: allow erroneous business interactions</a:t>
            </a:r>
          </a:p>
          <a:p>
            <a:r>
              <a:rPr lang="en-US" dirty="0" smtClean="0"/>
              <a:t>   - Role of exceptions: area between clear cut correct and errors</a:t>
            </a:r>
          </a:p>
          <a:p>
            <a:r>
              <a:rPr lang="en-US" dirty="0" smtClean="0"/>
              <a:t>   - Example: </a:t>
            </a:r>
          </a:p>
          <a:p>
            <a:r>
              <a:rPr lang="en-US" dirty="0" smtClean="0"/>
              <a:t>     - Faculty assignment to courses: timing issue</a:t>
            </a:r>
          </a:p>
          <a:p>
            <a:r>
              <a:rPr lang="en-US" dirty="0" smtClean="0"/>
              <a:t>     - Prerequisite check: allow prerequisites to be violated</a:t>
            </a:r>
          </a:p>
        </p:txBody>
      </p:sp>
    </p:spTree>
    <p:extLst>
      <p:ext uri="{BB962C8B-B14F-4D97-AF65-F5344CB8AC3E}">
        <p14:creationId xmlns:p14="http://schemas.microsoft.com/office/powerpoint/2010/main" val="398997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8BE2DD-2A6E-4609-85A2-17A8C6386840}" type="slidenum">
              <a:rPr lang="en-US" sz="1200" smtClean="0"/>
              <a:pPr/>
              <a:t>6</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This</a:t>
            </a:r>
            <a:r>
              <a:rPr lang="en-US" baseline="0" dirty="0" smtClean="0"/>
              <a:t> course covers conceptual data modeling and logical database design phases. This module focuses on analyzing narrative problems and generating alternative designs. </a:t>
            </a:r>
          </a:p>
          <a:p>
            <a:endParaRPr lang="en-US" baseline="0" dirty="0" smtClean="0"/>
          </a:p>
          <a:p>
            <a:r>
              <a:rPr lang="en-US" baseline="0" dirty="0" smtClean="0"/>
              <a:t>The details of the distributed database design and physical database design phases depend on the processing architecture (transaction processing versus business intelligence processing). No details in this course on the last two phases. The third course (relational database support for data warehouse processing) covers physical design for data warehouses.</a:t>
            </a:r>
            <a:endParaRPr lang="en-US" dirty="0" smtClean="0"/>
          </a:p>
        </p:txBody>
      </p:sp>
    </p:spTree>
    <p:extLst>
      <p:ext uri="{BB962C8B-B14F-4D97-AF65-F5344CB8AC3E}">
        <p14:creationId xmlns:p14="http://schemas.microsoft.com/office/powerpoint/2010/main" val="12387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Business requirements are rarely well structured. Rather, as an analyst you will often face an ill-defined business situation in which you need to add structure. You will need to interact with a variety of stakeholders who sometimes provide competing statements about the database requirements. In collecting the requirements, you will conduct interviews, review documents and system documentation, and examine existing data. To determine the scope of the database, you will need to eliminate irrelevant details and add missing details. On large projects, you may work on a subset of the requirements and then collaborate with a team of designers to determine the complete data model.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r>
              <a:rPr lang="en-US" dirty="0" smtClean="0"/>
              <a:t>DBMS neutral</a:t>
            </a:r>
          </a:p>
          <a:p>
            <a:r>
              <a:rPr lang="en-US" dirty="0" smtClean="0"/>
              <a:t> - Artifact of time when DBMS could support only simple constraints</a:t>
            </a:r>
          </a:p>
          <a:p>
            <a:r>
              <a:rPr lang="en-US" dirty="0" smtClean="0"/>
              <a:t> - Not necessary to have a DBMS independent modeling phase now because of universality of relational databases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r>
              <a:rPr lang="en-US" dirty="0" smtClean="0"/>
              <a:t>Input:</a:t>
            </a:r>
          </a:p>
          <a:p>
            <a:r>
              <a:rPr lang="en-US" dirty="0" smtClean="0"/>
              <a:t> - Data requirements come in many formats</a:t>
            </a:r>
          </a:p>
          <a:p>
            <a:r>
              <a:rPr lang="en-US" dirty="0" smtClean="0"/>
              <a:t> - Description of data needs</a:t>
            </a:r>
          </a:p>
          <a:p>
            <a:r>
              <a:rPr lang="en-US" dirty="0" smtClean="0"/>
              <a:t> - Documentation of existing system</a:t>
            </a:r>
          </a:p>
          <a:p>
            <a:r>
              <a:rPr lang="en-US" dirty="0" smtClean="0"/>
              <a:t> - Proposed forms and reports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7</a:t>
            </a:fld>
            <a:endParaRPr lang="en-US"/>
          </a:p>
        </p:txBody>
      </p:sp>
    </p:spTree>
    <p:extLst>
      <p:ext uri="{BB962C8B-B14F-4D97-AF65-F5344CB8AC3E}">
        <p14:creationId xmlns:p14="http://schemas.microsoft.com/office/powerpoint/2010/main" val="378487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7C9CEF1-BA1C-4964-A9A8-623E55A5A597}" type="slidenum">
              <a:rPr kumimoji="0" lang="en-US" altLang="en-US" smtClean="0"/>
              <a:pPr>
                <a:spcBef>
                  <a:spcPct val="0"/>
                </a:spcBef>
              </a:pPr>
              <a:t>8</a:t>
            </a:fld>
            <a:endParaRPr kumimoji="0"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Database is part of an information system,</a:t>
            </a:r>
            <a:r>
              <a:rPr lang="en-US" altLang="en-US" baseline="0" dirty="0" smtClean="0"/>
              <a:t> often the core part of systems for operating a business.</a:t>
            </a:r>
          </a:p>
          <a:p>
            <a:endParaRPr lang="en-US" altLang="en-US" baseline="0" dirty="0" smtClean="0"/>
          </a:p>
          <a:p>
            <a:r>
              <a:rPr lang="en-US" altLang="en-US" baseline="0" dirty="0" smtClean="0"/>
              <a:t>Goals</a:t>
            </a:r>
          </a:p>
          <a:p>
            <a:pPr marL="171450" indent="-171450">
              <a:buFontTx/>
              <a:buChar char="-"/>
            </a:pPr>
            <a:r>
              <a:rPr lang="en-US" altLang="en-US" baseline="0" dirty="0" smtClean="0"/>
              <a:t>Common vocabulary</a:t>
            </a:r>
          </a:p>
          <a:p>
            <a:pPr marL="171450" indent="-171450">
              <a:buFontTx/>
              <a:buChar char="-"/>
            </a:pPr>
            <a:r>
              <a:rPr lang="en-US" altLang="en-US" baseline="0" dirty="0" smtClean="0"/>
              <a:t>Business rules</a:t>
            </a:r>
          </a:p>
          <a:p>
            <a:pPr marL="171450" indent="-171450">
              <a:buFontTx/>
              <a:buChar char="-"/>
            </a:pPr>
            <a:r>
              <a:rPr lang="en-US" altLang="en-US" baseline="0" dirty="0" smtClean="0"/>
              <a:t>Data quality: covered in DW courses</a:t>
            </a:r>
          </a:p>
          <a:p>
            <a:pPr marL="171450" indent="-171450">
              <a:buFontTx/>
              <a:buChar char="-"/>
            </a:pPr>
            <a:r>
              <a:rPr lang="en-US" altLang="en-US" baseline="0" dirty="0" smtClean="0"/>
              <a:t>Efficient implementation: not covered in the track for operational databases</a:t>
            </a:r>
          </a:p>
          <a:p>
            <a:pPr marL="0" indent="0">
              <a:buFontTx/>
              <a:buNone/>
            </a:pPr>
            <a:endParaRPr lang="en-US" altLang="en-US" baseline="0" dirty="0" smtClean="0"/>
          </a:p>
          <a:p>
            <a:pPr marL="0" indent="0">
              <a:buFontTx/>
              <a:buNone/>
            </a:pPr>
            <a:r>
              <a:rPr lang="en-US" altLang="en-US" baseline="0" dirty="0" smtClean="0"/>
              <a:t>Conceptual data modeling coverage</a:t>
            </a:r>
          </a:p>
          <a:p>
            <a:pPr marL="171450" indent="-171450">
              <a:buFontTx/>
              <a:buChar char="-"/>
            </a:pPr>
            <a:r>
              <a:rPr lang="en-US" altLang="en-US" baseline="0" dirty="0" smtClean="0"/>
              <a:t>Analyzing narrative problems</a:t>
            </a:r>
          </a:p>
          <a:p>
            <a:pPr marL="171450" indent="-171450">
              <a:buFontTx/>
              <a:buChar char="-"/>
            </a:pPr>
            <a:r>
              <a:rPr lang="en-US" altLang="en-US" baseline="0" dirty="0" smtClean="0"/>
              <a:t>Refinements using standard transformations</a:t>
            </a:r>
          </a:p>
          <a:p>
            <a:pPr marL="0" indent="0">
              <a:buFontTx/>
              <a:buNone/>
            </a:pPr>
            <a:endParaRPr lang="en-US" altLang="en-US" baseline="0" dirty="0" smtClean="0"/>
          </a:p>
          <a:p>
            <a:pPr marL="0" indent="0">
              <a:buFontTx/>
              <a:buNone/>
            </a:pPr>
            <a:r>
              <a:rPr lang="en-US" altLang="en-US" baseline="0" dirty="0" smtClean="0"/>
              <a:t>Corporate database development typically involves a team to develop a complex data model with hundreds of entity types and relationships.</a:t>
            </a:r>
            <a:endParaRPr lang="en-US" altLang="en-US" dirty="0" smtClean="0"/>
          </a:p>
        </p:txBody>
      </p:sp>
    </p:spTree>
    <p:extLst>
      <p:ext uri="{BB962C8B-B14F-4D97-AF65-F5344CB8AC3E}">
        <p14:creationId xmlns:p14="http://schemas.microsoft.com/office/powerpoint/2010/main" val="2992024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8</a:t>
            </a:r>
            <a:br>
              <a:rPr lang="en-US" sz="3200" dirty="0" smtClean="0"/>
            </a:br>
            <a:r>
              <a:rPr lang="en-US" sz="3200" dirty="0" smtClean="0"/>
              <a:t>Developing Business Data Models</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1: </a:t>
            </a:r>
            <a:r>
              <a:rPr lang="en-US" altLang="en-US" dirty="0"/>
              <a:t>D</a:t>
            </a:r>
            <a:r>
              <a:rPr lang="en-US" altLang="en-US" dirty="0" smtClean="0"/>
              <a:t>ata </a:t>
            </a:r>
            <a:r>
              <a:rPr lang="en-US" altLang="en-US" dirty="0"/>
              <a:t>m</a:t>
            </a:r>
            <a:r>
              <a:rPr lang="en-US" altLang="en-US" dirty="0" smtClean="0"/>
              <a:t>odeling </a:t>
            </a:r>
            <a:r>
              <a:rPr lang="en-US" altLang="en-US" dirty="0"/>
              <a:t>g</a:t>
            </a:r>
            <a:r>
              <a:rPr lang="en-US" altLang="en-US" dirty="0" smtClean="0"/>
              <a:t>oals and  challenges</a:t>
            </a:r>
            <a:endParaRPr lang="en-US" altLang="en-US" dirty="0" smtClean="0"/>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context for skill development</a:t>
            </a:r>
          </a:p>
          <a:p>
            <a:r>
              <a:rPr lang="en-US" dirty="0" smtClean="0"/>
              <a:t>Explain goals of conceptual data modeling</a:t>
            </a:r>
          </a:p>
          <a:p>
            <a:r>
              <a:rPr lang="en-US" dirty="0"/>
              <a:t>Explain the position of this module in the database development </a:t>
            </a:r>
            <a:r>
              <a:rPr lang="en-US" dirty="0" smtClean="0"/>
              <a:t>process</a:t>
            </a:r>
          </a:p>
        </p:txBody>
      </p:sp>
    </p:spTree>
    <p:extLst>
      <p:ext uri="{BB962C8B-B14F-4D97-AF65-F5344CB8AC3E}">
        <p14:creationId xmlns:p14="http://schemas.microsoft.com/office/powerpoint/2010/main" val="3626406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Goals of Database Development</a:t>
            </a:r>
          </a:p>
        </p:txBody>
      </p:sp>
      <p:sp>
        <p:nvSpPr>
          <p:cNvPr id="27" name="Block Arc 26"/>
          <p:cNvSpPr/>
          <p:nvPr/>
        </p:nvSpPr>
        <p:spPr>
          <a:xfrm>
            <a:off x="-3070335" y="69259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8" name="Freeform 27"/>
          <p:cNvSpPr/>
          <p:nvPr/>
        </p:nvSpPr>
        <p:spPr>
          <a:xfrm>
            <a:off x="1984128" y="1709440"/>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Develop a common vocabulary</a:t>
            </a:r>
            <a:endParaRPr lang="en-US" sz="2700" kern="1200" dirty="0"/>
          </a:p>
        </p:txBody>
      </p:sp>
      <p:sp>
        <p:nvSpPr>
          <p:cNvPr id="29" name="Oval 28"/>
          <p:cNvSpPr/>
          <p:nvPr/>
        </p:nvSpPr>
        <p:spPr>
          <a:xfrm>
            <a:off x="1593375" y="1631289"/>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Freeform 29"/>
          <p:cNvSpPr/>
          <p:nvPr/>
        </p:nvSpPr>
        <p:spPr>
          <a:xfrm>
            <a:off x="2342573" y="2647411"/>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Define business rules</a:t>
            </a:r>
            <a:endParaRPr lang="en-US" sz="2700" kern="1200" dirty="0"/>
          </a:p>
        </p:txBody>
      </p:sp>
      <p:sp>
        <p:nvSpPr>
          <p:cNvPr id="31" name="Oval 30"/>
          <p:cNvSpPr/>
          <p:nvPr/>
        </p:nvSpPr>
        <p:spPr>
          <a:xfrm>
            <a:off x="1951819" y="2569260"/>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Freeform 31"/>
          <p:cNvSpPr/>
          <p:nvPr/>
        </p:nvSpPr>
        <p:spPr>
          <a:xfrm>
            <a:off x="2342573" y="3585382"/>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Ensure data quality</a:t>
            </a:r>
            <a:endParaRPr lang="en-US" sz="2700" kern="1200" dirty="0"/>
          </a:p>
        </p:txBody>
      </p:sp>
      <p:sp>
        <p:nvSpPr>
          <p:cNvPr id="33" name="Oval 32"/>
          <p:cNvSpPr/>
          <p:nvPr/>
        </p:nvSpPr>
        <p:spPr>
          <a:xfrm>
            <a:off x="1951819" y="3507232"/>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Freeform 33"/>
          <p:cNvSpPr/>
          <p:nvPr/>
        </p:nvSpPr>
        <p:spPr>
          <a:xfrm>
            <a:off x="1984128" y="4523353"/>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Provide efficient implementation</a:t>
            </a:r>
            <a:endParaRPr lang="en-US" sz="2700" kern="1200" dirty="0"/>
          </a:p>
        </p:txBody>
      </p:sp>
      <p:sp>
        <p:nvSpPr>
          <p:cNvPr id="35" name="Oval 34"/>
          <p:cNvSpPr/>
          <p:nvPr/>
        </p:nvSpPr>
        <p:spPr>
          <a:xfrm>
            <a:off x="1593375" y="4445203"/>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16111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Develop a Common Vocabulary</a:t>
            </a:r>
          </a:p>
        </p:txBody>
      </p:sp>
      <p:sp>
        <p:nvSpPr>
          <p:cNvPr id="15363" name="Rectangle 3"/>
          <p:cNvSpPr>
            <a:spLocks noGrp="1" noChangeArrowheads="1"/>
          </p:cNvSpPr>
          <p:nvPr>
            <p:ph type="body" idx="1"/>
          </p:nvPr>
        </p:nvSpPr>
        <p:spPr>
          <a:xfrm>
            <a:off x="457200" y="1600200"/>
            <a:ext cx="8229600" cy="4343400"/>
          </a:xfrm>
        </p:spPr>
        <p:txBody>
          <a:bodyPr/>
          <a:lstStyle/>
          <a:p>
            <a:pPr eaLnBrk="1" hangingPunct="1">
              <a:lnSpc>
                <a:spcPct val="90000"/>
              </a:lnSpc>
            </a:pPr>
            <a:r>
              <a:rPr lang="en-US" dirty="0" smtClean="0"/>
              <a:t>Diverse groups of users</a:t>
            </a:r>
          </a:p>
          <a:p>
            <a:pPr eaLnBrk="1" hangingPunct="1">
              <a:lnSpc>
                <a:spcPct val="90000"/>
              </a:lnSpc>
            </a:pPr>
            <a:r>
              <a:rPr lang="en-US" dirty="0" smtClean="0"/>
              <a:t>Difficult to obtain acceptance of a common vocabulary</a:t>
            </a:r>
          </a:p>
          <a:p>
            <a:pPr eaLnBrk="1" hangingPunct="1">
              <a:lnSpc>
                <a:spcPct val="90000"/>
              </a:lnSpc>
            </a:pPr>
            <a:r>
              <a:rPr lang="en-US" dirty="0" smtClean="0"/>
              <a:t>Compromise to find least objectionable solution</a:t>
            </a:r>
          </a:p>
          <a:p>
            <a:pPr eaLnBrk="1" hangingPunct="1">
              <a:lnSpc>
                <a:spcPct val="90000"/>
              </a:lnSpc>
            </a:pPr>
            <a:r>
              <a:rPr lang="en-US" dirty="0" smtClean="0"/>
              <a:t>Unify organization by establishing a common vocabulary</a:t>
            </a:r>
          </a:p>
        </p:txBody>
      </p:sp>
    </p:spTree>
    <p:extLst>
      <p:ext uri="{BB962C8B-B14F-4D97-AF65-F5344CB8AC3E}">
        <p14:creationId xmlns:p14="http://schemas.microsoft.com/office/powerpoint/2010/main" val="3934095817"/>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Define Business Rules</a:t>
            </a:r>
          </a:p>
        </p:txBody>
      </p:sp>
      <p:sp>
        <p:nvSpPr>
          <p:cNvPr id="16387" name="Rectangle 3"/>
          <p:cNvSpPr>
            <a:spLocks noGrp="1" noChangeArrowheads="1"/>
          </p:cNvSpPr>
          <p:nvPr>
            <p:ph type="body" idx="1"/>
          </p:nvPr>
        </p:nvSpPr>
        <p:spPr>
          <a:xfrm>
            <a:off x="457200" y="1600200"/>
            <a:ext cx="8229600" cy="4267200"/>
          </a:xfrm>
        </p:spPr>
        <p:txBody>
          <a:bodyPr/>
          <a:lstStyle/>
          <a:p>
            <a:pPr eaLnBrk="1" hangingPunct="1">
              <a:lnSpc>
                <a:spcPct val="90000"/>
              </a:lnSpc>
            </a:pPr>
            <a:r>
              <a:rPr lang="en-US" dirty="0"/>
              <a:t>S</a:t>
            </a:r>
            <a:r>
              <a:rPr lang="en-US" dirty="0" smtClean="0"/>
              <a:t>upport organizational policies</a:t>
            </a:r>
          </a:p>
          <a:p>
            <a:pPr eaLnBrk="1" hangingPunct="1">
              <a:lnSpc>
                <a:spcPct val="90000"/>
              </a:lnSpc>
            </a:pPr>
            <a:r>
              <a:rPr lang="en-US" dirty="0" smtClean="0"/>
              <a:t>Determine restrictiveness</a:t>
            </a:r>
          </a:p>
          <a:p>
            <a:pPr lvl="1" eaLnBrk="1" hangingPunct="1">
              <a:lnSpc>
                <a:spcPct val="90000"/>
              </a:lnSpc>
            </a:pPr>
            <a:r>
              <a:rPr lang="en-US" dirty="0" smtClean="0"/>
              <a:t>Too restrictive: reject valid business interactions</a:t>
            </a:r>
          </a:p>
          <a:p>
            <a:pPr lvl="1" eaLnBrk="1" hangingPunct="1">
              <a:lnSpc>
                <a:spcPct val="90000"/>
              </a:lnSpc>
            </a:pPr>
            <a:r>
              <a:rPr lang="en-US" dirty="0" smtClean="0"/>
              <a:t>Too loose: allow erroneous business interactions</a:t>
            </a:r>
          </a:p>
          <a:p>
            <a:pPr eaLnBrk="1" hangingPunct="1">
              <a:lnSpc>
                <a:spcPct val="90000"/>
              </a:lnSpc>
            </a:pPr>
            <a:r>
              <a:rPr lang="en-US" dirty="0" smtClean="0"/>
              <a:t>Provide exceptions for flexibility</a:t>
            </a:r>
          </a:p>
        </p:txBody>
      </p:sp>
    </p:spTree>
    <p:extLst>
      <p:ext uri="{BB962C8B-B14F-4D97-AF65-F5344CB8AC3E}">
        <p14:creationId xmlns:p14="http://schemas.microsoft.com/office/powerpoint/2010/main" val="186875543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609600" y="1295400"/>
            <a:ext cx="4572000" cy="1197775"/>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0482" name="Rectangle 2"/>
          <p:cNvSpPr>
            <a:spLocks noGrp="1" noChangeArrowheads="1"/>
          </p:cNvSpPr>
          <p:nvPr>
            <p:ph type="title"/>
          </p:nvPr>
        </p:nvSpPr>
        <p:spPr>
          <a:xfrm>
            <a:off x="533400" y="381000"/>
            <a:ext cx="8080375" cy="1143000"/>
          </a:xfrm>
        </p:spPr>
        <p:txBody>
          <a:bodyPr/>
          <a:lstStyle/>
          <a:p>
            <a:pPr eaLnBrk="1" hangingPunct="1"/>
            <a:r>
              <a:rPr lang="en-US" sz="4000" smtClean="0"/>
              <a:t>Database Development Phases</a:t>
            </a:r>
          </a:p>
        </p:txBody>
      </p:sp>
      <p:sp>
        <p:nvSpPr>
          <p:cNvPr id="20484" name="AutoShape 3"/>
          <p:cNvSpPr>
            <a:spLocks noChangeArrowheads="1"/>
          </p:cNvSpPr>
          <p:nvPr/>
        </p:nvSpPr>
        <p:spPr bwMode="auto">
          <a:xfrm>
            <a:off x="2521656" y="1447800"/>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Conceptual Data </a:t>
            </a:r>
          </a:p>
          <a:p>
            <a:pPr algn="ctr"/>
            <a:r>
              <a:rPr lang="en-US" sz="1600" dirty="0">
                <a:solidFill>
                  <a:schemeClr val="bg2"/>
                </a:solidFill>
              </a:rPr>
              <a:t>Modeling</a:t>
            </a:r>
            <a:endParaRPr lang="en-US" dirty="0">
              <a:solidFill>
                <a:schemeClr val="bg2"/>
              </a:solidFill>
            </a:endParaRPr>
          </a:p>
        </p:txBody>
      </p:sp>
      <p:sp>
        <p:nvSpPr>
          <p:cNvPr id="20485" name="AutoShape 4"/>
          <p:cNvSpPr>
            <a:spLocks noChangeArrowheads="1"/>
          </p:cNvSpPr>
          <p:nvPr/>
        </p:nvSpPr>
        <p:spPr bwMode="auto">
          <a:xfrm>
            <a:off x="2521656" y="2580595"/>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Logical</a:t>
            </a:r>
            <a:r>
              <a:rPr lang="en-US" sz="2000" dirty="0">
                <a:solidFill>
                  <a:schemeClr val="bg2"/>
                </a:solidFill>
              </a:rPr>
              <a:t> </a:t>
            </a:r>
            <a:r>
              <a:rPr lang="en-US" sz="1600" dirty="0">
                <a:solidFill>
                  <a:schemeClr val="bg2"/>
                </a:solidFill>
              </a:rPr>
              <a:t>Database </a:t>
            </a:r>
          </a:p>
          <a:p>
            <a:pPr algn="ctr"/>
            <a:r>
              <a:rPr lang="en-US" sz="1600" dirty="0">
                <a:solidFill>
                  <a:schemeClr val="bg2"/>
                </a:solidFill>
              </a:rPr>
              <a:t>Design</a:t>
            </a:r>
            <a:endParaRPr lang="en-US" sz="2000" dirty="0">
              <a:solidFill>
                <a:schemeClr val="bg2"/>
              </a:solidFill>
            </a:endParaRPr>
          </a:p>
        </p:txBody>
      </p:sp>
      <p:sp>
        <p:nvSpPr>
          <p:cNvPr id="20486" name="AutoShape 5"/>
          <p:cNvSpPr>
            <a:spLocks noChangeArrowheads="1"/>
          </p:cNvSpPr>
          <p:nvPr/>
        </p:nvSpPr>
        <p:spPr bwMode="auto">
          <a:xfrm>
            <a:off x="2329745" y="3713390"/>
            <a:ext cx="2063045"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Distributed Database </a:t>
            </a:r>
          </a:p>
          <a:p>
            <a:pPr algn="ctr"/>
            <a:r>
              <a:rPr lang="en-US" sz="1600" dirty="0">
                <a:solidFill>
                  <a:schemeClr val="bg2"/>
                </a:solidFill>
              </a:rPr>
              <a:t>Design</a:t>
            </a:r>
            <a:endParaRPr lang="en-US" dirty="0">
              <a:solidFill>
                <a:schemeClr val="bg2"/>
              </a:solidFill>
            </a:endParaRPr>
          </a:p>
        </p:txBody>
      </p:sp>
      <p:sp>
        <p:nvSpPr>
          <p:cNvPr id="20487" name="AutoShape 6"/>
          <p:cNvSpPr>
            <a:spLocks noChangeArrowheads="1"/>
          </p:cNvSpPr>
          <p:nvPr/>
        </p:nvSpPr>
        <p:spPr bwMode="auto">
          <a:xfrm>
            <a:off x="2521656" y="4847331"/>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Physical Database </a:t>
            </a:r>
          </a:p>
          <a:p>
            <a:pPr algn="ctr"/>
            <a:r>
              <a:rPr lang="en-US" sz="1600" dirty="0">
                <a:solidFill>
                  <a:schemeClr val="bg2"/>
                </a:solidFill>
              </a:rPr>
              <a:t>Design</a:t>
            </a:r>
            <a:endParaRPr lang="en-US" dirty="0">
              <a:solidFill>
                <a:schemeClr val="bg2"/>
              </a:solidFill>
            </a:endParaRPr>
          </a:p>
        </p:txBody>
      </p:sp>
      <p:sp>
        <p:nvSpPr>
          <p:cNvPr id="20488" name="AutoShape 7"/>
          <p:cNvSpPr>
            <a:spLocks noChangeArrowheads="1"/>
          </p:cNvSpPr>
          <p:nvPr/>
        </p:nvSpPr>
        <p:spPr bwMode="auto">
          <a:xfrm rot="5400000">
            <a:off x="3072885" y="2208857"/>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rot="10800000" vert="eaVert" wrap="none" anchor="ctr"/>
          <a:lstStyle/>
          <a:p>
            <a:pPr algn="ctr"/>
            <a:endParaRPr lang="en-US"/>
          </a:p>
        </p:txBody>
      </p:sp>
      <p:sp>
        <p:nvSpPr>
          <p:cNvPr id="20489" name="AutoShape 8"/>
          <p:cNvSpPr>
            <a:spLocks noChangeArrowheads="1"/>
          </p:cNvSpPr>
          <p:nvPr/>
        </p:nvSpPr>
        <p:spPr bwMode="auto">
          <a:xfrm rot="5400000">
            <a:off x="3120863" y="3308436"/>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0" name="AutoShape 9"/>
          <p:cNvSpPr>
            <a:spLocks noChangeArrowheads="1"/>
          </p:cNvSpPr>
          <p:nvPr/>
        </p:nvSpPr>
        <p:spPr bwMode="auto">
          <a:xfrm rot="5400000">
            <a:off x="3120863" y="4462993"/>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1" name="Text Box 10"/>
          <p:cNvSpPr txBox="1">
            <a:spLocks noChangeArrowheads="1"/>
          </p:cNvSpPr>
          <p:nvPr/>
        </p:nvSpPr>
        <p:spPr bwMode="auto">
          <a:xfrm>
            <a:off x="3382603" y="2123892"/>
            <a:ext cx="67168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ERD</a:t>
            </a:r>
          </a:p>
        </p:txBody>
      </p:sp>
      <p:sp>
        <p:nvSpPr>
          <p:cNvPr id="20492" name="Text Box 11"/>
          <p:cNvSpPr txBox="1">
            <a:spLocks noChangeArrowheads="1"/>
          </p:cNvSpPr>
          <p:nvPr/>
        </p:nvSpPr>
        <p:spPr bwMode="auto">
          <a:xfrm>
            <a:off x="3432105" y="3236329"/>
            <a:ext cx="1123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Tables</a:t>
            </a:r>
          </a:p>
        </p:txBody>
      </p:sp>
      <p:sp>
        <p:nvSpPr>
          <p:cNvPr id="20493" name="Text Box 12"/>
          <p:cNvSpPr txBox="1">
            <a:spLocks noChangeArrowheads="1"/>
          </p:cNvSpPr>
          <p:nvPr/>
        </p:nvSpPr>
        <p:spPr bwMode="auto">
          <a:xfrm>
            <a:off x="3469415" y="4426768"/>
            <a:ext cx="2266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Distribution Schema</a:t>
            </a:r>
          </a:p>
        </p:txBody>
      </p:sp>
      <p:sp>
        <p:nvSpPr>
          <p:cNvPr id="20494" name="AutoShape 13"/>
          <p:cNvSpPr>
            <a:spLocks noChangeArrowheads="1"/>
          </p:cNvSpPr>
          <p:nvPr/>
        </p:nvSpPr>
        <p:spPr bwMode="auto">
          <a:xfrm>
            <a:off x="4224867" y="4957288"/>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5" name="Text Box 14"/>
          <p:cNvSpPr txBox="1">
            <a:spLocks noChangeArrowheads="1"/>
          </p:cNvSpPr>
          <p:nvPr/>
        </p:nvSpPr>
        <p:spPr bwMode="auto">
          <a:xfrm>
            <a:off x="4656667" y="4968742"/>
            <a:ext cx="1744133" cy="646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Internal Schema, Populated DB</a:t>
            </a:r>
          </a:p>
        </p:txBody>
      </p:sp>
      <p:sp>
        <p:nvSpPr>
          <p:cNvPr id="20496" name="AutoShape 15"/>
          <p:cNvSpPr>
            <a:spLocks noChangeArrowheads="1"/>
          </p:cNvSpPr>
          <p:nvPr/>
        </p:nvSpPr>
        <p:spPr bwMode="auto">
          <a:xfrm>
            <a:off x="2161822" y="1658553"/>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7" name="Text Box 16"/>
          <p:cNvSpPr txBox="1">
            <a:spLocks noChangeArrowheads="1"/>
          </p:cNvSpPr>
          <p:nvPr/>
        </p:nvSpPr>
        <p:spPr bwMode="auto">
          <a:xfrm>
            <a:off x="1171476" y="1665629"/>
            <a:ext cx="1447800" cy="61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Data </a:t>
            </a:r>
            <a:r>
              <a:rPr lang="en-US" sz="1600" dirty="0"/>
              <a:t>requirements</a:t>
            </a:r>
            <a:endParaRPr lang="en-US" dirty="0"/>
          </a:p>
        </p:txBody>
      </p:sp>
    </p:spTree>
    <p:extLst>
      <p:ext uri="{BB962C8B-B14F-4D97-AF65-F5344CB8AC3E}">
        <p14:creationId xmlns:p14="http://schemas.microsoft.com/office/powerpoint/2010/main" val="3991935006"/>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Conceptual Data Modeling</a:t>
            </a:r>
            <a:endParaRPr lang="en-US" dirty="0"/>
          </a:p>
        </p:txBody>
      </p:sp>
      <p:sp>
        <p:nvSpPr>
          <p:cNvPr id="6" name="Cloud Callout 5"/>
          <p:cNvSpPr/>
          <p:nvPr/>
        </p:nvSpPr>
        <p:spPr bwMode="auto">
          <a:xfrm>
            <a:off x="2054352" y="990600"/>
            <a:ext cx="5565648" cy="1722120"/>
          </a:xfrm>
          <a:prstGeom prst="cloudCallou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Ill defined</a:t>
            </a:r>
            <a:r>
              <a:rPr kumimoji="0" lang="en-US" sz="1600" b="0" i="0" u="none" strike="noStrike" cap="none" normalizeH="0" dirty="0" smtClean="0">
                <a:ln>
                  <a:noFill/>
                </a:ln>
                <a:solidFill>
                  <a:schemeClr val="tx1"/>
                </a:solidFill>
                <a:effectLst/>
                <a:latin typeface="Arial" pitchFamily="127" charset="0"/>
                <a:ea typeface="ＭＳ Ｐゴシック" pitchFamily="127" charset="-128"/>
                <a:cs typeface="ＭＳ Ｐゴシック" pitchFamily="127" charset="-128"/>
              </a:rPr>
              <a:t> problem</a:t>
            </a:r>
            <a:endParaRPr kumimoji="0" lang="en-US" sz="16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endParaRP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Conflicting requirements</a:t>
            </a: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Arial" pitchFamily="127" charset="0"/>
                <a:ea typeface="ＭＳ Ｐゴシック" pitchFamily="127" charset="-128"/>
                <a:cs typeface="ＭＳ Ｐゴシック" pitchFamily="127" charset="-128"/>
              </a:rPr>
              <a:t>Incomplete requirements</a:t>
            </a: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baseline="0" dirty="0" smtClean="0">
                <a:ln>
                  <a:noFill/>
                </a:ln>
                <a:solidFill>
                  <a:schemeClr val="tx1"/>
                </a:solidFill>
                <a:effectLst/>
                <a:latin typeface="Arial" pitchFamily="127" charset="0"/>
                <a:ea typeface="ＭＳ Ｐゴシック" pitchFamily="127" charset="-128"/>
                <a:cs typeface="ＭＳ Ｐゴシック" pitchFamily="127" charset="-128"/>
              </a:rPr>
              <a:t>Diverse stakeholders</a:t>
            </a:r>
            <a:r>
              <a:rPr kumimoji="0" lang="en-US" sz="1600" b="0" i="0" u="none" strike="noStrike" cap="none" normalizeH="0" dirty="0" smtClean="0">
                <a:ln>
                  <a:noFill/>
                </a:ln>
                <a:solidFill>
                  <a:schemeClr val="tx1"/>
                </a:solidFill>
                <a:effectLst/>
                <a:latin typeface="Arial" pitchFamily="127" charset="0"/>
                <a:ea typeface="ＭＳ Ｐゴシック" pitchFamily="127" charset="-128"/>
                <a:cs typeface="ＭＳ Ｐゴシック" pitchFamily="127" charset="-128"/>
              </a:rPr>
              <a:t> and formats</a:t>
            </a:r>
          </a:p>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Arial" pitchFamily="127" charset="0"/>
                <a:ea typeface="ＭＳ Ｐゴシック" pitchFamily="127" charset="-128"/>
                <a:cs typeface="ＭＳ Ｐゴシック" pitchFamily="127" charset="-128"/>
              </a:rPr>
              <a:t>Irrelevant details</a:t>
            </a:r>
            <a:endParaRPr kumimoji="0" lang="en-US" sz="1600" b="0" i="0" u="none" strike="noStrike" cap="none" normalizeH="0" dirty="0" smtClean="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 name="Down Arrow 4"/>
          <p:cNvSpPr/>
          <p:nvPr/>
        </p:nvSpPr>
        <p:spPr bwMode="auto">
          <a:xfrm>
            <a:off x="4038600" y="2804160"/>
            <a:ext cx="685800" cy="76200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123971491"/>
              </p:ext>
            </p:extLst>
          </p:nvPr>
        </p:nvGraphicFramePr>
        <p:xfrm>
          <a:off x="3276600" y="3657600"/>
          <a:ext cx="2223887" cy="2252288"/>
        </p:xfrm>
        <a:graphic>
          <a:graphicData uri="http://schemas.openxmlformats.org/presentationml/2006/ole">
            <mc:AlternateContent xmlns:mc="http://schemas.openxmlformats.org/markup-compatibility/2006">
              <mc:Choice xmlns:v="urn:schemas-microsoft-com:vml" Requires="v">
                <p:oleObj spid="_x0000_s9311" name="Visio" r:id="rId4" imgW="3219444" imgH="3248100" progId="Visio.Drawing.11">
                  <p:embed/>
                </p:oleObj>
              </mc:Choice>
              <mc:Fallback>
                <p:oleObj name="Visio" r:id="rId4" imgW="3219444" imgH="3248100" progId="Visio.Drawing.11">
                  <p:embed/>
                  <p:pic>
                    <p:nvPicPr>
                      <p:cNvPr id="0" name=""/>
                      <p:cNvPicPr>
                        <a:picLocks noChangeAspect="1" noChangeArrowheads="1"/>
                      </p:cNvPicPr>
                      <p:nvPr/>
                    </p:nvPicPr>
                    <p:blipFill>
                      <a:blip r:embed="rId5"/>
                      <a:srcRect/>
                      <a:stretch>
                        <a:fillRect/>
                      </a:stretch>
                    </p:blipFill>
                    <p:spPr bwMode="auto">
                      <a:xfrm>
                        <a:off x="3276600" y="3657600"/>
                        <a:ext cx="2223887" cy="225228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Tree>
    <p:extLst>
      <p:ext uri="{BB962C8B-B14F-4D97-AF65-F5344CB8AC3E}">
        <p14:creationId xmlns:p14="http://schemas.microsoft.com/office/powerpoint/2010/main" val="168841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p:txBody>
          <a:bodyPr/>
          <a:lstStyle/>
          <a:p>
            <a:pPr eaLnBrk="1" hangingPunct="1"/>
            <a:r>
              <a:rPr lang="en-US" altLang="en-US" sz="3200" dirty="0" smtClean="0"/>
              <a:t>Summary</a:t>
            </a:r>
            <a:endParaRPr lang="en-US" altLang="en-US" sz="3200" dirty="0" smtClean="0"/>
          </a:p>
        </p:txBody>
      </p:sp>
      <p:sp>
        <p:nvSpPr>
          <p:cNvPr id="254979" name="Rectangle 3"/>
          <p:cNvSpPr>
            <a:spLocks noGrp="1" noChangeArrowheads="1"/>
          </p:cNvSpPr>
          <p:nvPr>
            <p:ph type="body" idx="1"/>
          </p:nvPr>
        </p:nvSpPr>
        <p:spPr/>
        <p:txBody>
          <a:bodyPr/>
          <a:lstStyle/>
          <a:p>
            <a:pPr eaLnBrk="1" hangingPunct="1"/>
            <a:r>
              <a:rPr lang="en-US" altLang="en-US" dirty="0" smtClean="0"/>
              <a:t>Essential part of information systems development</a:t>
            </a:r>
          </a:p>
          <a:p>
            <a:pPr eaLnBrk="1" hangingPunct="1"/>
            <a:r>
              <a:rPr lang="en-US" altLang="en-US" dirty="0" smtClean="0"/>
              <a:t>Focus on development goals</a:t>
            </a:r>
          </a:p>
          <a:p>
            <a:pPr eaLnBrk="1" hangingPunct="1"/>
            <a:r>
              <a:rPr lang="en-US" altLang="en-US" dirty="0" smtClean="0"/>
              <a:t>Complex team development process</a:t>
            </a:r>
          </a:p>
          <a:p>
            <a:pPr eaLnBrk="1" hangingPunct="1"/>
            <a:r>
              <a:rPr lang="en-US" altLang="en-US" dirty="0" smtClean="0"/>
              <a:t>Subset of conceptual data modeling process</a:t>
            </a:r>
          </a:p>
        </p:txBody>
      </p:sp>
    </p:spTree>
    <p:custDataLst>
      <p:tags r:id="rId1"/>
    </p:custDataLst>
    <p:extLst>
      <p:ext uri="{BB962C8B-B14F-4D97-AF65-F5344CB8AC3E}">
        <p14:creationId xmlns:p14="http://schemas.microsoft.com/office/powerpoint/2010/main" val="4274719169"/>
      </p:ext>
    </p:extLst>
  </p:cSld>
  <p:clrMapOvr>
    <a:masterClrMapping/>
  </p:clrMapOvr>
  <p:transition advTm="168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9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4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8 Developing Business Data Models&amp;quot;&quot;/&gt;&lt;property id=&quot;20307&quot; value=&quot;256&quot;/&gt;&lt;/object&gt;&lt;object type=&quot;3&quot; unique_id=&quot;12511&quot;&gt;&lt;property id=&quot;20148&quot; value=&quot;5&quot;/&gt;&lt;property id=&quot;20300&quot; value=&quot;Slide 8 - &amp;quot;Summary of Conceptual Data Modeling&amp;quot;&quot;/&gt;&lt;property id=&quot;20307&quot; value=&quot;268&quot;/&gt;&lt;/object&gt;&lt;object type=&quot;3&quot; unique_id=&quot;25962&quot;&gt;&lt;property id=&quot;20148&quot; value=&quot;5&quot;/&gt;&lt;property id=&quot;20300&quot; value=&quot;Slide 7 - &amp;quot;Conceptual Data Modeling&amp;quot;&quot;/&gt;&lt;property id=&quot;20307&quot; value=&quot;270&quot;/&gt;&lt;/object&gt;&lt;object type=&quot;3&quot; unique_id=&quot;25964&quot;&gt;&lt;property id=&quot;20148&quot; value=&quot;5&quot;/&gt;&lt;property id=&quot;20300&quot; value=&quot;Slide 4 - &amp;quot;Develop a Common Vocabulary&amp;quot;&quot;/&gt;&lt;property id=&quot;20307&quot; value=&quot;272&quot;/&gt;&lt;/object&gt;&lt;object type=&quot;3&quot; unique_id=&quot;25965&quot;&gt;&lt;property id=&quot;20148&quot; value=&quot;5&quot;/&gt;&lt;property id=&quot;20300&quot; value=&quot;Slide 5 - &amp;quot;Define Business Rules&amp;quot;&quot;/&gt;&lt;property id=&quot;20307&quot; value=&quot;273&quot;/&gt;&lt;/object&gt;&lt;object type=&quot;3&quot; unique_id=&quot;26163&quot;&gt;&lt;property id=&quot;20148&quot; value=&quot;5&quot;/&gt;&lt;property id=&quot;20300&quot; value=&quot;Slide 3 - &amp;quot;Broad Goals of Database Development&amp;quot;&quot;/&gt;&lt;property id=&quot;20307&quot; value=&quot;280&quot;/&gt;&lt;/object&gt;&lt;object type=&quot;3&quot; unique_id=&quot;26510&quot;&gt;&lt;property id=&quot;20148&quot; value=&quot;5&quot;/&gt;&lt;property id=&quot;20300&quot; value=&quot;Slide 6 - &amp;quot;Database Development Phases&amp;quot;&quot;/&gt;&lt;property id=&quot;20307&quot; value=&quot;283&quot;/&gt;&lt;/object&gt;&lt;object type=&quot;3&quot; unique_id=&quot;26545&quot;&gt;&lt;property id=&quot;20148&quot; value=&quot;5&quot;/&gt;&lt;property id=&quot;20300&quot; value=&quot;Slide 2 - &amp;quot;Lesson Objectives&amp;quot;&quot;/&gt;&lt;property id=&quot;20307&quot; value=&quot;284&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8.2|22.7|21.7|23.4|27.3"/>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4911</TotalTime>
  <Words>950</Words>
  <Application>Microsoft Office PowerPoint</Application>
  <PresentationFormat>On-screen Show (4:3)</PresentationFormat>
  <Paragraphs>117</Paragraphs>
  <Slides>8</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ＭＳ Ｐゴシック</vt:lpstr>
      <vt:lpstr>Arial</vt:lpstr>
      <vt:lpstr>Times New Roman</vt:lpstr>
      <vt:lpstr>Blank Presentation</vt:lpstr>
      <vt:lpstr>Visio</vt:lpstr>
      <vt:lpstr>Module 8 Developing Business Data Models</vt:lpstr>
      <vt:lpstr>Lesson Objectives</vt:lpstr>
      <vt:lpstr>Broad Goals of Database Development</vt:lpstr>
      <vt:lpstr>Develop a Common Vocabulary</vt:lpstr>
      <vt:lpstr>Define Business Rules</vt:lpstr>
      <vt:lpstr>Database Development Phases</vt:lpstr>
      <vt:lpstr>Conceptual Data Modeling</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Lesson 1: Data modeling goals and  challenges</dc:title>
  <dc:subject>Query Formulation with SQL</dc:subject>
  <dc:creator>Michael Mannino</dc:creator>
  <cp:lastModifiedBy>Mike</cp:lastModifiedBy>
  <cp:revision>870</cp:revision>
  <cp:lastPrinted>1601-01-01T00:00:00Z</cp:lastPrinted>
  <dcterms:created xsi:type="dcterms:W3CDTF">2000-07-15T18:34:14Z</dcterms:created>
  <dcterms:modified xsi:type="dcterms:W3CDTF">2015-07-25T20:46:29Z</dcterms:modified>
</cp:coreProperties>
</file>