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2"/>
  </p:notesMasterIdLst>
  <p:handoutMasterIdLst>
    <p:handoutMasterId r:id="rId13"/>
  </p:handoutMasterIdLst>
  <p:sldIdLst>
    <p:sldId id="256" r:id="rId2"/>
    <p:sldId id="270" r:id="rId3"/>
    <p:sldId id="269" r:id="rId4"/>
    <p:sldId id="260" r:id="rId5"/>
    <p:sldId id="264" r:id="rId6"/>
    <p:sldId id="263" r:id="rId7"/>
    <p:sldId id="265" r:id="rId8"/>
    <p:sldId id="266" r:id="rId9"/>
    <p:sldId id="267" r:id="rId10"/>
    <p:sldId id="268"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Part</a:t>
            </a:r>
            <a:r>
              <a:rPr lang="en-US" baseline="0" dirty="0" smtClean="0"/>
              <a:t> 2 of Unit 4 on developing business data models</a:t>
            </a:r>
          </a:p>
          <a:p>
            <a:r>
              <a:rPr lang="en-US" altLang="en-US" dirty="0" smtClean="0"/>
              <a:t> - Extends your knowledge of the notation of ERDs</a:t>
            </a:r>
          </a:p>
          <a:p>
            <a:r>
              <a:rPr lang="en-US" altLang="en-US" dirty="0" smtClean="0"/>
              <a:t> - Data modeling practice on narrative problems</a:t>
            </a:r>
          </a:p>
          <a:p>
            <a:endParaRPr lang="en-US" dirty="0" smtClean="0"/>
          </a:p>
          <a:p>
            <a:r>
              <a:rPr lang="en-US" dirty="0" smtClean="0"/>
              <a:t>Opening question: reflective question</a:t>
            </a:r>
          </a:p>
          <a:p>
            <a:pPr marL="171450" indent="-171450">
              <a:buFontTx/>
              <a:buChar char="-"/>
            </a:pPr>
            <a:r>
              <a:rPr lang="en-US" baseline="0" dirty="0" smtClean="0"/>
              <a:t>What other activities are useful to supplement the skill of analyzing narrative problem statements when performing data modeling for an organization?</a:t>
            </a:r>
            <a:endParaRPr lang="en-US" dirty="0" smtClean="0"/>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7C9CEF1-BA1C-4964-A9A8-623E55A5A597}" type="slidenum">
              <a:rPr kumimoji="0" lang="en-US" altLang="en-US" smtClean="0"/>
              <a:pPr>
                <a:spcBef>
                  <a:spcPct val="0"/>
                </a:spcBef>
              </a:pPr>
              <a:t>10</a:t>
            </a:fld>
            <a:endParaRPr kumimoji="0"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Notation:</a:t>
            </a:r>
          </a:p>
          <a:p>
            <a:r>
              <a:rPr lang="en-US" altLang="en-US" dirty="0" smtClean="0"/>
              <a:t> - Communication tool: poor communication if misused</a:t>
            </a:r>
          </a:p>
          <a:p>
            <a:r>
              <a:rPr lang="en-US" altLang="en-US" dirty="0" smtClean="0"/>
              <a:t> - Avoid common errors (next page)</a:t>
            </a:r>
          </a:p>
          <a:p>
            <a:r>
              <a:rPr lang="en-US" altLang="en-US" dirty="0" smtClean="0"/>
              <a:t>Simplicity:</a:t>
            </a:r>
          </a:p>
          <a:p>
            <a:r>
              <a:rPr lang="en-US" altLang="en-US" dirty="0" smtClean="0"/>
              <a:t> - Start with simple design</a:t>
            </a:r>
          </a:p>
          <a:p>
            <a:r>
              <a:rPr lang="en-US" altLang="en-US" dirty="0" smtClean="0"/>
              <a:t> - Use attributes instead of entity types</a:t>
            </a:r>
          </a:p>
          <a:p>
            <a:r>
              <a:rPr lang="en-US" altLang="en-US" dirty="0" smtClean="0"/>
              <a:t> - Consider alternatives that add more detail</a:t>
            </a:r>
          </a:p>
          <a:p>
            <a:r>
              <a:rPr lang="en-US" altLang="en-US" dirty="0" smtClean="0"/>
              <a:t>Connections:</a:t>
            </a:r>
          </a:p>
          <a:p>
            <a:r>
              <a:rPr lang="en-US" altLang="en-US" dirty="0" smtClean="0"/>
              <a:t> - Common mistake: over connecting</a:t>
            </a:r>
          </a:p>
          <a:p>
            <a:r>
              <a:rPr lang="en-US" altLang="en-US" dirty="0" smtClean="0"/>
              <a:t> - In small ERDs: one entity type is typically the hub</a:t>
            </a:r>
          </a:p>
          <a:p>
            <a:r>
              <a:rPr lang="en-US" altLang="en-US" dirty="0" smtClean="0"/>
              <a:t> - In larger ERDs: multiple hub entity types</a:t>
            </a:r>
          </a:p>
          <a:p>
            <a:r>
              <a:rPr lang="en-US" altLang="en-US" dirty="0" smtClean="0"/>
              <a:t>Specialized patterns:</a:t>
            </a:r>
          </a:p>
          <a:p>
            <a:r>
              <a:rPr lang="en-US" altLang="en-US" dirty="0" smtClean="0"/>
              <a:t> - M-way relationships, self-referencing relationships, ID dependency</a:t>
            </a:r>
          </a:p>
          <a:p>
            <a:r>
              <a:rPr lang="en-US" altLang="en-US" baseline="0" dirty="0" smtClean="0"/>
              <a:t> </a:t>
            </a:r>
            <a:r>
              <a:rPr lang="en-US" altLang="en-US" dirty="0" smtClean="0"/>
              <a:t>- Not common</a:t>
            </a:r>
          </a:p>
          <a:p>
            <a:r>
              <a:rPr lang="en-US" altLang="en-US" dirty="0" smtClean="0"/>
              <a:t> - Important when they occur</a:t>
            </a:r>
          </a:p>
          <a:p>
            <a:r>
              <a:rPr lang="en-US" altLang="en-US" dirty="0" smtClean="0"/>
              <a:t> - Do not overuse: do not specifically look for specialized patterns</a:t>
            </a:r>
          </a:p>
        </p:txBody>
      </p:sp>
    </p:spTree>
    <p:extLst>
      <p:ext uri="{BB962C8B-B14F-4D97-AF65-F5344CB8AC3E}">
        <p14:creationId xmlns:p14="http://schemas.microsoft.com/office/powerpoint/2010/main" val="299202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Objectives:</a:t>
            </a:r>
          </a:p>
          <a:p>
            <a:r>
              <a:rPr lang="en-US" altLang="en-US" dirty="0" smtClean="0"/>
              <a:t> - Data modeling practice: </a:t>
            </a:r>
          </a:p>
          <a:p>
            <a:r>
              <a:rPr lang="en-US" altLang="en-US" dirty="0" smtClean="0"/>
              <a:t>   - Strategies for analyzing a narrative problem </a:t>
            </a:r>
          </a:p>
          <a:p>
            <a:r>
              <a:rPr lang="en-US" altLang="en-US" dirty="0" smtClean="0"/>
              <a:t>   - Avoidance of common design errors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1743992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The main goal when analyzing narrative problem statements is to create an ERD that is consistent with the narrative. The ERD should not contradict the implied ERD elements in the problem narrative. For example, if the problem statement indicates that concepts are related by words indicating more than one, the ERD should have a cardinality of many to match that part of the problem statement. </a:t>
            </a:r>
          </a:p>
          <a:p>
            <a:endParaRPr lang="en-US" altLang="en-US" dirty="0" smtClean="0"/>
          </a:p>
          <a:p>
            <a:r>
              <a:rPr lang="en-US" altLang="en-US" dirty="0" smtClean="0"/>
              <a:t>You should have a bias toward simpler rather than more complex designs. For example, an ERD with one entity type is less complex than an entity type with two entity types and a relationship. In general, when a choice exists between two ERDs, you should choose the simpler design especially in the initial stages of the design process. As the design process progresses, you can add details and refinements to the original design.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38381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01626C5-5D1C-4366-B273-0354F1D3AB1D}" type="slidenum">
              <a:rPr kumimoji="0" lang="en-US" altLang="en-US" smtClean="0"/>
              <a:pPr>
                <a:spcBef>
                  <a:spcPct val="0"/>
                </a:spcBef>
              </a:pPr>
              <a:t>4</a:t>
            </a:fld>
            <a:endParaRPr kumimoji="0" lang="en-US" alt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The simplicity principle should be applied during the search for entity types in the initial ERD, especially involving choices between attributes and entity types. Unless the problem description contains additional sentences or details about a noun, you should consider it initially as an attribute. For example, if courses have an instructor name listed in the catalog, you should consider instructor name as an attribute of the course entity type rather than as an entity type unless additional details are provided about instructors in the problem statement. If there is confusion between considering a concept as an attribute or entity type, you should </a:t>
            </a:r>
            <a:r>
              <a:rPr lang="en-US" altLang="en-US" dirty="0" err="1" smtClean="0"/>
              <a:t>followup</a:t>
            </a:r>
            <a:r>
              <a:rPr lang="en-US" altLang="en-US" dirty="0" smtClean="0"/>
              <a:t> with more requirements collection later.</a:t>
            </a:r>
          </a:p>
          <a:p>
            <a:endParaRPr lang="en-US" altLang="en-US" dirty="0" smtClean="0"/>
          </a:p>
          <a:p>
            <a:r>
              <a:rPr lang="en-US" altLang="en-US" dirty="0" smtClean="0"/>
              <a:t>Determination of primary keys is an important part of entity type identification. Ideally, primary keys should be stable and single purpose. </a:t>
            </a:r>
            <a:r>
              <a:rPr lang="en-US" altLang="en-US" i="1" dirty="0" smtClean="0"/>
              <a:t>Stable</a:t>
            </a:r>
            <a:r>
              <a:rPr lang="en-US" altLang="en-US" dirty="0" smtClean="0"/>
              <a:t> means that a primary key should never change after it has been assigned to an entity. For example, phone numbers, email addresses, and names are not good choices for primary keys because they are not stable. </a:t>
            </a:r>
            <a:r>
              <a:rPr lang="en-US" altLang="en-US" i="1" dirty="0" smtClean="0"/>
              <a:t>Single purpose</a:t>
            </a:r>
            <a:r>
              <a:rPr lang="en-US" altLang="en-US" dirty="0" smtClean="0"/>
              <a:t> means that a primary key should have no purpose other than entity identification. For example, phone numbers and bank routing numbers are not good choices because they contain location information. Typically, good choices for primary keys are integer values automatically generated by a DBMS. For example, Access has the AutoNumber data type for primary keys and Oracle has the Sequence object for primary keys.</a:t>
            </a:r>
          </a:p>
          <a:p>
            <a:endParaRPr lang="en-US" altLang="en-US" dirty="0" smtClean="0"/>
          </a:p>
          <a:p>
            <a:r>
              <a:rPr lang="en-US" altLang="en-US" dirty="0" smtClean="0"/>
              <a:t>You should evaluate proposed primary keys using stability and single purpose as guidelines. If a proposed primary key does not meet either criterion, you should probably reject it as a primary key. If a proposed primary key only meets one criterion, you should explore other attributes for the primary key. Sometimes, industry or organizational practices dictate the choice of a primary key even if the choice is not ideal. For example, email addresses and phone numbers, although not ideal, are sometimes used as primary keys because customers can provide them.</a:t>
            </a:r>
          </a:p>
        </p:txBody>
      </p:sp>
    </p:spTree>
    <p:extLst>
      <p:ext uri="{BB962C8B-B14F-4D97-AF65-F5344CB8AC3E}">
        <p14:creationId xmlns:p14="http://schemas.microsoft.com/office/powerpoint/2010/main" val="43640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2EFB7B8-5D6F-49A5-9B3E-9F4F4767464E}" type="slidenum">
              <a:rPr kumimoji="0" lang="en-US" altLang="en-US" smtClean="0"/>
              <a:pPr>
                <a:spcBef>
                  <a:spcPct val="0"/>
                </a:spcBef>
              </a:pPr>
              <a:t>5</a:t>
            </a:fld>
            <a:endParaRPr kumimoji="0" lang="en-US" alt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Derivation of entity types</a:t>
            </a:r>
          </a:p>
          <a:p>
            <a:pPr>
              <a:buFontTx/>
              <a:buChar char="-"/>
            </a:pPr>
            <a:r>
              <a:rPr lang="en-US" altLang="en-US" dirty="0" smtClean="0"/>
              <a:t>Customer data include a unique customer number, a name, a billing address, a type (commercial or residential), an applicable rate, and a collection (one or more) of meters</a:t>
            </a:r>
          </a:p>
          <a:p>
            <a:pPr>
              <a:buFontTx/>
              <a:buChar char="-"/>
            </a:pPr>
            <a:r>
              <a:rPr lang="en-US" altLang="en-US" dirty="0" smtClean="0"/>
              <a:t> Meter data include a unique meter number, an address, a size, and a model.</a:t>
            </a:r>
          </a:p>
          <a:p>
            <a:pPr>
              <a:buFontTx/>
              <a:buChar char="-"/>
            </a:pPr>
            <a:r>
              <a:rPr lang="en-US" altLang="en-US" dirty="0" smtClean="0"/>
              <a:t>A bill consists of a heading part and a list of detail lines.  The heading part contains a customer number, a preparation date, a payment due date, and a date range for the consumption period.</a:t>
            </a:r>
          </a:p>
          <a:p>
            <a:pPr>
              <a:buFontTx/>
              <a:buChar char="-"/>
            </a:pPr>
            <a:r>
              <a:rPr lang="en-US" altLang="en-US" dirty="0" smtClean="0"/>
              <a:t>When a meter is read, a meter reading document is created containing a unique meter reading number, an employee number, a meter number, a time-stamp (includes date and time), and a consumption level.</a:t>
            </a:r>
          </a:p>
          <a:p>
            <a:pPr>
              <a:buFontTx/>
              <a:buChar char="-"/>
            </a:pPr>
            <a:r>
              <a:rPr lang="en-US" altLang="en-US" dirty="0" smtClean="0"/>
              <a:t>A rate includes a unique rate code, a description, a fixed dollar amount, a consumption threshold, and a variable amount (dollars per cubic foot).</a:t>
            </a:r>
          </a:p>
          <a:p>
            <a:pPr>
              <a:buFontTx/>
              <a:buChar char="-"/>
            </a:pPr>
            <a:endParaRPr lang="en-US" altLang="en-US" dirty="0" smtClean="0"/>
          </a:p>
          <a:p>
            <a:r>
              <a:rPr lang="en-US" altLang="en-US" dirty="0" smtClean="0"/>
              <a:t>Derivation of primary keys</a:t>
            </a:r>
          </a:p>
          <a:p>
            <a:pPr>
              <a:buFontTx/>
              <a:buChar char="-"/>
            </a:pPr>
            <a:r>
              <a:rPr lang="en-US" altLang="en-US" dirty="0" smtClean="0"/>
              <a:t>Unique customer number</a:t>
            </a:r>
          </a:p>
          <a:p>
            <a:pPr>
              <a:buFontTx/>
              <a:buChar char="-"/>
            </a:pPr>
            <a:r>
              <a:rPr lang="en-US" altLang="en-US" dirty="0" smtClean="0"/>
              <a:t>Unique meter number</a:t>
            </a:r>
          </a:p>
          <a:p>
            <a:pPr>
              <a:buFontTx/>
              <a:buChar char="-"/>
            </a:pPr>
            <a:r>
              <a:rPr lang="en-US" altLang="en-US" dirty="0" smtClean="0"/>
              <a:t>Unique meter reading number</a:t>
            </a:r>
          </a:p>
          <a:p>
            <a:pPr>
              <a:buFontTx/>
              <a:buChar char="-"/>
            </a:pPr>
            <a:r>
              <a:rPr lang="en-US" altLang="en-US" dirty="0" smtClean="0"/>
              <a:t>Unique rate code</a:t>
            </a:r>
          </a:p>
          <a:p>
            <a:pPr>
              <a:buFontTx/>
              <a:buChar char="-"/>
            </a:pPr>
            <a:r>
              <a:rPr lang="en-US" altLang="en-US" dirty="0" smtClean="0"/>
              <a:t>Unique bill number: not specified in the problem statement</a:t>
            </a:r>
          </a:p>
        </p:txBody>
      </p:sp>
    </p:spTree>
    <p:extLst>
      <p:ext uri="{BB962C8B-B14F-4D97-AF65-F5344CB8AC3E}">
        <p14:creationId xmlns:p14="http://schemas.microsoft.com/office/powerpoint/2010/main" val="191881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FE9026B-9E3A-40D8-91C4-F54C3D8D8C54}" type="slidenum">
              <a:rPr kumimoji="0" lang="en-US" altLang="en-US" smtClean="0"/>
              <a:pPr>
                <a:spcBef>
                  <a:spcPct val="0"/>
                </a:spcBef>
              </a:pPr>
              <a:t>6</a:t>
            </a:fld>
            <a:endParaRPr kumimoji="0" lang="en-US" alt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Due to privacy concerns, government created identifiers should be avoided as primary keys. In the U.S., Social Security numbers (SSNs) are widely used for tax purposes and government benefits. Thus, SSNs should be avoided as primary keys. Many organizations prohibit usage of SSNs as primary keys. However, storage of government identifiers such as SSNs may be necessary for compliance with government reporting requirements especially in financial service databases. In addition to privacy concerns, SSNs violate the single-purpose tenet as the first three digits in an SSN identify a geographic region. The</a:t>
            </a:r>
            <a:r>
              <a:rPr lang="en-US" altLang="en-US" baseline="0" dirty="0" smtClean="0"/>
              <a:t> geographic region practice has been discontinued but the vast majority of historically issued SSNs have a geographic region indicated in the first 3 digits. </a:t>
            </a:r>
            <a:r>
              <a:rPr lang="en-US" altLang="en-US" dirty="0" smtClean="0"/>
              <a:t>Another problem with SSNs is fraudulent sharing of numbers so that in a large database, it is possible to have duplicate SSNs.</a:t>
            </a:r>
          </a:p>
        </p:txBody>
      </p:sp>
    </p:spTree>
    <p:extLst>
      <p:ext uri="{BB962C8B-B14F-4D97-AF65-F5344CB8AC3E}">
        <p14:creationId xmlns:p14="http://schemas.microsoft.com/office/powerpoint/2010/main" val="129092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F2D88B5-EB7F-489C-930D-E6A054E78F4E}" type="slidenum">
              <a:rPr kumimoji="0" lang="en-US" altLang="en-US" smtClean="0"/>
              <a:pPr>
                <a:spcBef>
                  <a:spcPct val="0"/>
                </a:spcBef>
              </a:pPr>
              <a:t>7</a:t>
            </a:fld>
            <a:endParaRPr kumimoji="0" lang="en-US" alt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Adding relationships:</a:t>
            </a:r>
          </a:p>
          <a:p>
            <a:pPr>
              <a:buFontTx/>
              <a:buChar char="-"/>
            </a:pPr>
            <a:r>
              <a:rPr lang="en-US" altLang="en-US" dirty="0" smtClean="0"/>
              <a:t>Examine sentences that describe entity types</a:t>
            </a:r>
          </a:p>
          <a:p>
            <a:pPr>
              <a:buFontTx/>
              <a:buChar char="-"/>
            </a:pPr>
            <a:r>
              <a:rPr lang="en-US" altLang="en-US" dirty="0" smtClean="0"/>
              <a:t>Look for associations among nouns</a:t>
            </a:r>
          </a:p>
          <a:p>
            <a:pPr>
              <a:buFontTx/>
              <a:buChar char="-"/>
            </a:pPr>
            <a:r>
              <a:rPr lang="en-US" altLang="en-US" dirty="0" smtClean="0"/>
              <a:t>Noun as a property: single valued maximum cardinality</a:t>
            </a:r>
          </a:p>
          <a:p>
            <a:pPr>
              <a:buFontTx/>
              <a:buChar char="-"/>
            </a:pPr>
            <a:r>
              <a:rPr lang="en-US" altLang="en-US" dirty="0" smtClean="0"/>
              <a:t>Noun as a collection: M maximum cardinality</a:t>
            </a:r>
          </a:p>
          <a:p>
            <a:endParaRPr lang="en-US" altLang="en-US" dirty="0" smtClean="0"/>
          </a:p>
          <a:p>
            <a:r>
              <a:rPr lang="en-US" altLang="en-US" dirty="0" smtClean="0"/>
              <a:t> </a:t>
            </a:r>
          </a:p>
        </p:txBody>
      </p:sp>
    </p:spTree>
    <p:extLst>
      <p:ext uri="{BB962C8B-B14F-4D97-AF65-F5344CB8AC3E}">
        <p14:creationId xmlns:p14="http://schemas.microsoft.com/office/powerpoint/2010/main" val="2137858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97720F8-1CFA-4C5A-AAE5-C4F9434977B7}" type="slidenum">
              <a:rPr kumimoji="0" lang="en-US" altLang="en-US" smtClean="0"/>
              <a:pPr>
                <a:spcBef>
                  <a:spcPct val="0"/>
                </a:spcBef>
              </a:pPr>
              <a:t>8</a:t>
            </a:fld>
            <a:endParaRPr kumimoji="0" lang="en-US" alt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Derivation of relationships</a:t>
            </a:r>
          </a:p>
          <a:p>
            <a:pPr>
              <a:buFontTx/>
              <a:buChar char="-"/>
            </a:pPr>
            <a:r>
              <a:rPr lang="en-US" altLang="en-US" dirty="0" smtClean="0"/>
              <a:t>For the </a:t>
            </a:r>
            <a:r>
              <a:rPr lang="en-US" altLang="en-US" i="1" dirty="0" smtClean="0"/>
              <a:t>Assigned</a:t>
            </a:r>
            <a:r>
              <a:rPr lang="en-US" altLang="en-US" dirty="0" smtClean="0"/>
              <a:t> relationship, the narrative states that a customer has a rate, and many customers can be assigned the same rate. These two statements indicate a 1-M relationship from </a:t>
            </a:r>
            <a:r>
              <a:rPr lang="en-US" altLang="en-US" i="1" dirty="0" smtClean="0"/>
              <a:t>Rate</a:t>
            </a:r>
            <a:r>
              <a:rPr lang="en-US" altLang="en-US" dirty="0" smtClean="0"/>
              <a:t> to </a:t>
            </a:r>
            <a:r>
              <a:rPr lang="en-US" altLang="en-US" i="1" dirty="0" smtClean="0"/>
              <a:t>Customer</a:t>
            </a:r>
            <a:r>
              <a:rPr lang="en-US" altLang="en-US" dirty="0" smtClean="0"/>
              <a:t>.  For the minimum cardinalities, the narrative indicates that a rate is required for a customer, and that rates are proposed before being associated with customers.</a:t>
            </a:r>
          </a:p>
          <a:p>
            <a:pPr>
              <a:buFontTx/>
              <a:buChar char="-"/>
            </a:pPr>
            <a:r>
              <a:rPr lang="en-US" altLang="en-US" dirty="0" smtClean="0"/>
              <a:t>For the </a:t>
            </a:r>
            <a:r>
              <a:rPr lang="en-US" altLang="en-US" i="1" dirty="0" smtClean="0"/>
              <a:t>Uses</a:t>
            </a:r>
            <a:r>
              <a:rPr lang="en-US" altLang="en-US" dirty="0" smtClean="0"/>
              <a:t> relationship, the narrative states that a customer includes a collection of meters and a meter is associated with one customer at a time. These two statements indicate a 1-M relationship from </a:t>
            </a:r>
            <a:r>
              <a:rPr lang="en-US" altLang="en-US" i="1" dirty="0" smtClean="0"/>
              <a:t>Customer</a:t>
            </a:r>
            <a:r>
              <a:rPr lang="en-US" altLang="en-US" dirty="0" smtClean="0"/>
              <a:t> to </a:t>
            </a:r>
            <a:r>
              <a:rPr lang="en-US" altLang="en-US" i="1" dirty="0" smtClean="0"/>
              <a:t>Meter</a:t>
            </a:r>
            <a:r>
              <a:rPr lang="en-US" altLang="en-US" dirty="0" smtClean="0"/>
              <a:t>. </a:t>
            </a:r>
          </a:p>
          <a:p>
            <a:pPr>
              <a:buFontTx/>
              <a:buChar char="-"/>
            </a:pPr>
            <a:r>
              <a:rPr lang="en-US" altLang="en-US" dirty="0" smtClean="0"/>
              <a:t> For the </a:t>
            </a:r>
            <a:r>
              <a:rPr lang="en-US" altLang="en-US" i="1" dirty="0" err="1" smtClean="0"/>
              <a:t>ReadBy</a:t>
            </a:r>
            <a:r>
              <a:rPr lang="en-US" altLang="en-US" dirty="0" smtClean="0"/>
              <a:t> relationship, the narrative states that a meter reading contains a meter number, and meters are periodically read. These two statements indicate a 1-M relationship from </a:t>
            </a:r>
            <a:r>
              <a:rPr lang="en-US" altLang="en-US" i="1" dirty="0" smtClean="0"/>
              <a:t>Meter</a:t>
            </a:r>
            <a:r>
              <a:rPr lang="en-US" altLang="en-US" dirty="0" smtClean="0"/>
              <a:t> to </a:t>
            </a:r>
            <a:r>
              <a:rPr lang="en-US" altLang="en-US" i="1" dirty="0" smtClean="0"/>
              <a:t>Reading</a:t>
            </a:r>
            <a:r>
              <a:rPr lang="en-US" altLang="en-US" dirty="0" smtClean="0"/>
              <a:t>.</a:t>
            </a:r>
          </a:p>
          <a:p>
            <a:pPr>
              <a:buFontTx/>
              <a:buChar char="-"/>
            </a:pPr>
            <a:r>
              <a:rPr lang="en-US" altLang="en-US" dirty="0" smtClean="0"/>
              <a:t>For the </a:t>
            </a:r>
            <a:r>
              <a:rPr lang="en-US" altLang="en-US" i="1" dirty="0" err="1" smtClean="0"/>
              <a:t>SentTo</a:t>
            </a:r>
            <a:r>
              <a:rPr lang="en-US" altLang="en-US" dirty="0" smtClean="0"/>
              <a:t> relationship, the narrative indicates that the heading part of a bill contains a customer number and bills are periodically sent to customers. These two statements indicate a 1-M relationship from </a:t>
            </a:r>
            <a:r>
              <a:rPr lang="en-US" altLang="en-US" i="1" dirty="0" smtClean="0"/>
              <a:t>Customer</a:t>
            </a:r>
            <a:r>
              <a:rPr lang="en-US" altLang="en-US" dirty="0" smtClean="0"/>
              <a:t> to </a:t>
            </a:r>
            <a:r>
              <a:rPr lang="en-US" altLang="en-US" i="1" dirty="0" smtClean="0"/>
              <a:t>Bill</a:t>
            </a:r>
            <a:r>
              <a:rPr lang="en-US" altLang="en-US" dirty="0" smtClean="0"/>
              <a:t>.</a:t>
            </a:r>
          </a:p>
          <a:p>
            <a:pPr>
              <a:buFontTx/>
              <a:buChar char="-"/>
            </a:pPr>
            <a:r>
              <a:rPr lang="en-US" altLang="en-US" dirty="0" smtClean="0"/>
              <a:t>The </a:t>
            </a:r>
            <a:r>
              <a:rPr lang="en-US" altLang="en-US" i="1" dirty="0" smtClean="0"/>
              <a:t>Includes</a:t>
            </a:r>
            <a:r>
              <a:rPr lang="en-US" altLang="en-US" dirty="0" smtClean="0"/>
              <a:t> relationship is 1-M because a bill may involve a collection of readings (one on each detail line), and a reading relates to one bill.</a:t>
            </a:r>
          </a:p>
        </p:txBody>
      </p:sp>
    </p:spTree>
    <p:extLst>
      <p:ext uri="{BB962C8B-B14F-4D97-AF65-F5344CB8AC3E}">
        <p14:creationId xmlns:p14="http://schemas.microsoft.com/office/powerpoint/2010/main" val="477457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506D07D-A83F-456D-B806-ED647195E3C2}" type="slidenum">
              <a:rPr kumimoji="0" lang="en-US" altLang="en-US" smtClean="0"/>
              <a:pPr>
                <a:spcBef>
                  <a:spcPct val="0"/>
                </a:spcBef>
              </a:pPr>
              <a:t>9</a:t>
            </a:fld>
            <a:endParaRPr kumimoji="0"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You should look for entity types that are involved in multiple relationships. These entity types can reduce the number of relationships in an ERD by being placed in the center as a hub connected directly to other entity types as spokes of a wheel. Entity types derived from important documents (orders, registrations, purchase orders, bills, etc.) are often hubs in an ERD. </a:t>
            </a:r>
          </a:p>
        </p:txBody>
      </p:sp>
    </p:spTree>
    <p:extLst>
      <p:ext uri="{BB962C8B-B14F-4D97-AF65-F5344CB8AC3E}">
        <p14:creationId xmlns:p14="http://schemas.microsoft.com/office/powerpoint/2010/main" val="3603565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8</a:t>
            </a:r>
            <a:br>
              <a:rPr lang="en-US" sz="3200" dirty="0" smtClean="0"/>
            </a:br>
            <a:r>
              <a:rPr lang="en-US" sz="3200" dirty="0" smtClean="0"/>
              <a:t>Developing Business Data Models</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2: Analyzing Narrative Problems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p:txBody>
          <a:bodyPr/>
          <a:lstStyle/>
          <a:p>
            <a:pPr eaLnBrk="1" hangingPunct="1"/>
            <a:r>
              <a:rPr lang="en-US" altLang="en-US" sz="3200" dirty="0" smtClean="0"/>
              <a:t>Summary of Data Modeling Strategies</a:t>
            </a:r>
          </a:p>
        </p:txBody>
      </p:sp>
      <p:sp>
        <p:nvSpPr>
          <p:cNvPr id="254979" name="Rectangle 3"/>
          <p:cNvSpPr>
            <a:spLocks noGrp="1" noChangeArrowheads="1"/>
          </p:cNvSpPr>
          <p:nvPr>
            <p:ph type="body" idx="1"/>
          </p:nvPr>
        </p:nvSpPr>
        <p:spPr/>
        <p:txBody>
          <a:bodyPr/>
          <a:lstStyle/>
          <a:p>
            <a:pPr eaLnBrk="1" hangingPunct="1"/>
            <a:r>
              <a:rPr lang="en-US" altLang="en-US" dirty="0" smtClean="0"/>
              <a:t>Strive for consistency with the narrative </a:t>
            </a:r>
          </a:p>
          <a:p>
            <a:pPr eaLnBrk="1" hangingPunct="1"/>
            <a:r>
              <a:rPr lang="en-US" altLang="en-US" dirty="0" smtClean="0"/>
              <a:t>Preference for simpler designs at least initially</a:t>
            </a:r>
          </a:p>
          <a:p>
            <a:pPr eaLnBrk="1" hangingPunct="1"/>
            <a:r>
              <a:rPr lang="en-US" altLang="en-US" smtClean="0"/>
              <a:t>Use </a:t>
            </a:r>
            <a:r>
              <a:rPr lang="en-US" altLang="en-US" dirty="0" smtClean="0"/>
              <a:t>specialized relationships carefully</a:t>
            </a:r>
          </a:p>
          <a:p>
            <a:pPr eaLnBrk="1" hangingPunct="1"/>
            <a:r>
              <a:rPr lang="en-US" altLang="en-US" dirty="0" smtClean="0"/>
              <a:t>Use notation precisely</a:t>
            </a:r>
          </a:p>
        </p:txBody>
      </p:sp>
    </p:spTree>
    <p:custDataLst>
      <p:tags r:id="rId1"/>
    </p:custDataLst>
    <p:extLst>
      <p:ext uri="{BB962C8B-B14F-4D97-AF65-F5344CB8AC3E}">
        <p14:creationId xmlns:p14="http://schemas.microsoft.com/office/powerpoint/2010/main" val="4274719169"/>
      </p:ext>
    </p:extLst>
  </p:cSld>
  <p:clrMapOvr>
    <a:masterClrMapping/>
  </p:clrMapOvr>
  <p:transition advTm="168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Explain goals and steps of narrative problem analysis</a:t>
            </a:r>
          </a:p>
          <a:p>
            <a:r>
              <a:rPr lang="en-US" dirty="0" smtClean="0"/>
              <a:t>Apply steps on a practice problem</a:t>
            </a:r>
          </a:p>
          <a:p>
            <a:r>
              <a:rPr lang="en-US" dirty="0" smtClean="0"/>
              <a:t>Reflect </a:t>
            </a:r>
            <a:r>
              <a:rPr lang="en-US" smtClean="0"/>
              <a:t>on limitations </a:t>
            </a:r>
            <a:r>
              <a:rPr lang="en-US" dirty="0" smtClean="0"/>
              <a:t>of narrative problem analysis</a:t>
            </a:r>
            <a:endParaRPr lang="en-US" dirty="0"/>
          </a:p>
        </p:txBody>
      </p:sp>
    </p:spTree>
    <p:extLst>
      <p:ext uri="{BB962C8B-B14F-4D97-AF65-F5344CB8AC3E}">
        <p14:creationId xmlns:p14="http://schemas.microsoft.com/office/powerpoint/2010/main" val="303409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t>
            </a:r>
            <a:r>
              <a:rPr lang="en-US" dirty="0"/>
              <a:t>of </a:t>
            </a:r>
            <a:r>
              <a:rPr lang="en-US" dirty="0" smtClean="0"/>
              <a:t>Narrative Problem Analysis</a:t>
            </a:r>
            <a:endParaRPr lang="en-US" dirty="0"/>
          </a:p>
        </p:txBody>
      </p:sp>
      <p:sp>
        <p:nvSpPr>
          <p:cNvPr id="27" name="Block Arc 26"/>
          <p:cNvSpPr/>
          <p:nvPr/>
        </p:nvSpPr>
        <p:spPr>
          <a:xfrm>
            <a:off x="-3070335" y="69259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8" name="Freeform 27"/>
          <p:cNvSpPr/>
          <p:nvPr/>
        </p:nvSpPr>
        <p:spPr>
          <a:xfrm>
            <a:off x="1984128" y="1709440"/>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Consistency with narrative</a:t>
            </a:r>
            <a:endParaRPr lang="en-US" sz="2700" kern="1200" dirty="0"/>
          </a:p>
        </p:txBody>
      </p:sp>
      <p:sp>
        <p:nvSpPr>
          <p:cNvPr id="29" name="Oval 28"/>
          <p:cNvSpPr/>
          <p:nvPr/>
        </p:nvSpPr>
        <p:spPr>
          <a:xfrm>
            <a:off x="1593375" y="1631289"/>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Freeform 29"/>
          <p:cNvSpPr/>
          <p:nvPr/>
        </p:nvSpPr>
        <p:spPr>
          <a:xfrm>
            <a:off x="2342573" y="2647411"/>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Identify deficiencies</a:t>
            </a:r>
            <a:endParaRPr lang="en-US" sz="2700" kern="1200" dirty="0"/>
          </a:p>
        </p:txBody>
      </p:sp>
      <p:sp>
        <p:nvSpPr>
          <p:cNvPr id="31" name="Oval 30"/>
          <p:cNvSpPr/>
          <p:nvPr/>
        </p:nvSpPr>
        <p:spPr>
          <a:xfrm>
            <a:off x="1951819" y="2569260"/>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Freeform 31"/>
          <p:cNvSpPr/>
          <p:nvPr/>
        </p:nvSpPr>
        <p:spPr>
          <a:xfrm>
            <a:off x="2342573" y="3585382"/>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dirty="0" smtClean="0"/>
              <a:t>Prefer simpler designs</a:t>
            </a:r>
            <a:endParaRPr lang="en-US" sz="2700" kern="1200" dirty="0"/>
          </a:p>
        </p:txBody>
      </p:sp>
      <p:sp>
        <p:nvSpPr>
          <p:cNvPr id="33" name="Oval 32"/>
          <p:cNvSpPr/>
          <p:nvPr/>
        </p:nvSpPr>
        <p:spPr>
          <a:xfrm>
            <a:off x="1951819" y="3507232"/>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Freeform 33"/>
          <p:cNvSpPr/>
          <p:nvPr/>
        </p:nvSpPr>
        <p:spPr>
          <a:xfrm>
            <a:off x="1984128" y="4523353"/>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Identify potential refinements</a:t>
            </a:r>
            <a:endParaRPr lang="en-US" sz="2700" kern="1200" dirty="0"/>
          </a:p>
        </p:txBody>
      </p:sp>
      <p:sp>
        <p:nvSpPr>
          <p:cNvPr id="35" name="Oval 34"/>
          <p:cNvSpPr/>
          <p:nvPr/>
        </p:nvSpPr>
        <p:spPr>
          <a:xfrm>
            <a:off x="1593375" y="4445203"/>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72177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04800"/>
            <a:ext cx="8382000" cy="685800"/>
          </a:xfrm>
        </p:spPr>
        <p:txBody>
          <a:bodyPr/>
          <a:lstStyle/>
          <a:p>
            <a:pPr eaLnBrk="1" hangingPunct="1"/>
            <a:r>
              <a:rPr lang="en-US" altLang="en-US" sz="4000" dirty="0" smtClean="0"/>
              <a:t>Steps of Narrative Problem Analysis</a:t>
            </a:r>
          </a:p>
        </p:txBody>
      </p:sp>
      <p:sp>
        <p:nvSpPr>
          <p:cNvPr id="4" name="Freeform 3"/>
          <p:cNvSpPr/>
          <p:nvPr/>
        </p:nvSpPr>
        <p:spPr>
          <a:xfrm>
            <a:off x="1295400" y="1372250"/>
            <a:ext cx="1145092" cy="1635845"/>
          </a:xfrm>
          <a:custGeom>
            <a:avLst/>
            <a:gdLst>
              <a:gd name="connsiteX0" fmla="*/ 0 w 1635844"/>
              <a:gd name="connsiteY0" fmla="*/ 0 h 1145091"/>
              <a:gd name="connsiteX1" fmla="*/ 1063299 w 1635844"/>
              <a:gd name="connsiteY1" fmla="*/ 0 h 1145091"/>
              <a:gd name="connsiteX2" fmla="*/ 1635844 w 1635844"/>
              <a:gd name="connsiteY2" fmla="*/ 572546 h 1145091"/>
              <a:gd name="connsiteX3" fmla="*/ 1063299 w 1635844"/>
              <a:gd name="connsiteY3" fmla="*/ 1145091 h 1145091"/>
              <a:gd name="connsiteX4" fmla="*/ 0 w 1635844"/>
              <a:gd name="connsiteY4" fmla="*/ 1145091 h 1145091"/>
              <a:gd name="connsiteX5" fmla="*/ 572546 w 1635844"/>
              <a:gd name="connsiteY5" fmla="*/ 572546 h 1145091"/>
              <a:gd name="connsiteX6" fmla="*/ 0 w 1635844"/>
              <a:gd name="connsiteY6" fmla="*/ 0 h 114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844" h="1145091">
                <a:moveTo>
                  <a:pt x="1635843" y="0"/>
                </a:moveTo>
                <a:lnTo>
                  <a:pt x="1635843" y="744309"/>
                </a:lnTo>
                <a:lnTo>
                  <a:pt x="817921" y="1145091"/>
                </a:lnTo>
                <a:lnTo>
                  <a:pt x="1" y="744309"/>
                </a:lnTo>
                <a:lnTo>
                  <a:pt x="1" y="0"/>
                </a:lnTo>
                <a:lnTo>
                  <a:pt x="817921" y="400782"/>
                </a:lnTo>
                <a:lnTo>
                  <a:pt x="1635843" y="0"/>
                </a:lnTo>
                <a:close/>
              </a:path>
            </a:pathLst>
          </a:cu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7621" tIns="580167" rIns="7620" bIns="580165" numCol="1" spcCol="1270" anchor="ctr" anchorCtr="0">
            <a:noAutofit/>
          </a:bodyPr>
          <a:lstStyle/>
          <a:p>
            <a:pPr lvl="0" algn="ctr" defTabSz="533400">
              <a:lnSpc>
                <a:spcPct val="90000"/>
              </a:lnSpc>
              <a:spcBef>
                <a:spcPct val="0"/>
              </a:spcBef>
              <a:spcAft>
                <a:spcPct val="35000"/>
              </a:spcAft>
            </a:pPr>
            <a:r>
              <a:rPr lang="en-US" sz="1200" kern="1200" dirty="0" smtClean="0"/>
              <a:t>Identify entity types and attributes</a:t>
            </a:r>
            <a:endParaRPr lang="en-US" sz="1200" kern="1200" dirty="0"/>
          </a:p>
        </p:txBody>
      </p:sp>
      <p:sp>
        <p:nvSpPr>
          <p:cNvPr id="5" name="Freeform 4"/>
          <p:cNvSpPr/>
          <p:nvPr/>
        </p:nvSpPr>
        <p:spPr>
          <a:xfrm>
            <a:off x="2440491" y="1372252"/>
            <a:ext cx="5408108" cy="1063298"/>
          </a:xfrm>
          <a:custGeom>
            <a:avLst/>
            <a:gdLst>
              <a:gd name="connsiteX0" fmla="*/ 177220 w 1063298"/>
              <a:gd name="connsiteY0" fmla="*/ 0 h 5408108"/>
              <a:gd name="connsiteX1" fmla="*/ 886078 w 1063298"/>
              <a:gd name="connsiteY1" fmla="*/ 0 h 5408108"/>
              <a:gd name="connsiteX2" fmla="*/ 1063298 w 1063298"/>
              <a:gd name="connsiteY2" fmla="*/ 177220 h 5408108"/>
              <a:gd name="connsiteX3" fmla="*/ 1063298 w 1063298"/>
              <a:gd name="connsiteY3" fmla="*/ 5408108 h 5408108"/>
              <a:gd name="connsiteX4" fmla="*/ 1063298 w 1063298"/>
              <a:gd name="connsiteY4" fmla="*/ 5408108 h 5408108"/>
              <a:gd name="connsiteX5" fmla="*/ 0 w 1063298"/>
              <a:gd name="connsiteY5" fmla="*/ 5408108 h 5408108"/>
              <a:gd name="connsiteX6" fmla="*/ 0 w 1063298"/>
              <a:gd name="connsiteY6" fmla="*/ 5408108 h 5408108"/>
              <a:gd name="connsiteX7" fmla="*/ 0 w 1063298"/>
              <a:gd name="connsiteY7" fmla="*/ 177220 h 5408108"/>
              <a:gd name="connsiteX8" fmla="*/ 177220 w 1063298"/>
              <a:gd name="connsiteY8" fmla="*/ 0 h 540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298" h="5408108">
                <a:moveTo>
                  <a:pt x="1063298" y="901370"/>
                </a:moveTo>
                <a:lnTo>
                  <a:pt x="1063298" y="4506738"/>
                </a:lnTo>
                <a:cubicBezTo>
                  <a:pt x="1063298" y="5004551"/>
                  <a:pt x="1047698" y="5408108"/>
                  <a:pt x="1028454" y="5408108"/>
                </a:cubicBezTo>
                <a:lnTo>
                  <a:pt x="0" y="5408108"/>
                </a:lnTo>
                <a:lnTo>
                  <a:pt x="0" y="5408108"/>
                </a:lnTo>
                <a:lnTo>
                  <a:pt x="0" y="0"/>
                </a:lnTo>
                <a:lnTo>
                  <a:pt x="0" y="0"/>
                </a:lnTo>
                <a:lnTo>
                  <a:pt x="1028454" y="0"/>
                </a:lnTo>
                <a:cubicBezTo>
                  <a:pt x="1047698" y="0"/>
                  <a:pt x="1063298" y="403557"/>
                  <a:pt x="1063298" y="901370"/>
                </a:cubicBezTo>
                <a:close/>
              </a:path>
            </a:pathLst>
          </a:custGeom>
          <a:effectLst>
            <a:outerShdw blurRad="50800" dist="38100" dir="2700000" algn="tl" rotWithShape="0">
              <a:prstClr val="black">
                <a:alpha val="40000"/>
              </a:prstClr>
            </a:outerShdw>
          </a:effectLst>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2" tIns="65241" rIns="65241" bIns="65241" numCol="1" spcCol="1270" anchor="ctr" anchorCtr="0">
            <a:noAutofit/>
          </a:bodyPr>
          <a:lstStyle/>
          <a:p>
            <a:pPr marL="228600" lvl="1" indent="-228600" algn="l" defTabSz="933450">
              <a:lnSpc>
                <a:spcPct val="90000"/>
              </a:lnSpc>
              <a:spcBef>
                <a:spcPct val="0"/>
              </a:spcBef>
              <a:spcAft>
                <a:spcPct val="15000"/>
              </a:spcAft>
              <a:buChar char="••"/>
            </a:pPr>
            <a:r>
              <a:rPr lang="en-US" sz="2100" dirty="0"/>
              <a:t>I</a:t>
            </a:r>
            <a:r>
              <a:rPr lang="en-US" sz="2100" kern="1200" dirty="0" smtClean="0"/>
              <a:t>mportant nouns</a:t>
            </a:r>
            <a:endParaRPr lang="en-US" sz="2100" kern="1200" dirty="0"/>
          </a:p>
          <a:p>
            <a:pPr marL="228600" lvl="1" indent="-228600" algn="l" defTabSz="933450">
              <a:lnSpc>
                <a:spcPct val="90000"/>
              </a:lnSpc>
              <a:spcBef>
                <a:spcPct val="0"/>
              </a:spcBef>
              <a:spcAft>
                <a:spcPct val="15000"/>
              </a:spcAft>
              <a:buChar char="••"/>
            </a:pPr>
            <a:r>
              <a:rPr lang="en-US" sz="2100" kern="1200" dirty="0" smtClean="0"/>
              <a:t>Details about nouns</a:t>
            </a:r>
            <a:endParaRPr lang="en-US" sz="2100" kern="1200" dirty="0"/>
          </a:p>
          <a:p>
            <a:pPr marL="228600" lvl="1" indent="-228600" algn="l" defTabSz="933450">
              <a:lnSpc>
                <a:spcPct val="90000"/>
              </a:lnSpc>
              <a:spcBef>
                <a:spcPct val="0"/>
              </a:spcBef>
              <a:spcAft>
                <a:spcPct val="15000"/>
              </a:spcAft>
              <a:buChar char="••"/>
            </a:pPr>
            <a:r>
              <a:rPr lang="en-US" sz="2100" kern="1200" dirty="0" smtClean="0"/>
              <a:t>Preference for a simpler design</a:t>
            </a:r>
            <a:endParaRPr lang="en-US" sz="2100" kern="1200" dirty="0"/>
          </a:p>
        </p:txBody>
      </p:sp>
      <p:sp>
        <p:nvSpPr>
          <p:cNvPr id="6" name="Freeform 5"/>
          <p:cNvSpPr/>
          <p:nvPr/>
        </p:nvSpPr>
        <p:spPr>
          <a:xfrm>
            <a:off x="1295400" y="2814277"/>
            <a:ext cx="1145092" cy="1635845"/>
          </a:xfrm>
          <a:custGeom>
            <a:avLst/>
            <a:gdLst>
              <a:gd name="connsiteX0" fmla="*/ 0 w 1635844"/>
              <a:gd name="connsiteY0" fmla="*/ 0 h 1145091"/>
              <a:gd name="connsiteX1" fmla="*/ 1063299 w 1635844"/>
              <a:gd name="connsiteY1" fmla="*/ 0 h 1145091"/>
              <a:gd name="connsiteX2" fmla="*/ 1635844 w 1635844"/>
              <a:gd name="connsiteY2" fmla="*/ 572546 h 1145091"/>
              <a:gd name="connsiteX3" fmla="*/ 1063299 w 1635844"/>
              <a:gd name="connsiteY3" fmla="*/ 1145091 h 1145091"/>
              <a:gd name="connsiteX4" fmla="*/ 0 w 1635844"/>
              <a:gd name="connsiteY4" fmla="*/ 1145091 h 1145091"/>
              <a:gd name="connsiteX5" fmla="*/ 572546 w 1635844"/>
              <a:gd name="connsiteY5" fmla="*/ 572546 h 1145091"/>
              <a:gd name="connsiteX6" fmla="*/ 0 w 1635844"/>
              <a:gd name="connsiteY6" fmla="*/ 0 h 114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844" h="1145091">
                <a:moveTo>
                  <a:pt x="1635843" y="0"/>
                </a:moveTo>
                <a:lnTo>
                  <a:pt x="1635843" y="744309"/>
                </a:lnTo>
                <a:lnTo>
                  <a:pt x="817921" y="1145091"/>
                </a:lnTo>
                <a:lnTo>
                  <a:pt x="1" y="744309"/>
                </a:lnTo>
                <a:lnTo>
                  <a:pt x="1" y="0"/>
                </a:lnTo>
                <a:lnTo>
                  <a:pt x="817921" y="400782"/>
                </a:lnTo>
                <a:lnTo>
                  <a:pt x="1635843" y="0"/>
                </a:lnTo>
                <a:close/>
              </a:path>
            </a:pathLst>
          </a:cu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7621" tIns="580167" rIns="7620" bIns="580165" numCol="1" spcCol="1270" anchor="ctr" anchorCtr="0">
            <a:noAutofit/>
          </a:bodyPr>
          <a:lstStyle/>
          <a:p>
            <a:pPr lvl="0" algn="ctr" defTabSz="533400">
              <a:lnSpc>
                <a:spcPct val="90000"/>
              </a:lnSpc>
              <a:spcBef>
                <a:spcPct val="0"/>
              </a:spcBef>
              <a:spcAft>
                <a:spcPct val="35000"/>
              </a:spcAft>
            </a:pPr>
            <a:r>
              <a:rPr lang="en-US" sz="1200" kern="1200" dirty="0" smtClean="0"/>
              <a:t>Determine primary keys</a:t>
            </a:r>
            <a:endParaRPr lang="en-US" sz="1200" kern="1200" dirty="0"/>
          </a:p>
        </p:txBody>
      </p:sp>
      <p:sp>
        <p:nvSpPr>
          <p:cNvPr id="7" name="Freeform 6"/>
          <p:cNvSpPr/>
          <p:nvPr/>
        </p:nvSpPr>
        <p:spPr>
          <a:xfrm>
            <a:off x="2440491" y="2814278"/>
            <a:ext cx="5408108" cy="1063298"/>
          </a:xfrm>
          <a:custGeom>
            <a:avLst/>
            <a:gdLst>
              <a:gd name="connsiteX0" fmla="*/ 177220 w 1063298"/>
              <a:gd name="connsiteY0" fmla="*/ 0 h 5408108"/>
              <a:gd name="connsiteX1" fmla="*/ 886078 w 1063298"/>
              <a:gd name="connsiteY1" fmla="*/ 0 h 5408108"/>
              <a:gd name="connsiteX2" fmla="*/ 1063298 w 1063298"/>
              <a:gd name="connsiteY2" fmla="*/ 177220 h 5408108"/>
              <a:gd name="connsiteX3" fmla="*/ 1063298 w 1063298"/>
              <a:gd name="connsiteY3" fmla="*/ 5408108 h 5408108"/>
              <a:gd name="connsiteX4" fmla="*/ 1063298 w 1063298"/>
              <a:gd name="connsiteY4" fmla="*/ 5408108 h 5408108"/>
              <a:gd name="connsiteX5" fmla="*/ 0 w 1063298"/>
              <a:gd name="connsiteY5" fmla="*/ 5408108 h 5408108"/>
              <a:gd name="connsiteX6" fmla="*/ 0 w 1063298"/>
              <a:gd name="connsiteY6" fmla="*/ 5408108 h 5408108"/>
              <a:gd name="connsiteX7" fmla="*/ 0 w 1063298"/>
              <a:gd name="connsiteY7" fmla="*/ 177220 h 5408108"/>
              <a:gd name="connsiteX8" fmla="*/ 177220 w 1063298"/>
              <a:gd name="connsiteY8" fmla="*/ 0 h 540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298" h="5408108">
                <a:moveTo>
                  <a:pt x="1063298" y="901370"/>
                </a:moveTo>
                <a:lnTo>
                  <a:pt x="1063298" y="4506738"/>
                </a:lnTo>
                <a:cubicBezTo>
                  <a:pt x="1063298" y="5004551"/>
                  <a:pt x="1047698" y="5408108"/>
                  <a:pt x="1028454" y="5408108"/>
                </a:cubicBezTo>
                <a:lnTo>
                  <a:pt x="0" y="5408108"/>
                </a:lnTo>
                <a:lnTo>
                  <a:pt x="0" y="5408108"/>
                </a:lnTo>
                <a:lnTo>
                  <a:pt x="0" y="0"/>
                </a:lnTo>
                <a:lnTo>
                  <a:pt x="0" y="0"/>
                </a:lnTo>
                <a:lnTo>
                  <a:pt x="1028454" y="0"/>
                </a:lnTo>
                <a:cubicBezTo>
                  <a:pt x="1047698" y="0"/>
                  <a:pt x="1063298" y="403557"/>
                  <a:pt x="1063298" y="901370"/>
                </a:cubicBezTo>
                <a:close/>
              </a:path>
            </a:pathLst>
          </a:custGeom>
          <a:effectLst>
            <a:outerShdw blurRad="50800" dist="38100" dir="2700000" algn="tl" rotWithShape="0">
              <a:prstClr val="black">
                <a:alpha val="40000"/>
              </a:prstClr>
            </a:outerShdw>
          </a:effectLst>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2" tIns="65241" rIns="65241" bIns="65241"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Stable</a:t>
            </a:r>
            <a:endParaRPr lang="en-US" sz="2100" kern="1200" dirty="0"/>
          </a:p>
          <a:p>
            <a:pPr marL="228600" lvl="1" indent="-228600" algn="l" defTabSz="933450">
              <a:lnSpc>
                <a:spcPct val="90000"/>
              </a:lnSpc>
              <a:spcBef>
                <a:spcPct val="0"/>
              </a:spcBef>
              <a:spcAft>
                <a:spcPct val="15000"/>
              </a:spcAft>
              <a:buChar char="••"/>
            </a:pPr>
            <a:r>
              <a:rPr lang="en-US" sz="2100" kern="1200" dirty="0" smtClean="0"/>
              <a:t>Single purpose</a:t>
            </a:r>
            <a:endParaRPr lang="en-US" sz="2100" kern="1200" dirty="0"/>
          </a:p>
        </p:txBody>
      </p:sp>
      <p:sp>
        <p:nvSpPr>
          <p:cNvPr id="8" name="Freeform 7"/>
          <p:cNvSpPr/>
          <p:nvPr/>
        </p:nvSpPr>
        <p:spPr>
          <a:xfrm>
            <a:off x="1295400" y="4256304"/>
            <a:ext cx="1145092" cy="1635845"/>
          </a:xfrm>
          <a:custGeom>
            <a:avLst/>
            <a:gdLst>
              <a:gd name="connsiteX0" fmla="*/ 0 w 1635844"/>
              <a:gd name="connsiteY0" fmla="*/ 0 h 1145091"/>
              <a:gd name="connsiteX1" fmla="*/ 1063299 w 1635844"/>
              <a:gd name="connsiteY1" fmla="*/ 0 h 1145091"/>
              <a:gd name="connsiteX2" fmla="*/ 1635844 w 1635844"/>
              <a:gd name="connsiteY2" fmla="*/ 572546 h 1145091"/>
              <a:gd name="connsiteX3" fmla="*/ 1063299 w 1635844"/>
              <a:gd name="connsiteY3" fmla="*/ 1145091 h 1145091"/>
              <a:gd name="connsiteX4" fmla="*/ 0 w 1635844"/>
              <a:gd name="connsiteY4" fmla="*/ 1145091 h 1145091"/>
              <a:gd name="connsiteX5" fmla="*/ 572546 w 1635844"/>
              <a:gd name="connsiteY5" fmla="*/ 572546 h 1145091"/>
              <a:gd name="connsiteX6" fmla="*/ 0 w 1635844"/>
              <a:gd name="connsiteY6" fmla="*/ 0 h 114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844" h="1145091">
                <a:moveTo>
                  <a:pt x="1635843" y="0"/>
                </a:moveTo>
                <a:lnTo>
                  <a:pt x="1635843" y="744309"/>
                </a:lnTo>
                <a:lnTo>
                  <a:pt x="817921" y="1145091"/>
                </a:lnTo>
                <a:lnTo>
                  <a:pt x="1" y="744309"/>
                </a:lnTo>
                <a:lnTo>
                  <a:pt x="1" y="0"/>
                </a:lnTo>
                <a:lnTo>
                  <a:pt x="817921" y="400782"/>
                </a:lnTo>
                <a:lnTo>
                  <a:pt x="1635843" y="0"/>
                </a:lnTo>
                <a:close/>
              </a:path>
            </a:pathLst>
          </a:cu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7621" tIns="580167" rIns="7620" bIns="580165" numCol="1" spcCol="1270" anchor="ctr" anchorCtr="0">
            <a:noAutofit/>
          </a:bodyPr>
          <a:lstStyle/>
          <a:p>
            <a:pPr lvl="0" algn="ctr" defTabSz="533400">
              <a:lnSpc>
                <a:spcPct val="90000"/>
              </a:lnSpc>
              <a:spcBef>
                <a:spcPct val="0"/>
              </a:spcBef>
              <a:spcAft>
                <a:spcPct val="35000"/>
              </a:spcAft>
            </a:pPr>
            <a:r>
              <a:rPr lang="en-US" sz="1200" kern="1200" dirty="0" smtClean="0"/>
              <a:t>Connect entity types</a:t>
            </a:r>
            <a:endParaRPr lang="en-US" sz="1200" kern="1200" dirty="0"/>
          </a:p>
        </p:txBody>
      </p:sp>
      <p:sp>
        <p:nvSpPr>
          <p:cNvPr id="9" name="Freeform 8"/>
          <p:cNvSpPr/>
          <p:nvPr/>
        </p:nvSpPr>
        <p:spPr>
          <a:xfrm>
            <a:off x="2440491" y="4256304"/>
            <a:ext cx="5408108" cy="1063298"/>
          </a:xfrm>
          <a:custGeom>
            <a:avLst/>
            <a:gdLst>
              <a:gd name="connsiteX0" fmla="*/ 177220 w 1063298"/>
              <a:gd name="connsiteY0" fmla="*/ 0 h 5408108"/>
              <a:gd name="connsiteX1" fmla="*/ 886078 w 1063298"/>
              <a:gd name="connsiteY1" fmla="*/ 0 h 5408108"/>
              <a:gd name="connsiteX2" fmla="*/ 1063298 w 1063298"/>
              <a:gd name="connsiteY2" fmla="*/ 177220 h 5408108"/>
              <a:gd name="connsiteX3" fmla="*/ 1063298 w 1063298"/>
              <a:gd name="connsiteY3" fmla="*/ 5408108 h 5408108"/>
              <a:gd name="connsiteX4" fmla="*/ 1063298 w 1063298"/>
              <a:gd name="connsiteY4" fmla="*/ 5408108 h 5408108"/>
              <a:gd name="connsiteX5" fmla="*/ 0 w 1063298"/>
              <a:gd name="connsiteY5" fmla="*/ 5408108 h 5408108"/>
              <a:gd name="connsiteX6" fmla="*/ 0 w 1063298"/>
              <a:gd name="connsiteY6" fmla="*/ 5408108 h 5408108"/>
              <a:gd name="connsiteX7" fmla="*/ 0 w 1063298"/>
              <a:gd name="connsiteY7" fmla="*/ 177220 h 5408108"/>
              <a:gd name="connsiteX8" fmla="*/ 177220 w 1063298"/>
              <a:gd name="connsiteY8" fmla="*/ 0 h 540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298" h="5408108">
                <a:moveTo>
                  <a:pt x="1063298" y="901370"/>
                </a:moveTo>
                <a:lnTo>
                  <a:pt x="1063298" y="4506738"/>
                </a:lnTo>
                <a:cubicBezTo>
                  <a:pt x="1063298" y="5004551"/>
                  <a:pt x="1047698" y="5408108"/>
                  <a:pt x="1028454" y="5408108"/>
                </a:cubicBezTo>
                <a:lnTo>
                  <a:pt x="0" y="5408108"/>
                </a:lnTo>
                <a:lnTo>
                  <a:pt x="0" y="5408108"/>
                </a:lnTo>
                <a:lnTo>
                  <a:pt x="0" y="0"/>
                </a:lnTo>
                <a:lnTo>
                  <a:pt x="0" y="0"/>
                </a:lnTo>
                <a:lnTo>
                  <a:pt x="1028454" y="0"/>
                </a:lnTo>
                <a:cubicBezTo>
                  <a:pt x="1047698" y="0"/>
                  <a:pt x="1063298" y="403557"/>
                  <a:pt x="1063298" y="901370"/>
                </a:cubicBezTo>
                <a:close/>
              </a:path>
            </a:pathLst>
          </a:custGeom>
          <a:effectLst>
            <a:outerShdw blurRad="50800" dist="38100" dir="2700000" algn="tl" rotWithShape="0">
              <a:prstClr val="black">
                <a:alpha val="40000"/>
              </a:prstClr>
            </a:outerShdw>
          </a:effectLst>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2" tIns="65241" rIns="65241" bIns="65241" numCol="1" spcCol="1270" anchor="ctr" anchorCtr="0">
            <a:noAutofit/>
          </a:bodyPr>
          <a:lstStyle/>
          <a:p>
            <a:pPr marL="228600" lvl="1" indent="-228600" algn="l" defTabSz="933450">
              <a:lnSpc>
                <a:spcPct val="90000"/>
              </a:lnSpc>
              <a:spcBef>
                <a:spcPct val="0"/>
              </a:spcBef>
              <a:spcAft>
                <a:spcPct val="15000"/>
              </a:spcAft>
              <a:buChar char="••"/>
            </a:pPr>
            <a:r>
              <a:rPr lang="en-US" sz="2100" dirty="0" smtClean="0"/>
              <a:t>E</a:t>
            </a:r>
            <a:r>
              <a:rPr lang="en-US" sz="2100" kern="1200" dirty="0" smtClean="0"/>
              <a:t>ntity types to connect</a:t>
            </a:r>
            <a:endParaRPr lang="en-US" sz="2100" kern="1200" dirty="0"/>
          </a:p>
          <a:p>
            <a:pPr marL="228600" lvl="1" indent="-228600" algn="l" defTabSz="933450">
              <a:lnSpc>
                <a:spcPct val="90000"/>
              </a:lnSpc>
              <a:spcBef>
                <a:spcPct val="0"/>
              </a:spcBef>
              <a:spcAft>
                <a:spcPct val="15000"/>
              </a:spcAft>
              <a:buChar char="••"/>
            </a:pPr>
            <a:r>
              <a:rPr lang="en-US" sz="2100" kern="1200" dirty="0" smtClean="0"/>
              <a:t>Minimum and maximum cardinalities</a:t>
            </a:r>
            <a:endParaRPr lang="en-US" sz="2100" kern="1200" dirty="0"/>
          </a:p>
          <a:p>
            <a:pPr marL="228600" lvl="1" indent="-228600" algn="l" defTabSz="933450">
              <a:lnSpc>
                <a:spcPct val="90000"/>
              </a:lnSpc>
              <a:spcBef>
                <a:spcPct val="0"/>
              </a:spcBef>
              <a:spcAft>
                <a:spcPct val="15000"/>
              </a:spcAft>
              <a:buChar char="••"/>
            </a:pPr>
            <a:r>
              <a:rPr lang="en-US" sz="2100" kern="1200" dirty="0" smtClean="0"/>
              <a:t>Preference for a simpler design</a:t>
            </a:r>
            <a:endParaRPr lang="en-US" sz="2100" kern="1200" dirty="0"/>
          </a:p>
        </p:txBody>
      </p:sp>
    </p:spTree>
    <p:extLst>
      <p:ext uri="{BB962C8B-B14F-4D97-AF65-F5344CB8AC3E}">
        <p14:creationId xmlns:p14="http://schemas.microsoft.com/office/powerpoint/2010/main" val="297550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pPr eaLnBrk="1" hangingPunct="1"/>
            <a:r>
              <a:rPr lang="en-US" altLang="en-US" smtClean="0"/>
              <a:t>Problem Narrative Example (I)</a:t>
            </a:r>
          </a:p>
        </p:txBody>
      </p:sp>
      <p:graphicFrame>
        <p:nvGraphicFramePr>
          <p:cNvPr id="21507" name="Object 4"/>
          <p:cNvGraphicFramePr>
            <a:graphicFrameLocks noGrp="1" noChangeAspect="1"/>
          </p:cNvGraphicFramePr>
          <p:nvPr>
            <p:ph idx="1"/>
            <p:extLst>
              <p:ext uri="{D42A27DB-BD31-4B8C-83A1-F6EECF244321}">
                <p14:modId xmlns:p14="http://schemas.microsoft.com/office/powerpoint/2010/main" val="536658086"/>
              </p:ext>
            </p:extLst>
          </p:nvPr>
        </p:nvGraphicFramePr>
        <p:xfrm>
          <a:off x="1714500" y="1524000"/>
          <a:ext cx="5562600" cy="4164707"/>
        </p:xfrm>
        <a:graphic>
          <a:graphicData uri="http://schemas.openxmlformats.org/presentationml/2006/ole">
            <mc:AlternateContent xmlns:mc="http://schemas.openxmlformats.org/markup-compatibility/2006">
              <mc:Choice xmlns:v="urn:schemas-microsoft-com:vml" Requires="v">
                <p:oleObj spid="_x0000_s7240" name="Visio" r:id="rId4" imgW="3064096" imgH="2294579" progId="Visio.Drawing.6">
                  <p:embed/>
                </p:oleObj>
              </mc:Choice>
              <mc:Fallback>
                <p:oleObj name="Visio" r:id="rId4" imgW="3064096" imgH="2294579"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1524000"/>
                        <a:ext cx="5562600" cy="416470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2775256150"/>
      </p:ext>
    </p:extLst>
  </p:cSld>
  <p:clrMapOvr>
    <a:masterClrMapping/>
  </p:clrMapOvr>
  <p:transition advTm="235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000" smtClean="0"/>
              <a:t>Government Identifiers</a:t>
            </a:r>
          </a:p>
        </p:txBody>
      </p:sp>
      <p:sp>
        <p:nvSpPr>
          <p:cNvPr id="19459" name="Rectangle 3"/>
          <p:cNvSpPr>
            <a:spLocks noGrp="1" noChangeArrowheads="1"/>
          </p:cNvSpPr>
          <p:nvPr>
            <p:ph type="body" idx="1"/>
          </p:nvPr>
        </p:nvSpPr>
        <p:spPr>
          <a:xfrm>
            <a:off x="441960" y="1524000"/>
            <a:ext cx="8229600" cy="4267200"/>
          </a:xfrm>
        </p:spPr>
        <p:txBody>
          <a:bodyPr/>
          <a:lstStyle/>
          <a:p>
            <a:pPr eaLnBrk="1" hangingPunct="1">
              <a:lnSpc>
                <a:spcPct val="90000"/>
              </a:lnSpc>
            </a:pPr>
            <a:r>
              <a:rPr lang="en-US" altLang="en-US" dirty="0" smtClean="0"/>
              <a:t>Widely used for tax returns and government benefits</a:t>
            </a:r>
          </a:p>
          <a:p>
            <a:pPr eaLnBrk="1" hangingPunct="1">
              <a:lnSpc>
                <a:spcPct val="90000"/>
              </a:lnSpc>
            </a:pPr>
            <a:r>
              <a:rPr lang="en-US" altLang="en-US" dirty="0" smtClean="0"/>
              <a:t>Avoid for primary keys</a:t>
            </a:r>
          </a:p>
          <a:p>
            <a:pPr lvl="1" eaLnBrk="1" hangingPunct="1">
              <a:lnSpc>
                <a:spcPct val="90000"/>
              </a:lnSpc>
            </a:pPr>
            <a:r>
              <a:rPr lang="en-US" altLang="en-US" dirty="0" smtClean="0"/>
              <a:t>Privacy concerns</a:t>
            </a:r>
          </a:p>
          <a:p>
            <a:pPr lvl="1" eaLnBrk="1" hangingPunct="1">
              <a:lnSpc>
                <a:spcPct val="90000"/>
              </a:lnSpc>
            </a:pPr>
            <a:r>
              <a:rPr lang="en-US" altLang="en-US" dirty="0" smtClean="0"/>
              <a:t>Prohibited by organization policies</a:t>
            </a:r>
          </a:p>
          <a:p>
            <a:pPr lvl="1" eaLnBrk="1" hangingPunct="1">
              <a:lnSpc>
                <a:spcPct val="90000"/>
              </a:lnSpc>
            </a:pPr>
            <a:r>
              <a:rPr lang="en-US" altLang="en-US" dirty="0" smtClean="0"/>
              <a:t>Sometimes violate single-purpose tenet</a:t>
            </a:r>
          </a:p>
          <a:p>
            <a:pPr eaLnBrk="1" hangingPunct="1">
              <a:lnSpc>
                <a:spcPct val="90000"/>
              </a:lnSpc>
            </a:pPr>
            <a:r>
              <a:rPr lang="en-US" altLang="en-US" dirty="0" smtClean="0"/>
              <a:t>May need to store as an attribute for government compliance</a:t>
            </a:r>
          </a:p>
        </p:txBody>
      </p:sp>
    </p:spTree>
    <p:extLst>
      <p:ext uri="{BB962C8B-B14F-4D97-AF65-F5344CB8AC3E}">
        <p14:creationId xmlns:p14="http://schemas.microsoft.com/office/powerpoint/2010/main" val="424923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pPr eaLnBrk="1" hangingPunct="1"/>
            <a:r>
              <a:rPr lang="en-US" altLang="en-US" sz="3200" dirty="0" smtClean="0"/>
              <a:t>Adding Relationships</a:t>
            </a:r>
          </a:p>
        </p:txBody>
      </p:sp>
      <p:sp>
        <p:nvSpPr>
          <p:cNvPr id="189443" name="Rectangle 3"/>
          <p:cNvSpPr>
            <a:spLocks noGrp="1" noChangeArrowheads="1"/>
          </p:cNvSpPr>
          <p:nvPr>
            <p:ph type="body" idx="1"/>
          </p:nvPr>
        </p:nvSpPr>
        <p:spPr/>
        <p:txBody>
          <a:bodyPr/>
          <a:lstStyle/>
          <a:p>
            <a:pPr eaLnBrk="1" hangingPunct="1">
              <a:lnSpc>
                <a:spcPct val="80000"/>
              </a:lnSpc>
            </a:pPr>
            <a:r>
              <a:rPr lang="en-US" altLang="en-US" dirty="0" smtClean="0"/>
              <a:t>Examine sentences linking nouns representing entity types</a:t>
            </a:r>
          </a:p>
          <a:p>
            <a:pPr eaLnBrk="1" hangingPunct="1">
              <a:lnSpc>
                <a:spcPct val="80000"/>
              </a:lnSpc>
            </a:pPr>
            <a:r>
              <a:rPr lang="en-US" altLang="en-US" dirty="0" smtClean="0"/>
              <a:t>Sentences that involve an entity type having another entity type as a property</a:t>
            </a:r>
          </a:p>
          <a:p>
            <a:pPr eaLnBrk="1" hangingPunct="1">
              <a:lnSpc>
                <a:spcPct val="80000"/>
              </a:lnSpc>
            </a:pPr>
            <a:r>
              <a:rPr lang="en-US" altLang="en-US" dirty="0" smtClean="0"/>
              <a:t>Sentences that involve an entity type having a collection of another entity type </a:t>
            </a:r>
          </a:p>
        </p:txBody>
      </p:sp>
    </p:spTree>
    <p:custDataLst>
      <p:tags r:id="rId1"/>
    </p:custDataLst>
    <p:extLst>
      <p:ext uri="{BB962C8B-B14F-4D97-AF65-F5344CB8AC3E}">
        <p14:creationId xmlns:p14="http://schemas.microsoft.com/office/powerpoint/2010/main" val="1771765593"/>
      </p:ext>
    </p:extLst>
  </p:cSld>
  <p:clrMapOvr>
    <a:masterClrMapping/>
  </p:clrMapOvr>
  <p:transition advTm="58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pPr eaLnBrk="1" hangingPunct="1"/>
            <a:r>
              <a:rPr lang="en-US" altLang="en-US" smtClean="0"/>
              <a:t>Problem Narrative Example (II)</a:t>
            </a:r>
          </a:p>
        </p:txBody>
      </p:sp>
      <p:graphicFrame>
        <p:nvGraphicFramePr>
          <p:cNvPr id="25603" name="Object 4"/>
          <p:cNvGraphicFramePr>
            <a:graphicFrameLocks noChangeAspect="1"/>
          </p:cNvGraphicFramePr>
          <p:nvPr>
            <p:extLst>
              <p:ext uri="{D42A27DB-BD31-4B8C-83A1-F6EECF244321}">
                <p14:modId xmlns:p14="http://schemas.microsoft.com/office/powerpoint/2010/main" val="3045228438"/>
              </p:ext>
            </p:extLst>
          </p:nvPr>
        </p:nvGraphicFramePr>
        <p:xfrm>
          <a:off x="338328" y="1905000"/>
          <a:ext cx="8072438" cy="3429000"/>
        </p:xfrm>
        <a:graphic>
          <a:graphicData uri="http://schemas.openxmlformats.org/presentationml/2006/ole">
            <mc:AlternateContent xmlns:mc="http://schemas.openxmlformats.org/markup-compatibility/2006">
              <mc:Choice xmlns:v="urn:schemas-microsoft-com:vml" Requires="v">
                <p:oleObj spid="_x0000_s8264" name="Visio" r:id="rId4" imgW="5066995" imgH="2152376" progId="Visio.Drawing.11">
                  <p:embed/>
                </p:oleObj>
              </mc:Choice>
              <mc:Fallback>
                <p:oleObj name="Visio" r:id="rId4" imgW="5066995" imgH="215237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28" y="1905000"/>
                        <a:ext cx="8072438" cy="34290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spTree>
    <p:extLst>
      <p:ext uri="{BB962C8B-B14F-4D97-AF65-F5344CB8AC3E}">
        <p14:creationId xmlns:p14="http://schemas.microsoft.com/office/powerpoint/2010/main" val="3437626282"/>
      </p:ext>
    </p:extLst>
  </p:cSld>
  <p:clrMapOvr>
    <a:masterClrMapping/>
  </p:clrMapOvr>
  <p:transition advTm="102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pPr eaLnBrk="1" hangingPunct="1"/>
            <a:r>
              <a:rPr lang="en-US" altLang="en-US" dirty="0" smtClean="0"/>
              <a:t>Relationship Simplification</a:t>
            </a:r>
          </a:p>
        </p:txBody>
      </p:sp>
      <p:sp>
        <p:nvSpPr>
          <p:cNvPr id="27651" name="Rectangle 3"/>
          <p:cNvSpPr>
            <a:spLocks noGrp="1" noChangeArrowheads="1"/>
          </p:cNvSpPr>
          <p:nvPr>
            <p:ph type="body" idx="1"/>
          </p:nvPr>
        </p:nvSpPr>
        <p:spPr/>
        <p:txBody>
          <a:bodyPr/>
          <a:lstStyle/>
          <a:p>
            <a:pPr eaLnBrk="1" hangingPunct="1"/>
            <a:r>
              <a:rPr lang="en-US" altLang="en-US" dirty="0" smtClean="0"/>
              <a:t>Problem statement requires direct or indirect connections</a:t>
            </a:r>
          </a:p>
          <a:p>
            <a:pPr eaLnBrk="1" hangingPunct="1"/>
            <a:r>
              <a:rPr lang="en-US" altLang="en-US" dirty="0" smtClean="0"/>
              <a:t>Hub entity types to simplify</a:t>
            </a:r>
          </a:p>
          <a:p>
            <a:pPr lvl="1" eaLnBrk="1" hangingPunct="1"/>
            <a:r>
              <a:rPr lang="en-US" altLang="en-US" dirty="0" smtClean="0"/>
              <a:t>Connect other entity types</a:t>
            </a:r>
          </a:p>
          <a:p>
            <a:pPr lvl="1" eaLnBrk="1" hangingPunct="1"/>
            <a:r>
              <a:rPr lang="en-US" altLang="en-US" dirty="0" smtClean="0"/>
              <a:t>Sometimes associated with important documents</a:t>
            </a:r>
          </a:p>
          <a:p>
            <a:pPr lvl="1" eaLnBrk="1" hangingPunct="1"/>
            <a:r>
              <a:rPr lang="en-US" altLang="en-US" dirty="0" smtClean="0"/>
              <a:t>Reduce number of direct connections </a:t>
            </a:r>
          </a:p>
        </p:txBody>
      </p:sp>
    </p:spTree>
    <p:extLst>
      <p:ext uri="{BB962C8B-B14F-4D97-AF65-F5344CB8AC3E}">
        <p14:creationId xmlns:p14="http://schemas.microsoft.com/office/powerpoint/2010/main" val="159622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8 Developing Business Data Models&amp;quot;&quot;/&gt;&lt;property id=&quot;20307&quot; value=&quot;256&quot;/&gt;&lt;/object&gt;&lt;object type=&quot;3&quot; unique_id=&quot;12503&quot;&gt;&lt;property id=&quot;20148&quot; value=&quot;5&quot;/&gt;&lt;property id=&quot;20300&quot; value=&quot;Slide 4 - &amp;quot;Steps of Narrative Problem Analysis&amp;quot;&quot;/&gt;&lt;property id=&quot;20307&quot; value=&quot;260&quot;/&gt;&lt;/object&gt;&lt;object type=&quot;3&quot; unique_id=&quot;12506&quot;&gt;&lt;property id=&quot;20148&quot; value=&quot;5&quot;/&gt;&lt;property id=&quot;20300&quot; value=&quot;Slide 6 - &amp;quot;Government Identifiers&amp;quot;&quot;/&gt;&lt;property id=&quot;20307&quot; value=&quot;263&quot;/&gt;&lt;/object&gt;&lt;object type=&quot;3&quot; unique_id=&quot;12507&quot;&gt;&lt;property id=&quot;20148&quot; value=&quot;5&quot;/&gt;&lt;property id=&quot;20300&quot; value=&quot;Slide 5 - &amp;quot;Problem Narrative Example (I)&amp;quot;&quot;/&gt;&lt;property id=&quot;20307&quot; value=&quot;264&quot;/&gt;&lt;/object&gt;&lt;object type=&quot;3&quot; unique_id=&quot;12508&quot;&gt;&lt;property id=&quot;20148&quot; value=&quot;5&quot;/&gt;&lt;property id=&quot;20300&quot; value=&quot;Slide 7 - &amp;quot;Adding Relationships&amp;quot;&quot;/&gt;&lt;property id=&quot;20307&quot; value=&quot;265&quot;/&gt;&lt;/object&gt;&lt;object type=&quot;3&quot; unique_id=&quot;12509&quot;&gt;&lt;property id=&quot;20148&quot; value=&quot;5&quot;/&gt;&lt;property id=&quot;20300&quot; value=&quot;Slide 8 - &amp;quot;Problem Narrative Example (II)&amp;quot;&quot;/&gt;&lt;property id=&quot;20307&quot; value=&quot;266&quot;/&gt;&lt;/object&gt;&lt;object type=&quot;3&quot; unique_id=&quot;12510&quot;&gt;&lt;property id=&quot;20148&quot; value=&quot;5&quot;/&gt;&lt;property id=&quot;20300&quot; value=&quot;Slide 9 - &amp;quot;Relationship Simplification&amp;quot;&quot;/&gt;&lt;property id=&quot;20307&quot; value=&quot;267&quot;/&gt;&lt;/object&gt;&lt;object type=&quot;3&quot; unique_id=&quot;12511&quot;&gt;&lt;property id=&quot;20148&quot; value=&quot;5&quot;/&gt;&lt;property id=&quot;20300&quot; value=&quot;Slide 10 - &amp;quot;Summary of Data Modeling Strategies&amp;quot;&quot;/&gt;&lt;property id=&quot;20307&quot; value=&quot;268&quot;/&gt;&lt;/object&gt;&lt;object type=&quot;3&quot; unique_id=&quot;26614&quot;&gt;&lt;property id=&quot;20148&quot; value=&quot;5&quot;/&gt;&lt;property id=&quot;20300&quot; value=&quot;Slide 3 - &amp;quot;Goals of Narrative Problem Analysis&amp;quot;&quot;/&gt;&lt;property id=&quot;20307&quot; value=&quot;269&quot;/&gt;&lt;/object&gt;&lt;object type=&quot;3&quot; unique_id=&quot;27887&quot;&gt;&lt;property id=&quot;20148&quot; value=&quot;5&quot;/&gt;&lt;property id=&quot;20300&quot; value=&quot;Slide 2 - &amp;quot;Lesson Objectives&amp;quot;&quot;/&gt;&lt;property id=&quot;20307&quot; value=&quot;270&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4.8|6.7|11.3|13.9"/>
</p:tagLst>
</file>

<file path=ppt/tags/tag3.xml><?xml version="1.0" encoding="utf-8"?>
<p:tagLst xmlns:a="http://schemas.openxmlformats.org/drawingml/2006/main" xmlns:r="http://schemas.openxmlformats.org/officeDocument/2006/relationships" xmlns:p="http://schemas.openxmlformats.org/presentationml/2006/main">
  <p:tag name="TIMING" val="|8.2|22.7|21.7|23.4|27.3"/>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4767</TotalTime>
  <Words>1597</Words>
  <Application>Microsoft Office PowerPoint</Application>
  <PresentationFormat>On-screen Show (4:3)</PresentationFormat>
  <Paragraphs>119</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MS PGothic</vt:lpstr>
      <vt:lpstr>Arial</vt:lpstr>
      <vt:lpstr>Times New Roman</vt:lpstr>
      <vt:lpstr>Blank Presentation</vt:lpstr>
      <vt:lpstr>Visio</vt:lpstr>
      <vt:lpstr>Module 8 Developing Business Data Models</vt:lpstr>
      <vt:lpstr>Lesson Objectives</vt:lpstr>
      <vt:lpstr>Goals of Narrative Problem Analysis</vt:lpstr>
      <vt:lpstr>Steps of Narrative Problem Analysis</vt:lpstr>
      <vt:lpstr>Problem Narrative Example (I)</vt:lpstr>
      <vt:lpstr>Government Identifiers</vt:lpstr>
      <vt:lpstr>Adding Relationships</vt:lpstr>
      <vt:lpstr>Problem Narrative Example (II)</vt:lpstr>
      <vt:lpstr>Relationship Simplification</vt:lpstr>
      <vt:lpstr>Summary of Data Modeling Strategies</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Lesson 2: Analyzing Narrative Problems</dc:title>
  <dc:subject>Query Formulation with SQL</dc:subject>
  <dc:creator>Michael Mannino</dc:creator>
  <cp:lastModifiedBy>Mannino, Michael</cp:lastModifiedBy>
  <cp:revision>839</cp:revision>
  <cp:lastPrinted>1601-01-01T00:00:00Z</cp:lastPrinted>
  <dcterms:created xsi:type="dcterms:W3CDTF">2000-07-15T18:34:14Z</dcterms:created>
  <dcterms:modified xsi:type="dcterms:W3CDTF">2015-07-28T19:58:21Z</dcterms:modified>
</cp:coreProperties>
</file>