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2"/>
  </p:notesMasterIdLst>
  <p:handoutMasterIdLst>
    <p:handoutMasterId r:id="rId13"/>
  </p:handoutMasterIdLst>
  <p:sldIdLst>
    <p:sldId id="256" r:id="rId2"/>
    <p:sldId id="265" r:id="rId3"/>
    <p:sldId id="267" r:id="rId4"/>
    <p:sldId id="258" r:id="rId5"/>
    <p:sldId id="259" r:id="rId6"/>
    <p:sldId id="260" r:id="rId7"/>
    <p:sldId id="261" r:id="rId8"/>
    <p:sldId id="262" r:id="rId9"/>
    <p:sldId id="263" r:id="rId10"/>
    <p:sldId id="264" r:id="rId11"/>
  </p:sldIdLst>
  <p:sldSz cx="9144000" cy="6858000" type="screen4x3"/>
  <p:notesSz cx="6858000" cy="9144000"/>
  <p:custDataLst>
    <p:tags r:id="rId14"/>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81982" autoAdjust="0"/>
  </p:normalViewPr>
  <p:slideViewPr>
    <p:cSldViewPr>
      <p:cViewPr varScale="1">
        <p:scale>
          <a:sx n="79" d="100"/>
          <a:sy n="79" d="100"/>
        </p:scale>
        <p:origin x="108" y="43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9502EB-C851-46A6-85B4-2883D50E1A5E}" type="doc">
      <dgm:prSet loTypeId="urn:microsoft.com/office/officeart/2005/8/layout/cycle1" loCatId="cycle" qsTypeId="urn:microsoft.com/office/officeart/2005/8/quickstyle/3d3" qsCatId="3D" csTypeId="urn:microsoft.com/office/officeart/2005/8/colors/accent1_2" csCatId="accent1" phldr="1"/>
      <dgm:spPr/>
      <dgm:t>
        <a:bodyPr/>
        <a:lstStyle/>
        <a:p>
          <a:endParaRPr lang="en-US"/>
        </a:p>
      </dgm:t>
    </dgm:pt>
    <dgm:pt modelId="{B3BE4AD5-F231-48CF-B5A7-B1770347CA81}">
      <dgm:prSet phldrT="[Text]"/>
      <dgm:spPr/>
      <dgm:t>
        <a:bodyPr/>
        <a:lstStyle/>
        <a:p>
          <a:r>
            <a:rPr lang="en-US" dirty="0" smtClean="0"/>
            <a:t>Gather additional requirements if necessary</a:t>
          </a:r>
          <a:endParaRPr lang="en-US" dirty="0"/>
        </a:p>
      </dgm:t>
    </dgm:pt>
    <dgm:pt modelId="{48DB096F-D9E2-48B4-AD17-91180DDD211E}" type="parTrans" cxnId="{B4196B56-8076-415F-82E3-3B9B9DA9111F}">
      <dgm:prSet/>
      <dgm:spPr/>
      <dgm:t>
        <a:bodyPr/>
        <a:lstStyle/>
        <a:p>
          <a:endParaRPr lang="en-US"/>
        </a:p>
      </dgm:t>
    </dgm:pt>
    <dgm:pt modelId="{7B90B1DA-C58A-4EDD-AF22-E5D61579CE49}" type="sibTrans" cxnId="{B4196B56-8076-415F-82E3-3B9B9DA9111F}">
      <dgm:prSet/>
      <dgm:spPr/>
      <dgm:t>
        <a:bodyPr/>
        <a:lstStyle/>
        <a:p>
          <a:endParaRPr lang="en-US"/>
        </a:p>
      </dgm:t>
    </dgm:pt>
    <dgm:pt modelId="{9768B996-62D2-4301-A804-1BBCED9C2E3D}">
      <dgm:prSet phldrT="[Text]"/>
      <dgm:spPr/>
      <dgm:t>
        <a:bodyPr/>
        <a:lstStyle/>
        <a:p>
          <a:r>
            <a:rPr lang="en-US" dirty="0" smtClean="0"/>
            <a:t>Use transformations to generate feasible alternatives</a:t>
          </a:r>
          <a:endParaRPr lang="en-US" dirty="0"/>
        </a:p>
      </dgm:t>
    </dgm:pt>
    <dgm:pt modelId="{878DA243-78C5-421F-AEBE-A94EA38B4216}" type="parTrans" cxnId="{28E0CBE1-2F00-4D0E-BF63-3B2363549697}">
      <dgm:prSet/>
      <dgm:spPr/>
      <dgm:t>
        <a:bodyPr/>
        <a:lstStyle/>
        <a:p>
          <a:endParaRPr lang="en-US"/>
        </a:p>
      </dgm:t>
    </dgm:pt>
    <dgm:pt modelId="{5B82D5E0-027C-4460-BB93-0E79659C02A4}" type="sibTrans" cxnId="{28E0CBE1-2F00-4D0E-BF63-3B2363549697}">
      <dgm:prSet/>
      <dgm:spPr/>
      <dgm:t>
        <a:bodyPr/>
        <a:lstStyle/>
        <a:p>
          <a:endParaRPr lang="en-US"/>
        </a:p>
      </dgm:t>
    </dgm:pt>
    <dgm:pt modelId="{2E1337B2-E65C-4AFB-9636-995774FBA9DA}">
      <dgm:prSet phldrT="[Text]"/>
      <dgm:spPr/>
      <dgm:t>
        <a:bodyPr/>
        <a:lstStyle/>
        <a:p>
          <a:r>
            <a:rPr lang="en-US" smtClean="0"/>
            <a:t>Evaluate alternatives</a:t>
          </a:r>
          <a:endParaRPr lang="en-US" dirty="0"/>
        </a:p>
      </dgm:t>
    </dgm:pt>
    <dgm:pt modelId="{0C1D774C-213E-44D9-835C-FBD58F1D865F}" type="parTrans" cxnId="{5664A36A-89B0-4508-86CE-79026F5E1A97}">
      <dgm:prSet/>
      <dgm:spPr/>
      <dgm:t>
        <a:bodyPr/>
        <a:lstStyle/>
        <a:p>
          <a:endParaRPr lang="en-US"/>
        </a:p>
      </dgm:t>
    </dgm:pt>
    <dgm:pt modelId="{9BB3B9CD-9966-4150-8BBD-358C526C63AD}" type="sibTrans" cxnId="{5664A36A-89B0-4508-86CE-79026F5E1A97}">
      <dgm:prSet/>
      <dgm:spPr/>
      <dgm:t>
        <a:bodyPr/>
        <a:lstStyle/>
        <a:p>
          <a:endParaRPr lang="en-US"/>
        </a:p>
      </dgm:t>
    </dgm:pt>
    <dgm:pt modelId="{2B82B8BB-AC30-4F1D-8530-0D40C2897C34}" type="pres">
      <dgm:prSet presAssocID="{FD9502EB-C851-46A6-85B4-2883D50E1A5E}" presName="cycle" presStyleCnt="0">
        <dgm:presLayoutVars>
          <dgm:dir/>
          <dgm:resizeHandles val="exact"/>
        </dgm:presLayoutVars>
      </dgm:prSet>
      <dgm:spPr/>
      <dgm:t>
        <a:bodyPr/>
        <a:lstStyle/>
        <a:p>
          <a:endParaRPr lang="en-US"/>
        </a:p>
      </dgm:t>
    </dgm:pt>
    <dgm:pt modelId="{24B5B0D3-AFD9-45AC-90FF-EC7811642474}" type="pres">
      <dgm:prSet presAssocID="{9768B996-62D2-4301-A804-1BBCED9C2E3D}" presName="dummy" presStyleCnt="0"/>
      <dgm:spPr/>
    </dgm:pt>
    <dgm:pt modelId="{EA9922CB-D5D9-4B7C-B0E2-040586508D72}" type="pres">
      <dgm:prSet presAssocID="{9768B996-62D2-4301-A804-1BBCED9C2E3D}" presName="node" presStyleLbl="revTx" presStyleIdx="0" presStyleCnt="3">
        <dgm:presLayoutVars>
          <dgm:bulletEnabled val="1"/>
        </dgm:presLayoutVars>
      </dgm:prSet>
      <dgm:spPr/>
      <dgm:t>
        <a:bodyPr/>
        <a:lstStyle/>
        <a:p>
          <a:endParaRPr lang="en-US"/>
        </a:p>
      </dgm:t>
    </dgm:pt>
    <dgm:pt modelId="{ECAEA175-9E33-4D5B-8CBF-DD960D4EC3AE}" type="pres">
      <dgm:prSet presAssocID="{5B82D5E0-027C-4460-BB93-0E79659C02A4}" presName="sibTrans" presStyleLbl="node1" presStyleIdx="0" presStyleCnt="3"/>
      <dgm:spPr/>
      <dgm:t>
        <a:bodyPr/>
        <a:lstStyle/>
        <a:p>
          <a:endParaRPr lang="en-US"/>
        </a:p>
      </dgm:t>
    </dgm:pt>
    <dgm:pt modelId="{1C077EAE-FFCD-429A-A121-CBFB8E283578}" type="pres">
      <dgm:prSet presAssocID="{B3BE4AD5-F231-48CF-B5A7-B1770347CA81}" presName="dummy" presStyleCnt="0"/>
      <dgm:spPr/>
    </dgm:pt>
    <dgm:pt modelId="{3F5EFA28-22F4-4B1C-80C4-F8CBA53D69E9}" type="pres">
      <dgm:prSet presAssocID="{B3BE4AD5-F231-48CF-B5A7-B1770347CA81}" presName="node" presStyleLbl="revTx" presStyleIdx="1" presStyleCnt="3">
        <dgm:presLayoutVars>
          <dgm:bulletEnabled val="1"/>
        </dgm:presLayoutVars>
      </dgm:prSet>
      <dgm:spPr/>
      <dgm:t>
        <a:bodyPr/>
        <a:lstStyle/>
        <a:p>
          <a:endParaRPr lang="en-US"/>
        </a:p>
      </dgm:t>
    </dgm:pt>
    <dgm:pt modelId="{BC1DBC8F-0E78-4665-AE07-3E3920C9764B}" type="pres">
      <dgm:prSet presAssocID="{7B90B1DA-C58A-4EDD-AF22-E5D61579CE49}" presName="sibTrans" presStyleLbl="node1" presStyleIdx="1" presStyleCnt="3"/>
      <dgm:spPr/>
      <dgm:t>
        <a:bodyPr/>
        <a:lstStyle/>
        <a:p>
          <a:endParaRPr lang="en-US"/>
        </a:p>
      </dgm:t>
    </dgm:pt>
    <dgm:pt modelId="{2040F847-9610-4DAD-9EBF-5E172E6EFBC0}" type="pres">
      <dgm:prSet presAssocID="{2E1337B2-E65C-4AFB-9636-995774FBA9DA}" presName="dummy" presStyleCnt="0"/>
      <dgm:spPr/>
    </dgm:pt>
    <dgm:pt modelId="{F7C6BDDE-B82F-4D82-A312-E6FBFE210C71}" type="pres">
      <dgm:prSet presAssocID="{2E1337B2-E65C-4AFB-9636-995774FBA9DA}" presName="node" presStyleLbl="revTx" presStyleIdx="2" presStyleCnt="3">
        <dgm:presLayoutVars>
          <dgm:bulletEnabled val="1"/>
        </dgm:presLayoutVars>
      </dgm:prSet>
      <dgm:spPr/>
      <dgm:t>
        <a:bodyPr/>
        <a:lstStyle/>
        <a:p>
          <a:endParaRPr lang="en-US"/>
        </a:p>
      </dgm:t>
    </dgm:pt>
    <dgm:pt modelId="{C4550513-DD08-4053-89C0-2E4165D48459}" type="pres">
      <dgm:prSet presAssocID="{9BB3B9CD-9966-4150-8BBD-358C526C63AD}" presName="sibTrans" presStyleLbl="node1" presStyleIdx="2" presStyleCnt="3"/>
      <dgm:spPr/>
      <dgm:t>
        <a:bodyPr/>
        <a:lstStyle/>
        <a:p>
          <a:endParaRPr lang="en-US"/>
        </a:p>
      </dgm:t>
    </dgm:pt>
  </dgm:ptLst>
  <dgm:cxnLst>
    <dgm:cxn modelId="{96169185-1EAE-42F8-B5A1-846B4D57244C}" type="presOf" srcId="{FD9502EB-C851-46A6-85B4-2883D50E1A5E}" destId="{2B82B8BB-AC30-4F1D-8530-0D40C2897C34}" srcOrd="0" destOrd="0" presId="urn:microsoft.com/office/officeart/2005/8/layout/cycle1"/>
    <dgm:cxn modelId="{5664A36A-89B0-4508-86CE-79026F5E1A97}" srcId="{FD9502EB-C851-46A6-85B4-2883D50E1A5E}" destId="{2E1337B2-E65C-4AFB-9636-995774FBA9DA}" srcOrd="2" destOrd="0" parTransId="{0C1D774C-213E-44D9-835C-FBD58F1D865F}" sibTransId="{9BB3B9CD-9966-4150-8BBD-358C526C63AD}"/>
    <dgm:cxn modelId="{B4196B56-8076-415F-82E3-3B9B9DA9111F}" srcId="{FD9502EB-C851-46A6-85B4-2883D50E1A5E}" destId="{B3BE4AD5-F231-48CF-B5A7-B1770347CA81}" srcOrd="1" destOrd="0" parTransId="{48DB096F-D9E2-48B4-AD17-91180DDD211E}" sibTransId="{7B90B1DA-C58A-4EDD-AF22-E5D61579CE49}"/>
    <dgm:cxn modelId="{4400D9E0-763D-4890-8A0E-71E8040AD636}" type="presOf" srcId="{B3BE4AD5-F231-48CF-B5A7-B1770347CA81}" destId="{3F5EFA28-22F4-4B1C-80C4-F8CBA53D69E9}" srcOrd="0" destOrd="0" presId="urn:microsoft.com/office/officeart/2005/8/layout/cycle1"/>
    <dgm:cxn modelId="{28E0CBE1-2F00-4D0E-BF63-3B2363549697}" srcId="{FD9502EB-C851-46A6-85B4-2883D50E1A5E}" destId="{9768B996-62D2-4301-A804-1BBCED9C2E3D}" srcOrd="0" destOrd="0" parTransId="{878DA243-78C5-421F-AEBE-A94EA38B4216}" sibTransId="{5B82D5E0-027C-4460-BB93-0E79659C02A4}"/>
    <dgm:cxn modelId="{56E4F51A-D699-476F-8ED8-97E9A63F6B98}" type="presOf" srcId="{2E1337B2-E65C-4AFB-9636-995774FBA9DA}" destId="{F7C6BDDE-B82F-4D82-A312-E6FBFE210C71}" srcOrd="0" destOrd="0" presId="urn:microsoft.com/office/officeart/2005/8/layout/cycle1"/>
    <dgm:cxn modelId="{2951DA91-9A9F-4A2B-A8B3-854EF0E378B1}" type="presOf" srcId="{9BB3B9CD-9966-4150-8BBD-358C526C63AD}" destId="{C4550513-DD08-4053-89C0-2E4165D48459}" srcOrd="0" destOrd="0" presId="urn:microsoft.com/office/officeart/2005/8/layout/cycle1"/>
    <dgm:cxn modelId="{69D3C232-CD3A-45D0-8061-695B7483ED31}" type="presOf" srcId="{9768B996-62D2-4301-A804-1BBCED9C2E3D}" destId="{EA9922CB-D5D9-4B7C-B0E2-040586508D72}" srcOrd="0" destOrd="0" presId="urn:microsoft.com/office/officeart/2005/8/layout/cycle1"/>
    <dgm:cxn modelId="{47E9B72E-D205-41AD-AC10-5BDD2A245AF2}" type="presOf" srcId="{7B90B1DA-C58A-4EDD-AF22-E5D61579CE49}" destId="{BC1DBC8F-0E78-4665-AE07-3E3920C9764B}" srcOrd="0" destOrd="0" presId="urn:microsoft.com/office/officeart/2005/8/layout/cycle1"/>
    <dgm:cxn modelId="{475BB100-337A-4F1A-A295-C491A0C89541}" type="presOf" srcId="{5B82D5E0-027C-4460-BB93-0E79659C02A4}" destId="{ECAEA175-9E33-4D5B-8CBF-DD960D4EC3AE}" srcOrd="0" destOrd="0" presId="urn:microsoft.com/office/officeart/2005/8/layout/cycle1"/>
    <dgm:cxn modelId="{D6AF5890-28CC-43DE-B6E6-B9A93D1BE572}" type="presParOf" srcId="{2B82B8BB-AC30-4F1D-8530-0D40C2897C34}" destId="{24B5B0D3-AFD9-45AC-90FF-EC7811642474}" srcOrd="0" destOrd="0" presId="urn:microsoft.com/office/officeart/2005/8/layout/cycle1"/>
    <dgm:cxn modelId="{89470970-DB33-4609-88B4-BF62F64B3A5C}" type="presParOf" srcId="{2B82B8BB-AC30-4F1D-8530-0D40C2897C34}" destId="{EA9922CB-D5D9-4B7C-B0E2-040586508D72}" srcOrd="1" destOrd="0" presId="urn:microsoft.com/office/officeart/2005/8/layout/cycle1"/>
    <dgm:cxn modelId="{F2DFE2C4-3F77-409F-A953-79AAE617E72F}" type="presParOf" srcId="{2B82B8BB-AC30-4F1D-8530-0D40C2897C34}" destId="{ECAEA175-9E33-4D5B-8CBF-DD960D4EC3AE}" srcOrd="2" destOrd="0" presId="urn:microsoft.com/office/officeart/2005/8/layout/cycle1"/>
    <dgm:cxn modelId="{D9149CB1-4AD6-4ED3-9E29-DA676AF66974}" type="presParOf" srcId="{2B82B8BB-AC30-4F1D-8530-0D40C2897C34}" destId="{1C077EAE-FFCD-429A-A121-CBFB8E283578}" srcOrd="3" destOrd="0" presId="urn:microsoft.com/office/officeart/2005/8/layout/cycle1"/>
    <dgm:cxn modelId="{62756979-E30A-4634-901E-9C1BC9992A27}" type="presParOf" srcId="{2B82B8BB-AC30-4F1D-8530-0D40C2897C34}" destId="{3F5EFA28-22F4-4B1C-80C4-F8CBA53D69E9}" srcOrd="4" destOrd="0" presId="urn:microsoft.com/office/officeart/2005/8/layout/cycle1"/>
    <dgm:cxn modelId="{41A93697-213D-403F-9027-944CC1642B21}" type="presParOf" srcId="{2B82B8BB-AC30-4F1D-8530-0D40C2897C34}" destId="{BC1DBC8F-0E78-4665-AE07-3E3920C9764B}" srcOrd="5" destOrd="0" presId="urn:microsoft.com/office/officeart/2005/8/layout/cycle1"/>
    <dgm:cxn modelId="{95EC2BC6-246F-459C-AA38-1F254FC31167}" type="presParOf" srcId="{2B82B8BB-AC30-4F1D-8530-0D40C2897C34}" destId="{2040F847-9610-4DAD-9EBF-5E172E6EFBC0}" srcOrd="6" destOrd="0" presId="urn:microsoft.com/office/officeart/2005/8/layout/cycle1"/>
    <dgm:cxn modelId="{0B02493B-BAC0-40DA-9567-C32013C2BEDE}" type="presParOf" srcId="{2B82B8BB-AC30-4F1D-8530-0D40C2897C34}" destId="{F7C6BDDE-B82F-4D82-A312-E6FBFE210C71}" srcOrd="7" destOrd="0" presId="urn:microsoft.com/office/officeart/2005/8/layout/cycle1"/>
    <dgm:cxn modelId="{03216426-B8B1-4789-9209-3BC35E2D55B5}" type="presParOf" srcId="{2B82B8BB-AC30-4F1D-8530-0D40C2897C34}" destId="{C4550513-DD08-4053-89C0-2E4165D48459}"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922CB-D5D9-4B7C-B0E2-040586508D72}">
      <dsp:nvSpPr>
        <dsp:cNvPr id="0" name=""/>
        <dsp:cNvSpPr/>
      </dsp:nvSpPr>
      <dsp:spPr>
        <a:xfrm>
          <a:off x="4768941" y="332198"/>
          <a:ext cx="1694408" cy="1694408"/>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Use transformations to generate feasible alternatives</a:t>
          </a:r>
          <a:endParaRPr lang="en-US" sz="1800" kern="1200" dirty="0"/>
        </a:p>
      </dsp:txBody>
      <dsp:txXfrm>
        <a:off x="4768941" y="332198"/>
        <a:ext cx="1694408" cy="1694408"/>
      </dsp:txXfrm>
    </dsp:sp>
    <dsp:sp modelId="{ECAEA175-9E33-4D5B-8CBF-DD960D4EC3AE}">
      <dsp:nvSpPr>
        <dsp:cNvPr id="0" name=""/>
        <dsp:cNvSpPr/>
      </dsp:nvSpPr>
      <dsp:spPr>
        <a:xfrm>
          <a:off x="2187440" y="-1349"/>
          <a:ext cx="4007119" cy="4007119"/>
        </a:xfrm>
        <a:prstGeom prst="circularArrow">
          <a:avLst>
            <a:gd name="adj1" fmla="val 8246"/>
            <a:gd name="adj2" fmla="val 575870"/>
            <a:gd name="adj3" fmla="val 2964985"/>
            <a:gd name="adj4" fmla="val 50966"/>
            <a:gd name="adj5" fmla="val 962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F5EFA28-22F4-4B1C-80C4-F8CBA53D69E9}">
      <dsp:nvSpPr>
        <dsp:cNvPr id="0" name=""/>
        <dsp:cNvSpPr/>
      </dsp:nvSpPr>
      <dsp:spPr>
        <a:xfrm>
          <a:off x="3343795" y="2800622"/>
          <a:ext cx="1694408" cy="1694408"/>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Gather additional requirements if necessary</a:t>
          </a:r>
          <a:endParaRPr lang="en-US" sz="1800" kern="1200" dirty="0"/>
        </a:p>
      </dsp:txBody>
      <dsp:txXfrm>
        <a:off x="3343795" y="2800622"/>
        <a:ext cx="1694408" cy="1694408"/>
      </dsp:txXfrm>
    </dsp:sp>
    <dsp:sp modelId="{BC1DBC8F-0E78-4665-AE07-3E3920C9764B}">
      <dsp:nvSpPr>
        <dsp:cNvPr id="0" name=""/>
        <dsp:cNvSpPr/>
      </dsp:nvSpPr>
      <dsp:spPr>
        <a:xfrm>
          <a:off x="2187440" y="-1349"/>
          <a:ext cx="4007119" cy="4007119"/>
        </a:xfrm>
        <a:prstGeom prst="circularArrow">
          <a:avLst>
            <a:gd name="adj1" fmla="val 8246"/>
            <a:gd name="adj2" fmla="val 575870"/>
            <a:gd name="adj3" fmla="val 10173164"/>
            <a:gd name="adj4" fmla="val 7259145"/>
            <a:gd name="adj5" fmla="val 962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7C6BDDE-B82F-4D82-A312-E6FBFE210C71}">
      <dsp:nvSpPr>
        <dsp:cNvPr id="0" name=""/>
        <dsp:cNvSpPr/>
      </dsp:nvSpPr>
      <dsp:spPr>
        <a:xfrm>
          <a:off x="1918650" y="332198"/>
          <a:ext cx="1694408" cy="1694408"/>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Evaluate alternatives</a:t>
          </a:r>
          <a:endParaRPr lang="en-US" sz="1800" kern="1200" dirty="0"/>
        </a:p>
      </dsp:txBody>
      <dsp:txXfrm>
        <a:off x="1918650" y="332198"/>
        <a:ext cx="1694408" cy="1694408"/>
      </dsp:txXfrm>
    </dsp:sp>
    <dsp:sp modelId="{C4550513-DD08-4053-89C0-2E4165D48459}">
      <dsp:nvSpPr>
        <dsp:cNvPr id="0" name=""/>
        <dsp:cNvSpPr/>
      </dsp:nvSpPr>
      <dsp:spPr>
        <a:xfrm>
          <a:off x="2187440" y="-1349"/>
          <a:ext cx="4007119" cy="4007119"/>
        </a:xfrm>
        <a:prstGeom prst="circularArrow">
          <a:avLst>
            <a:gd name="adj1" fmla="val 8246"/>
            <a:gd name="adj2" fmla="val 575870"/>
            <a:gd name="adj3" fmla="val 16857776"/>
            <a:gd name="adj4" fmla="val 14966354"/>
            <a:gd name="adj5" fmla="val 962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Welcome to Lesson </a:t>
            </a:r>
            <a:r>
              <a:rPr lang="en-US" baseline="0" dirty="0" smtClean="0"/>
              <a:t>3 of Module 8 on developing business data models</a:t>
            </a:r>
          </a:p>
          <a:p>
            <a:r>
              <a:rPr lang="en-US" altLang="en-US" dirty="0" smtClean="0"/>
              <a:t> - Extends your knowledge of the notation of ERDs</a:t>
            </a:r>
          </a:p>
          <a:p>
            <a:r>
              <a:rPr lang="en-US" altLang="en-US" dirty="0" smtClean="0"/>
              <a:t> - Design transformations for generating feasible alternatives</a:t>
            </a:r>
          </a:p>
          <a:p>
            <a:endParaRPr lang="en-US" dirty="0" smtClean="0"/>
          </a:p>
          <a:p>
            <a:r>
              <a:rPr lang="en-US" dirty="0" smtClean="0"/>
              <a:t>Opening question: detailed question about two transformations</a:t>
            </a:r>
          </a:p>
          <a:p>
            <a:r>
              <a:rPr lang="en-US" dirty="0" smtClean="0"/>
              <a:t>- In</a:t>
            </a:r>
            <a:r>
              <a:rPr lang="en-US" baseline="0" dirty="0" smtClean="0"/>
              <a:t> your own words, you should explain the difference between attribute expansion and entity type expansion.</a:t>
            </a:r>
            <a:endParaRPr lang="en-US" dirty="0" smtClean="0"/>
          </a:p>
          <a:p>
            <a:endParaRPr lang="en-US" altLang="en-US" dirty="0" smtClean="0"/>
          </a:p>
        </p:txBody>
      </p:sp>
    </p:spTree>
    <p:extLst>
      <p:ext uri="{BB962C8B-B14F-4D97-AF65-F5344CB8AC3E}">
        <p14:creationId xmlns:p14="http://schemas.microsoft.com/office/powerpoint/2010/main" val="192289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defRPr>
            </a:lvl1pPr>
            <a:lvl2pPr marL="755650" indent="-290513">
              <a:spcBef>
                <a:spcPct val="30000"/>
              </a:spcBef>
              <a:defRPr kumimoji="1" sz="1200">
                <a:solidFill>
                  <a:schemeClr val="tx1"/>
                </a:solidFill>
                <a:latin typeface="Times New Roman" panose="02020603050405020304" pitchFamily="18" charset="0"/>
              </a:defRPr>
            </a:lvl2pPr>
            <a:lvl3pPr marL="1163638" indent="-231775">
              <a:spcBef>
                <a:spcPct val="30000"/>
              </a:spcBef>
              <a:defRPr kumimoji="1" sz="1200">
                <a:solidFill>
                  <a:schemeClr val="tx1"/>
                </a:solidFill>
                <a:latin typeface="Times New Roman" panose="02020603050405020304" pitchFamily="18" charset="0"/>
              </a:defRPr>
            </a:lvl3pPr>
            <a:lvl4pPr marL="1630363" indent="-231775">
              <a:spcBef>
                <a:spcPct val="30000"/>
              </a:spcBef>
              <a:defRPr kumimoji="1" sz="1200">
                <a:solidFill>
                  <a:schemeClr val="tx1"/>
                </a:solidFill>
                <a:latin typeface="Times New Roman" panose="02020603050405020304" pitchFamily="18" charset="0"/>
              </a:defRPr>
            </a:lvl4pPr>
            <a:lvl5pPr marL="2095500" indent="-231775">
              <a:spcBef>
                <a:spcPct val="30000"/>
              </a:spcBef>
              <a:defRPr kumimoji="1"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kumimoji="1"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kumimoji="1"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kumimoji="1"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ABC2C26-8BF1-4CCC-B333-CD6E6FB38C7E}" type="slidenum">
              <a:rPr kumimoji="0" lang="en-US" altLang="en-US" smtClean="0"/>
              <a:pPr>
                <a:spcBef>
                  <a:spcPct val="0"/>
                </a:spcBef>
              </a:pPr>
              <a:t>10</a:t>
            </a:fld>
            <a:endParaRPr kumimoji="0" lang="en-US" alt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r>
              <a:rPr lang="en-US" altLang="en-US" dirty="0" smtClean="0"/>
              <a:t>Help you consider alternative designs</a:t>
            </a:r>
          </a:p>
          <a:p>
            <a:pPr>
              <a:buFontTx/>
              <a:buChar char="-"/>
            </a:pPr>
            <a:r>
              <a:rPr lang="en-US" altLang="en-US" dirty="0" smtClean="0"/>
              <a:t>Generate feasible alternatives</a:t>
            </a:r>
          </a:p>
          <a:p>
            <a:pPr>
              <a:buFontTx/>
              <a:buChar char="-"/>
            </a:pPr>
            <a:r>
              <a:rPr lang="en-US" altLang="en-US" dirty="0" smtClean="0"/>
              <a:t>Choose most preferred alternative</a:t>
            </a:r>
          </a:p>
          <a:p>
            <a:endParaRPr lang="en-US" altLang="en-US" dirty="0" smtClean="0"/>
          </a:p>
          <a:p>
            <a:r>
              <a:rPr lang="en-US" altLang="en-US" dirty="0" smtClean="0"/>
              <a:t>Not an exhaustive list of transformations</a:t>
            </a:r>
          </a:p>
          <a:p>
            <a:r>
              <a:rPr lang="en-US" altLang="en-US" dirty="0" smtClean="0"/>
              <a:t>Most transformations can be reversed</a:t>
            </a:r>
          </a:p>
          <a:p>
            <a:r>
              <a:rPr lang="en-US" altLang="en-US" dirty="0" smtClean="0"/>
              <a:t>Most common transformations</a:t>
            </a:r>
          </a:p>
          <a:p>
            <a:endParaRPr lang="en-US" altLang="en-US" dirty="0" smtClean="0"/>
          </a:p>
          <a:p>
            <a:r>
              <a:rPr lang="en-US" altLang="en-US" dirty="0" smtClean="0"/>
              <a:t>Attribute</a:t>
            </a:r>
            <a:r>
              <a:rPr lang="en-US" altLang="en-US" baseline="0" dirty="0" smtClean="0"/>
              <a:t> expansion: provide more detail; usually a FK attribute</a:t>
            </a:r>
          </a:p>
          <a:p>
            <a:endParaRPr lang="en-US" altLang="en-US" baseline="0" dirty="0" smtClean="0"/>
          </a:p>
          <a:p>
            <a:r>
              <a:rPr lang="en-US" altLang="en-US" baseline="0" dirty="0" smtClean="0"/>
              <a:t>Compound attribute split: improve search on large text attributes</a:t>
            </a:r>
          </a:p>
          <a:p>
            <a:endParaRPr lang="en-US" altLang="en-US" baseline="0" dirty="0" smtClean="0"/>
          </a:p>
          <a:p>
            <a:r>
              <a:rPr lang="en-US" altLang="en-US" baseline="0" dirty="0" smtClean="0"/>
              <a:t>Entity type expansion: provide grouping of entities</a:t>
            </a:r>
          </a:p>
          <a:p>
            <a:endParaRPr lang="en-US" altLang="en-US" baseline="0" dirty="0" smtClean="0"/>
          </a:p>
          <a:p>
            <a:r>
              <a:rPr lang="en-US" altLang="en-US" dirty="0" smtClean="0"/>
              <a:t>Weak</a:t>
            </a:r>
            <a:r>
              <a:rPr lang="en-US" altLang="en-US" baseline="0" dirty="0" smtClean="0"/>
              <a:t> entity type transformation: provide independent identification</a:t>
            </a:r>
            <a:endParaRPr lang="en-US" altLang="en-US" dirty="0" smtClean="0"/>
          </a:p>
        </p:txBody>
      </p:sp>
    </p:spTree>
    <p:extLst>
      <p:ext uri="{BB962C8B-B14F-4D97-AF65-F5344CB8AC3E}">
        <p14:creationId xmlns:p14="http://schemas.microsoft.com/office/powerpoint/2010/main" val="3589194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Data modeling consists of construction of an initial ERD often through an analysis of a narrative problem.</a:t>
            </a:r>
          </a:p>
          <a:p>
            <a:r>
              <a:rPr lang="en-US" altLang="en-US" dirty="0" smtClean="0"/>
              <a:t>Then the initial design is revised many times. Design transformations support the generation of feasible alternatives in the revision process.</a:t>
            </a:r>
          </a:p>
          <a:p>
            <a:endParaRPr lang="en-US" altLang="en-US" dirty="0" smtClean="0"/>
          </a:p>
          <a:p>
            <a:r>
              <a:rPr lang="en-US" altLang="en-US" dirty="0" smtClean="0"/>
              <a:t>Objectives:</a:t>
            </a:r>
          </a:p>
          <a:p>
            <a:pPr marL="171450" indent="-171450">
              <a:buFontTx/>
              <a:buChar char="-"/>
            </a:pPr>
            <a:r>
              <a:rPr lang="en-US" altLang="en-US" dirty="0" smtClean="0"/>
              <a:t>Understand importance</a:t>
            </a:r>
            <a:r>
              <a:rPr lang="en-US" altLang="en-US" baseline="0" dirty="0" smtClean="0"/>
              <a:t> of generating alternative feasible designs</a:t>
            </a:r>
            <a:endParaRPr lang="en-US" altLang="en-US" dirty="0" smtClean="0"/>
          </a:p>
          <a:p>
            <a:pPr marL="171450" indent="-171450">
              <a:buFontTx/>
              <a:buChar char="-"/>
            </a:pPr>
            <a:r>
              <a:rPr lang="en-US" altLang="en-US" dirty="0" smtClean="0"/>
              <a:t>Applying each transformation</a:t>
            </a:r>
          </a:p>
          <a:p>
            <a:pPr marL="171450" indent="-171450">
              <a:buFontTx/>
              <a:buChar char="-"/>
            </a:pPr>
            <a:r>
              <a:rPr lang="en-US" altLang="en-US" dirty="0" smtClean="0"/>
              <a:t>Understanding reason</a:t>
            </a:r>
            <a:r>
              <a:rPr lang="en-US" altLang="en-US" baseline="0" dirty="0" smtClean="0"/>
              <a:t>s for using transformations</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2331133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Data modeling is usually an iterative or repetitive process.  You construct a preliminary data model and then refine it many times.  In refining a data model, you should generate feasible alternatives and evaluate them according to user requirements.  You typically need to gather additional information from users to evaluate alternatives.  This process of refinement and evaluation may continue many times for large databases.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Revise initial ERD many times</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3</a:t>
            </a:fld>
            <a:endParaRPr lang="en-US"/>
          </a:p>
        </p:txBody>
      </p:sp>
    </p:spTree>
    <p:extLst>
      <p:ext uri="{BB962C8B-B14F-4D97-AF65-F5344CB8AC3E}">
        <p14:creationId xmlns:p14="http://schemas.microsoft.com/office/powerpoint/2010/main" val="989120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defRPr>
            </a:lvl1pPr>
            <a:lvl2pPr marL="755650" indent="-290513">
              <a:spcBef>
                <a:spcPct val="30000"/>
              </a:spcBef>
              <a:defRPr kumimoji="1" sz="1200">
                <a:solidFill>
                  <a:schemeClr val="tx1"/>
                </a:solidFill>
                <a:latin typeface="Times New Roman" panose="02020603050405020304" pitchFamily="18" charset="0"/>
              </a:defRPr>
            </a:lvl2pPr>
            <a:lvl3pPr marL="1163638" indent="-231775">
              <a:spcBef>
                <a:spcPct val="30000"/>
              </a:spcBef>
              <a:defRPr kumimoji="1" sz="1200">
                <a:solidFill>
                  <a:schemeClr val="tx1"/>
                </a:solidFill>
                <a:latin typeface="Times New Roman" panose="02020603050405020304" pitchFamily="18" charset="0"/>
              </a:defRPr>
            </a:lvl3pPr>
            <a:lvl4pPr marL="1630363" indent="-231775">
              <a:spcBef>
                <a:spcPct val="30000"/>
              </a:spcBef>
              <a:defRPr kumimoji="1" sz="1200">
                <a:solidFill>
                  <a:schemeClr val="tx1"/>
                </a:solidFill>
                <a:latin typeface="Times New Roman" panose="02020603050405020304" pitchFamily="18" charset="0"/>
              </a:defRPr>
            </a:lvl4pPr>
            <a:lvl5pPr marL="2095500" indent="-231775">
              <a:spcBef>
                <a:spcPct val="30000"/>
              </a:spcBef>
              <a:defRPr kumimoji="1"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kumimoji="1"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kumimoji="1"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kumimoji="1"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E743CC4-1EDD-4C3E-A80B-BAD4F7183DE9}" type="slidenum">
              <a:rPr kumimoji="0" lang="en-US" altLang="en-US" smtClean="0"/>
              <a:pPr>
                <a:spcBef>
                  <a:spcPct val="0"/>
                </a:spcBef>
              </a:pPr>
              <a:t>4</a:t>
            </a:fld>
            <a:endParaRPr kumimoji="0" lang="en-US" altLang="en-US"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r>
              <a:rPr lang="en-US" altLang="en-US" dirty="0" smtClean="0"/>
              <a:t>Allows more detail in an ERD</a:t>
            </a:r>
          </a:p>
          <a:p>
            <a:r>
              <a:rPr lang="en-US" altLang="en-US" dirty="0" smtClean="0"/>
              <a:t>Design approach:</a:t>
            </a:r>
          </a:p>
          <a:p>
            <a:r>
              <a:rPr lang="en-US" altLang="en-US" dirty="0" smtClean="0"/>
              <a:t> - Initial design: Reading only includes </a:t>
            </a:r>
            <a:r>
              <a:rPr lang="en-US" altLang="en-US" dirty="0" err="1" smtClean="0"/>
              <a:t>EmpNo</a:t>
            </a:r>
            <a:endParaRPr lang="en-US" altLang="en-US" dirty="0" smtClean="0"/>
          </a:p>
          <a:p>
            <a:r>
              <a:rPr lang="en-US" altLang="en-US" dirty="0" smtClean="0"/>
              <a:t> - Revised design: learn more about employee details important to the problem</a:t>
            </a:r>
          </a:p>
          <a:p>
            <a:r>
              <a:rPr lang="en-US" altLang="en-US" dirty="0" smtClean="0"/>
              <a:t> - Add employee entity type</a:t>
            </a:r>
          </a:p>
          <a:p>
            <a:endParaRPr lang="en-US" altLang="en-US" dirty="0" smtClean="0"/>
          </a:p>
          <a:p>
            <a:r>
              <a:rPr lang="en-US" altLang="en-US" dirty="0" smtClean="0"/>
              <a:t>A common refinement is attribute expansion in which more detail is provided for an attribute. When the database should contain more than just the identifier of an entity, this transformation is useful.  This transformation involves the replacement of an attribute with an entity type and a 1-M relationship. In the water utility ERD, the Reading entity type contains the </a:t>
            </a:r>
            <a:r>
              <a:rPr lang="en-US" altLang="en-US" dirty="0" err="1" smtClean="0"/>
              <a:t>EmpNo</a:t>
            </a:r>
            <a:r>
              <a:rPr lang="en-US" altLang="en-US" dirty="0" smtClean="0"/>
              <a:t> attribute.  If other data about an employee are needed, </a:t>
            </a:r>
            <a:r>
              <a:rPr lang="en-US" altLang="en-US" dirty="0" err="1" smtClean="0"/>
              <a:t>EmpNo</a:t>
            </a:r>
            <a:r>
              <a:rPr lang="en-US" altLang="en-US" dirty="0" smtClean="0"/>
              <a:t> can be expanded into an entity type and 1-M relationship as shown in Figure 6.3a. The second part of Figure 6.3 shows transformation of </a:t>
            </a:r>
            <a:r>
              <a:rPr lang="en-US" altLang="en-US" dirty="0" err="1" smtClean="0"/>
              <a:t>ProvNo</a:t>
            </a:r>
            <a:r>
              <a:rPr lang="en-US" altLang="en-US" dirty="0" smtClean="0"/>
              <a:t> into an entity type and 1-M relationship. The minimum cardinalities require additional requirements collection as the transformation permits either 0 or 1 as minimum cardinalities</a:t>
            </a:r>
          </a:p>
          <a:p>
            <a:endParaRPr lang="en-US" altLang="en-US" dirty="0" smtClean="0"/>
          </a:p>
        </p:txBody>
      </p:sp>
    </p:spTree>
    <p:extLst>
      <p:ext uri="{BB962C8B-B14F-4D97-AF65-F5344CB8AC3E}">
        <p14:creationId xmlns:p14="http://schemas.microsoft.com/office/powerpoint/2010/main" val="3944720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defRPr>
            </a:lvl1pPr>
            <a:lvl2pPr marL="755650" indent="-290513">
              <a:spcBef>
                <a:spcPct val="30000"/>
              </a:spcBef>
              <a:defRPr kumimoji="1" sz="1200">
                <a:solidFill>
                  <a:schemeClr val="tx1"/>
                </a:solidFill>
                <a:latin typeface="Times New Roman" panose="02020603050405020304" pitchFamily="18" charset="0"/>
              </a:defRPr>
            </a:lvl2pPr>
            <a:lvl3pPr marL="1163638" indent="-231775">
              <a:spcBef>
                <a:spcPct val="30000"/>
              </a:spcBef>
              <a:defRPr kumimoji="1" sz="1200">
                <a:solidFill>
                  <a:schemeClr val="tx1"/>
                </a:solidFill>
                <a:latin typeface="Times New Roman" panose="02020603050405020304" pitchFamily="18" charset="0"/>
              </a:defRPr>
            </a:lvl3pPr>
            <a:lvl4pPr marL="1630363" indent="-231775">
              <a:spcBef>
                <a:spcPct val="30000"/>
              </a:spcBef>
              <a:defRPr kumimoji="1" sz="1200">
                <a:solidFill>
                  <a:schemeClr val="tx1"/>
                </a:solidFill>
                <a:latin typeface="Times New Roman" panose="02020603050405020304" pitchFamily="18" charset="0"/>
              </a:defRPr>
            </a:lvl4pPr>
            <a:lvl5pPr marL="2095500" indent="-231775">
              <a:spcBef>
                <a:spcPct val="30000"/>
              </a:spcBef>
              <a:defRPr kumimoji="1"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kumimoji="1"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kumimoji="1"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kumimoji="1"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09A4C3F-341F-433E-AFA3-CE9A67590CE3}" type="slidenum">
              <a:rPr kumimoji="0" lang="en-US" altLang="en-US" smtClean="0"/>
              <a:pPr>
                <a:spcBef>
                  <a:spcPct val="0"/>
                </a:spcBef>
              </a:pPr>
              <a:t>5</a:t>
            </a:fld>
            <a:endParaRPr kumimoji="0" lang="en-US" altLang="en-US" smtClean="0"/>
          </a:p>
        </p:txBody>
      </p:sp>
      <p:sp>
        <p:nvSpPr>
          <p:cNvPr id="14339" name="Rectangle 2"/>
          <p:cNvSpPr>
            <a:spLocks noGrp="1" noRot="1" noChangeAspect="1" noChangeArrowheads="1" noTextEdit="1"/>
          </p:cNvSpPr>
          <p:nvPr>
            <p:ph type="sldImg"/>
          </p:nvPr>
        </p:nvSpPr>
        <p:spPr>
          <a:solidFill>
            <a:srgbClr val="FFFFFF"/>
          </a:solidFill>
          <a:ln/>
        </p:spPr>
      </p:sp>
      <p:sp>
        <p:nvSpPr>
          <p:cNvPr id="14340" name="Rectangle 3"/>
          <p:cNvSpPr>
            <a:spLocks noGrp="1"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r>
              <a:rPr lang="en-US" altLang="en-US" dirty="0" smtClean="0"/>
              <a:t>Finer level of detail supports improved search:</a:t>
            </a:r>
          </a:p>
          <a:p>
            <a:r>
              <a:rPr lang="en-US" altLang="en-US" dirty="0" smtClean="0"/>
              <a:t> - More difficult to search address (compound) because of lack of standardization</a:t>
            </a:r>
          </a:p>
          <a:p>
            <a:r>
              <a:rPr lang="en-US" altLang="en-US" dirty="0" smtClean="0"/>
              <a:t> - Primitive attributes: easier to search about address details</a:t>
            </a:r>
          </a:p>
          <a:p>
            <a:r>
              <a:rPr lang="en-US" altLang="en-US" dirty="0" smtClean="0"/>
              <a:t> - Initial design: compound attributes</a:t>
            </a:r>
          </a:p>
          <a:p>
            <a:r>
              <a:rPr lang="en-US" altLang="en-US" dirty="0" smtClean="0"/>
              <a:t> - Revised design: split into smaller attributes</a:t>
            </a:r>
          </a:p>
          <a:p>
            <a:endParaRPr lang="en-US" altLang="en-US" dirty="0" smtClean="0"/>
          </a:p>
          <a:p>
            <a:r>
              <a:rPr lang="en-US" altLang="en-US" dirty="0" smtClean="0"/>
              <a:t>Another common refinement is to split compound attributes into smaller attributes.  A compound attribute contains multiple kinds of data. For example, the Customer entity type in Figure 6.4a has an address attribute containing data about a customer’s street, city, state, and postal code.  In Figure 6.4b, the Employee entity type has a compound attribute, </a:t>
            </a:r>
            <a:r>
              <a:rPr lang="en-US" altLang="en-US" dirty="0" err="1" smtClean="0"/>
              <a:t>EmpPhone</a:t>
            </a:r>
            <a:r>
              <a:rPr lang="en-US" altLang="en-US" dirty="0" smtClean="0"/>
              <a:t>, that is split into its component parts. Splitting compound attributes can facilitate search of the embedded data.  Splitting the address attribute supports searches by street, city, state, and postal code, while splitting the phone attribute supports convenient search by country code, area code, prefix, and line number.</a:t>
            </a:r>
          </a:p>
          <a:p>
            <a:endParaRPr lang="en-US" altLang="en-US" dirty="0" smtClean="0"/>
          </a:p>
        </p:txBody>
      </p:sp>
    </p:spTree>
    <p:extLst>
      <p:ext uri="{BB962C8B-B14F-4D97-AF65-F5344CB8AC3E}">
        <p14:creationId xmlns:p14="http://schemas.microsoft.com/office/powerpoint/2010/main" val="3304734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defRPr>
            </a:lvl1pPr>
            <a:lvl2pPr marL="755650" indent="-290513">
              <a:spcBef>
                <a:spcPct val="30000"/>
              </a:spcBef>
              <a:defRPr kumimoji="1" sz="1200">
                <a:solidFill>
                  <a:schemeClr val="tx1"/>
                </a:solidFill>
                <a:latin typeface="Times New Roman" panose="02020603050405020304" pitchFamily="18" charset="0"/>
              </a:defRPr>
            </a:lvl2pPr>
            <a:lvl3pPr marL="1163638" indent="-231775">
              <a:spcBef>
                <a:spcPct val="30000"/>
              </a:spcBef>
              <a:defRPr kumimoji="1" sz="1200">
                <a:solidFill>
                  <a:schemeClr val="tx1"/>
                </a:solidFill>
                <a:latin typeface="Times New Roman" panose="02020603050405020304" pitchFamily="18" charset="0"/>
              </a:defRPr>
            </a:lvl3pPr>
            <a:lvl4pPr marL="1630363" indent="-231775">
              <a:spcBef>
                <a:spcPct val="30000"/>
              </a:spcBef>
              <a:defRPr kumimoji="1" sz="1200">
                <a:solidFill>
                  <a:schemeClr val="tx1"/>
                </a:solidFill>
                <a:latin typeface="Times New Roman" panose="02020603050405020304" pitchFamily="18" charset="0"/>
              </a:defRPr>
            </a:lvl4pPr>
            <a:lvl5pPr marL="2095500" indent="-231775">
              <a:spcBef>
                <a:spcPct val="30000"/>
              </a:spcBef>
              <a:defRPr kumimoji="1"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kumimoji="1"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kumimoji="1"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kumimoji="1"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2CA92B7-D1C1-42A3-BF69-EE4A61FF95A5}" type="slidenum">
              <a:rPr kumimoji="0" lang="en-US" altLang="en-US" smtClean="0"/>
              <a:pPr>
                <a:spcBef>
                  <a:spcPct val="0"/>
                </a:spcBef>
              </a:pPr>
              <a:t>6</a:t>
            </a:fld>
            <a:endParaRPr kumimoji="0" lang="en-US" altLang="en-US" smtClean="0"/>
          </a:p>
        </p:txBody>
      </p:sp>
      <p:sp>
        <p:nvSpPr>
          <p:cNvPr id="16387" name="Rectangle 2"/>
          <p:cNvSpPr>
            <a:spLocks noGrp="1" noRot="1" noChangeAspect="1" noChangeArrowheads="1" noTextEdit="1"/>
          </p:cNvSpPr>
          <p:nvPr>
            <p:ph type="sldImg"/>
          </p:nvPr>
        </p:nvSpPr>
        <p:spPr>
          <a:solidFill>
            <a:srgbClr val="FFFFFF"/>
          </a:solidFill>
          <a:ln/>
        </p:spPr>
      </p:sp>
      <p:sp>
        <p:nvSpPr>
          <p:cNvPr id="16388" name="Rectangle 3"/>
          <p:cNvSpPr>
            <a:spLocks noGrp="1"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r>
              <a:rPr lang="en-US" altLang="en-US" dirty="0" smtClean="0"/>
              <a:t>Usage:</a:t>
            </a:r>
          </a:p>
          <a:p>
            <a:r>
              <a:rPr lang="en-US" altLang="en-US" dirty="0" smtClean="0"/>
              <a:t> - Provide a grouping of entities</a:t>
            </a:r>
          </a:p>
          <a:p>
            <a:r>
              <a:rPr lang="en-US" altLang="en-US" dirty="0" smtClean="0"/>
              <a:t> - Initially each rate contains a fixed and variable component</a:t>
            </a:r>
          </a:p>
          <a:p>
            <a:r>
              <a:rPr lang="en-US" altLang="en-US" dirty="0" smtClean="0"/>
              <a:t> - Add multiple tiers of fixed and variable components for each rate</a:t>
            </a:r>
          </a:p>
          <a:p>
            <a:r>
              <a:rPr lang="en-US" altLang="en-US" dirty="0" smtClean="0"/>
              <a:t> - Rates can be highly complex</a:t>
            </a:r>
          </a:p>
          <a:p>
            <a:r>
              <a:rPr lang="en-US" altLang="en-US" dirty="0" smtClean="0"/>
              <a:t> - Lots of effort to understand requirements and represent correctly</a:t>
            </a:r>
          </a:p>
          <a:p>
            <a:r>
              <a:rPr lang="en-US" altLang="en-US" dirty="0" smtClean="0"/>
              <a:t> - Identification dependency is not necessarily part of this transformation</a:t>
            </a:r>
          </a:p>
          <a:p>
            <a:r>
              <a:rPr lang="en-US" altLang="en-US" dirty="0" smtClean="0"/>
              <a:t> - In this situation, identification dependency is reasonable</a:t>
            </a:r>
          </a:p>
        </p:txBody>
      </p:sp>
    </p:spTree>
    <p:extLst>
      <p:ext uri="{BB962C8B-B14F-4D97-AF65-F5344CB8AC3E}">
        <p14:creationId xmlns:p14="http://schemas.microsoft.com/office/powerpoint/2010/main" val="1500772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defRPr>
            </a:lvl1pPr>
            <a:lvl2pPr marL="755650" indent="-290513">
              <a:spcBef>
                <a:spcPct val="30000"/>
              </a:spcBef>
              <a:defRPr kumimoji="1" sz="1200">
                <a:solidFill>
                  <a:schemeClr val="tx1"/>
                </a:solidFill>
                <a:latin typeface="Times New Roman" panose="02020603050405020304" pitchFamily="18" charset="0"/>
              </a:defRPr>
            </a:lvl2pPr>
            <a:lvl3pPr marL="1163638" indent="-231775">
              <a:spcBef>
                <a:spcPct val="30000"/>
              </a:spcBef>
              <a:defRPr kumimoji="1" sz="1200">
                <a:solidFill>
                  <a:schemeClr val="tx1"/>
                </a:solidFill>
                <a:latin typeface="Times New Roman" panose="02020603050405020304" pitchFamily="18" charset="0"/>
              </a:defRPr>
            </a:lvl3pPr>
            <a:lvl4pPr marL="1630363" indent="-231775">
              <a:spcBef>
                <a:spcPct val="30000"/>
              </a:spcBef>
              <a:defRPr kumimoji="1" sz="1200">
                <a:solidFill>
                  <a:schemeClr val="tx1"/>
                </a:solidFill>
                <a:latin typeface="Times New Roman" panose="02020603050405020304" pitchFamily="18" charset="0"/>
              </a:defRPr>
            </a:lvl4pPr>
            <a:lvl5pPr marL="2095500" indent="-231775">
              <a:spcBef>
                <a:spcPct val="30000"/>
              </a:spcBef>
              <a:defRPr kumimoji="1"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kumimoji="1"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kumimoji="1"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kumimoji="1"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22CA563-4233-44C3-9748-0543430CB07D}" type="slidenum">
              <a:rPr kumimoji="0" lang="en-US" altLang="en-US" smtClean="0"/>
              <a:pPr>
                <a:spcBef>
                  <a:spcPct val="0"/>
                </a:spcBef>
              </a:pPr>
              <a:t>7</a:t>
            </a:fld>
            <a:endParaRPr kumimoji="0" lang="en-US" altLang="en-US" smtClean="0"/>
          </a:p>
        </p:txBody>
      </p:sp>
      <p:sp>
        <p:nvSpPr>
          <p:cNvPr id="18435" name="Rectangle 2"/>
          <p:cNvSpPr>
            <a:spLocks noGrp="1" noRot="1" noChangeAspect="1" noChangeArrowheads="1" noTextEdit="1"/>
          </p:cNvSpPr>
          <p:nvPr>
            <p:ph type="sldImg"/>
          </p:nvPr>
        </p:nvSpPr>
        <p:spPr>
          <a:solidFill>
            <a:srgbClr val="FFFFFF"/>
          </a:solidFill>
          <a:ln/>
        </p:spPr>
      </p:sp>
      <p:sp>
        <p:nvSpPr>
          <p:cNvPr id="18436" name="Rectangle 3"/>
          <p:cNvSpPr>
            <a:spLocks noGrp="1"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r>
              <a:rPr lang="en-US" altLang="en-US" dirty="0" smtClean="0"/>
              <a:t>A similar transformation can be applied to employment positions. A single level of positions can be expanded to a two level structure with job classes and positions as shown in this slide. The entity type expansion in this slide does not involve identification dependency in contrast to the identification dependency in the previous slide.</a:t>
            </a:r>
          </a:p>
        </p:txBody>
      </p:sp>
    </p:spTree>
    <p:extLst>
      <p:ext uri="{BB962C8B-B14F-4D97-AF65-F5344CB8AC3E}">
        <p14:creationId xmlns:p14="http://schemas.microsoft.com/office/powerpoint/2010/main" val="797138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defRPr>
            </a:lvl1pPr>
            <a:lvl2pPr marL="755650" indent="-290513">
              <a:spcBef>
                <a:spcPct val="30000"/>
              </a:spcBef>
              <a:defRPr kumimoji="1" sz="1200">
                <a:solidFill>
                  <a:schemeClr val="tx1"/>
                </a:solidFill>
                <a:latin typeface="Times New Roman" panose="02020603050405020304" pitchFamily="18" charset="0"/>
              </a:defRPr>
            </a:lvl2pPr>
            <a:lvl3pPr marL="1163638" indent="-231775">
              <a:spcBef>
                <a:spcPct val="30000"/>
              </a:spcBef>
              <a:defRPr kumimoji="1" sz="1200">
                <a:solidFill>
                  <a:schemeClr val="tx1"/>
                </a:solidFill>
                <a:latin typeface="Times New Roman" panose="02020603050405020304" pitchFamily="18" charset="0"/>
              </a:defRPr>
            </a:lvl3pPr>
            <a:lvl4pPr marL="1630363" indent="-231775">
              <a:spcBef>
                <a:spcPct val="30000"/>
              </a:spcBef>
              <a:defRPr kumimoji="1" sz="1200">
                <a:solidFill>
                  <a:schemeClr val="tx1"/>
                </a:solidFill>
                <a:latin typeface="Times New Roman" panose="02020603050405020304" pitchFamily="18" charset="0"/>
              </a:defRPr>
            </a:lvl4pPr>
            <a:lvl5pPr marL="2095500" indent="-231775">
              <a:spcBef>
                <a:spcPct val="30000"/>
              </a:spcBef>
              <a:defRPr kumimoji="1"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kumimoji="1"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kumimoji="1"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kumimoji="1"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6F82A7C-48B5-4458-A33A-91D383D07B12}" type="slidenum">
              <a:rPr kumimoji="0" lang="en-US" altLang="en-US" smtClean="0"/>
              <a:pPr>
                <a:spcBef>
                  <a:spcPct val="0"/>
                </a:spcBef>
              </a:pPr>
              <a:t>8</a:t>
            </a:fld>
            <a:endParaRPr kumimoji="0" lang="en-US" altLang="en-US"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r>
              <a:rPr lang="en-US" altLang="en-US" dirty="0" smtClean="0"/>
              <a:t>Usage:</a:t>
            </a:r>
          </a:p>
          <a:p>
            <a:r>
              <a:rPr lang="en-US" altLang="en-US" dirty="0" smtClean="0"/>
              <a:t> - Provide independent</a:t>
            </a:r>
            <a:r>
              <a:rPr lang="en-US" altLang="en-US" baseline="0" dirty="0" smtClean="0"/>
              <a:t> identification</a:t>
            </a:r>
            <a:endParaRPr lang="en-US" altLang="en-US" dirty="0" smtClean="0"/>
          </a:p>
          <a:p>
            <a:r>
              <a:rPr lang="en-US" altLang="en-US" dirty="0" smtClean="0"/>
              <a:t> - Facilitates references after conversion to a table design</a:t>
            </a:r>
          </a:p>
          <a:p>
            <a:r>
              <a:rPr lang="en-US" altLang="en-US" dirty="0" smtClean="0"/>
              <a:t> - Table design involves a combined PK for a weak entity</a:t>
            </a:r>
          </a:p>
          <a:p>
            <a:r>
              <a:rPr lang="en-US" altLang="en-US" dirty="0" smtClean="0"/>
              <a:t> - Most useful for associative entity types that are on the 1 side in other 1-M relationships</a:t>
            </a:r>
          </a:p>
          <a:p>
            <a:r>
              <a:rPr lang="en-US" altLang="en-US" dirty="0" smtClean="0"/>
              <a:t> - Remove identification dependency symbols (identifying relationships and weak entity)</a:t>
            </a:r>
          </a:p>
          <a:p>
            <a:r>
              <a:rPr lang="en-US" altLang="en-US" dirty="0" smtClean="0"/>
              <a:t> - Find a PK: can use INTEGER data type with DBMS generated values</a:t>
            </a:r>
          </a:p>
          <a:p>
            <a:r>
              <a:rPr lang="en-US" altLang="en-US" dirty="0" smtClean="0"/>
              <a:t> </a:t>
            </a:r>
          </a:p>
        </p:txBody>
      </p:sp>
    </p:spTree>
    <p:extLst>
      <p:ext uri="{BB962C8B-B14F-4D97-AF65-F5344CB8AC3E}">
        <p14:creationId xmlns:p14="http://schemas.microsoft.com/office/powerpoint/2010/main" val="1434231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defRPr>
            </a:lvl1pPr>
            <a:lvl2pPr marL="755650" indent="-290513">
              <a:spcBef>
                <a:spcPct val="30000"/>
              </a:spcBef>
              <a:defRPr kumimoji="1" sz="1200">
                <a:solidFill>
                  <a:schemeClr val="tx1"/>
                </a:solidFill>
                <a:latin typeface="Times New Roman" panose="02020603050405020304" pitchFamily="18" charset="0"/>
              </a:defRPr>
            </a:lvl2pPr>
            <a:lvl3pPr marL="1163638" indent="-231775">
              <a:spcBef>
                <a:spcPct val="30000"/>
              </a:spcBef>
              <a:defRPr kumimoji="1" sz="1200">
                <a:solidFill>
                  <a:schemeClr val="tx1"/>
                </a:solidFill>
                <a:latin typeface="Times New Roman" panose="02020603050405020304" pitchFamily="18" charset="0"/>
              </a:defRPr>
            </a:lvl3pPr>
            <a:lvl4pPr marL="1630363" indent="-231775">
              <a:spcBef>
                <a:spcPct val="30000"/>
              </a:spcBef>
              <a:defRPr kumimoji="1" sz="1200">
                <a:solidFill>
                  <a:schemeClr val="tx1"/>
                </a:solidFill>
                <a:latin typeface="Times New Roman" panose="02020603050405020304" pitchFamily="18" charset="0"/>
              </a:defRPr>
            </a:lvl4pPr>
            <a:lvl5pPr marL="2095500" indent="-231775">
              <a:spcBef>
                <a:spcPct val="30000"/>
              </a:spcBef>
              <a:defRPr kumimoji="1"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kumimoji="1"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kumimoji="1"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kumimoji="1"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5924308-AED6-4623-BF61-263F3363BF78}" type="slidenum">
              <a:rPr kumimoji="0" lang="en-US" altLang="en-US" smtClean="0"/>
              <a:pPr>
                <a:spcBef>
                  <a:spcPct val="0"/>
                </a:spcBef>
              </a:pPr>
              <a:t>9</a:t>
            </a:fld>
            <a:endParaRPr kumimoji="0" lang="en-US" alt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r>
              <a:rPr lang="en-US" altLang="en-US" smtClean="0"/>
              <a:t>In this slide, RoomId is added as the primary key of the strong entity type Room. The designer should note that the combination of BldgId and RoomNo is also unique for Room.</a:t>
            </a:r>
          </a:p>
        </p:txBody>
      </p:sp>
    </p:spTree>
    <p:extLst>
      <p:ext uri="{BB962C8B-B14F-4D97-AF65-F5344CB8AC3E}">
        <p14:creationId xmlns:p14="http://schemas.microsoft.com/office/powerpoint/2010/main" val="1536769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8.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3.emf"/><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pPr eaLnBrk="1" hangingPunct="1"/>
            <a:r>
              <a:rPr lang="en-US" sz="3200" dirty="0" smtClean="0"/>
              <a:t>Module 8</a:t>
            </a:r>
            <a:br>
              <a:rPr lang="en-US" sz="3200" dirty="0" smtClean="0"/>
            </a:br>
            <a:r>
              <a:rPr lang="en-US" sz="3200" dirty="0" smtClean="0"/>
              <a:t>Developing Business Data Models</a:t>
            </a:r>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3: Design Transformations I</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AutoShape 2"/>
          <p:cNvSpPr>
            <a:spLocks noGrp="1" noChangeArrowheads="1"/>
          </p:cNvSpPr>
          <p:nvPr>
            <p:ph type="title"/>
          </p:nvPr>
        </p:nvSpPr>
        <p:spPr>
          <a:xfrm>
            <a:off x="228600" y="304800"/>
            <a:ext cx="8080375" cy="838200"/>
          </a:xfrm>
        </p:spPr>
        <p:txBody>
          <a:bodyPr/>
          <a:lstStyle/>
          <a:p>
            <a:pPr eaLnBrk="1" hangingPunct="1"/>
            <a:r>
              <a:rPr lang="en-US" altLang="en-US" dirty="0" smtClean="0"/>
              <a:t>Summary</a:t>
            </a:r>
          </a:p>
        </p:txBody>
      </p:sp>
      <p:sp>
        <p:nvSpPr>
          <p:cNvPr id="31747" name="Content Placeholder 1"/>
          <p:cNvSpPr>
            <a:spLocks noGrp="1"/>
          </p:cNvSpPr>
          <p:nvPr>
            <p:ph idx="1"/>
          </p:nvPr>
        </p:nvSpPr>
        <p:spPr>
          <a:xfrm>
            <a:off x="381000" y="1447800"/>
            <a:ext cx="8382000" cy="4495800"/>
          </a:xfrm>
        </p:spPr>
        <p:txBody>
          <a:bodyPr/>
          <a:lstStyle/>
          <a:p>
            <a:pPr eaLnBrk="1" hangingPunct="1"/>
            <a:r>
              <a:rPr lang="en-US" altLang="en-US" dirty="0" smtClean="0"/>
              <a:t>Attribute expansion</a:t>
            </a:r>
          </a:p>
          <a:p>
            <a:pPr eaLnBrk="1" hangingPunct="1"/>
            <a:r>
              <a:rPr lang="en-US" altLang="en-US" dirty="0" smtClean="0"/>
              <a:t>Compound attribute split</a:t>
            </a:r>
          </a:p>
          <a:p>
            <a:pPr eaLnBrk="1" hangingPunct="1"/>
            <a:r>
              <a:rPr lang="en-US" altLang="en-US" dirty="0" smtClean="0"/>
              <a:t>Entity type expansion</a:t>
            </a:r>
          </a:p>
          <a:p>
            <a:pPr eaLnBrk="1" hangingPunct="1"/>
            <a:r>
              <a:rPr lang="en-US" altLang="en-US" dirty="0" smtClean="0"/>
              <a:t>Weak entity type to strong entity type</a:t>
            </a:r>
          </a:p>
        </p:txBody>
      </p:sp>
    </p:spTree>
    <p:extLst>
      <p:ext uri="{BB962C8B-B14F-4D97-AF65-F5344CB8AC3E}">
        <p14:creationId xmlns:p14="http://schemas.microsoft.com/office/powerpoint/2010/main" val="321475764"/>
      </p:ext>
    </p:extLst>
  </p:cSld>
  <p:clrMapOvr>
    <a:masterClrMapping/>
  </p:clrMapOvr>
  <p:transition advTm="4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Understand the importance of generating and evaluating alternative designs</a:t>
            </a:r>
          </a:p>
          <a:p>
            <a:r>
              <a:rPr lang="en-US" dirty="0" smtClean="0"/>
              <a:t>Explain a situation for using each transformation</a:t>
            </a:r>
          </a:p>
          <a:p>
            <a:r>
              <a:rPr lang="en-US" dirty="0" smtClean="0"/>
              <a:t>Apply each transformation</a:t>
            </a:r>
          </a:p>
        </p:txBody>
      </p:sp>
    </p:spTree>
    <p:extLst>
      <p:ext uri="{BB962C8B-B14F-4D97-AF65-F5344CB8AC3E}">
        <p14:creationId xmlns:p14="http://schemas.microsoft.com/office/powerpoint/2010/main" val="3304736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Refinements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9889731"/>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9108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p:txBody>
          <a:bodyPr/>
          <a:lstStyle/>
          <a:p>
            <a:pPr eaLnBrk="1" hangingPunct="1"/>
            <a:r>
              <a:rPr lang="en-US" altLang="en-US" dirty="0" smtClean="0"/>
              <a:t>Attribute Expansion</a:t>
            </a:r>
          </a:p>
        </p:txBody>
      </p:sp>
      <p:graphicFrame>
        <p:nvGraphicFramePr>
          <p:cNvPr id="11267" name="Object 3"/>
          <p:cNvGraphicFramePr>
            <a:graphicFrameLocks noChangeAspect="1"/>
          </p:cNvGraphicFramePr>
          <p:nvPr>
            <p:extLst>
              <p:ext uri="{D42A27DB-BD31-4B8C-83A1-F6EECF244321}">
                <p14:modId xmlns:p14="http://schemas.microsoft.com/office/powerpoint/2010/main" val="3182725016"/>
              </p:ext>
            </p:extLst>
          </p:nvPr>
        </p:nvGraphicFramePr>
        <p:xfrm>
          <a:off x="1600200" y="990600"/>
          <a:ext cx="4224337" cy="2286000"/>
        </p:xfrm>
        <a:graphic>
          <a:graphicData uri="http://schemas.openxmlformats.org/presentationml/2006/ole">
            <mc:AlternateContent xmlns:mc="http://schemas.openxmlformats.org/markup-compatibility/2006">
              <mc:Choice xmlns:v="urn:schemas-microsoft-com:vml" Requires="v">
                <p:oleObj spid="_x0000_s10332" name="Visio" r:id="rId4" imgW="3827784" imgH="3036960" progId="Visio.Drawing.11">
                  <p:embed/>
                </p:oleObj>
              </mc:Choice>
              <mc:Fallback>
                <p:oleObj name="Visio" r:id="rId4" imgW="3827784" imgH="3036960" progId="Visio.Drawing.11">
                  <p:embed/>
                  <p:pic>
                    <p:nvPicPr>
                      <p:cNvPr id="0" name=""/>
                      <p:cNvPicPr>
                        <a:picLocks noChangeAspect="1" noChangeArrowheads="1"/>
                      </p:cNvPicPr>
                      <p:nvPr/>
                    </p:nvPicPr>
                    <p:blipFill>
                      <a:blip r:embed="rId5"/>
                      <a:srcRect/>
                      <a:stretch>
                        <a:fillRect/>
                      </a:stretch>
                    </p:blipFill>
                    <p:spPr bwMode="auto">
                      <a:xfrm>
                        <a:off x="1600200" y="990600"/>
                        <a:ext cx="4224337" cy="22860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400014281"/>
              </p:ext>
            </p:extLst>
          </p:nvPr>
        </p:nvGraphicFramePr>
        <p:xfrm>
          <a:off x="1569720" y="3429000"/>
          <a:ext cx="4467225" cy="2286000"/>
        </p:xfrm>
        <a:graphic>
          <a:graphicData uri="http://schemas.openxmlformats.org/presentationml/2006/ole">
            <mc:AlternateContent xmlns:mc="http://schemas.openxmlformats.org/markup-compatibility/2006">
              <mc:Choice xmlns:v="urn:schemas-microsoft-com:vml" Requires="v">
                <p:oleObj spid="_x0000_s10333" name="Visio" r:id="rId6" imgW="4047402" imgH="3036960" progId="Visio.Drawing.11">
                  <p:embed/>
                </p:oleObj>
              </mc:Choice>
              <mc:Fallback>
                <p:oleObj name="Visio" r:id="rId6" imgW="4047402" imgH="3036960" progId="Visio.Drawing.11">
                  <p:embed/>
                  <p:pic>
                    <p:nvPicPr>
                      <p:cNvPr id="0" name=""/>
                      <p:cNvPicPr>
                        <a:picLocks noChangeAspect="1" noChangeArrowheads="1"/>
                      </p:cNvPicPr>
                      <p:nvPr/>
                    </p:nvPicPr>
                    <p:blipFill>
                      <a:blip r:embed="rId7"/>
                      <a:srcRect/>
                      <a:stretch>
                        <a:fillRect/>
                      </a:stretch>
                    </p:blipFill>
                    <p:spPr bwMode="auto">
                      <a:xfrm>
                        <a:off x="1569720" y="3429000"/>
                        <a:ext cx="4467225" cy="22860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p:spPr>
                  </p:pic>
                </p:oleObj>
              </mc:Fallback>
            </mc:AlternateContent>
          </a:graphicData>
        </a:graphic>
      </p:graphicFrame>
    </p:spTree>
    <p:extLst>
      <p:ext uri="{BB962C8B-B14F-4D97-AF65-F5344CB8AC3E}">
        <p14:creationId xmlns:p14="http://schemas.microsoft.com/office/powerpoint/2010/main" val="2955001021"/>
      </p:ext>
    </p:extLst>
  </p:cSld>
  <p:clrMapOvr>
    <a:masterClrMapping/>
  </p:clrMapOvr>
  <p:transition advTm="67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p:txBody>
          <a:bodyPr/>
          <a:lstStyle/>
          <a:p>
            <a:pPr eaLnBrk="1" hangingPunct="1"/>
            <a:r>
              <a:rPr lang="en-US" altLang="en-US" dirty="0" smtClean="0"/>
              <a:t>Compound Attribute Split</a:t>
            </a:r>
          </a:p>
        </p:txBody>
      </p:sp>
      <p:graphicFrame>
        <p:nvGraphicFramePr>
          <p:cNvPr id="13315" name="Object 3"/>
          <p:cNvGraphicFramePr>
            <a:graphicFrameLocks noChangeAspect="1"/>
          </p:cNvGraphicFramePr>
          <p:nvPr>
            <p:extLst>
              <p:ext uri="{D42A27DB-BD31-4B8C-83A1-F6EECF244321}">
                <p14:modId xmlns:p14="http://schemas.microsoft.com/office/powerpoint/2010/main" val="1801669427"/>
              </p:ext>
            </p:extLst>
          </p:nvPr>
        </p:nvGraphicFramePr>
        <p:xfrm>
          <a:off x="2362199" y="1102605"/>
          <a:ext cx="4160321" cy="2402595"/>
        </p:xfrm>
        <a:graphic>
          <a:graphicData uri="http://schemas.openxmlformats.org/presentationml/2006/ole">
            <mc:AlternateContent xmlns:mc="http://schemas.openxmlformats.org/markup-compatibility/2006">
              <mc:Choice xmlns:v="urn:schemas-microsoft-com:vml" Requires="v">
                <p:oleObj spid="_x0000_s11355" name="Visio" r:id="rId4" imgW="3707575" imgH="2203200" progId="Visio.Drawing.11">
                  <p:embed/>
                </p:oleObj>
              </mc:Choice>
              <mc:Fallback>
                <p:oleObj name="Visio" r:id="rId4" imgW="3707575" imgH="2203200" progId="Visio.Drawing.11">
                  <p:embed/>
                  <p:pic>
                    <p:nvPicPr>
                      <p:cNvPr id="0" name=""/>
                      <p:cNvPicPr>
                        <a:picLocks noChangeAspect="1" noChangeArrowheads="1"/>
                      </p:cNvPicPr>
                      <p:nvPr/>
                    </p:nvPicPr>
                    <p:blipFill>
                      <a:blip r:embed="rId5"/>
                      <a:srcRect/>
                      <a:stretch>
                        <a:fillRect/>
                      </a:stretch>
                    </p:blipFill>
                    <p:spPr bwMode="auto">
                      <a:xfrm>
                        <a:off x="2362199" y="1102605"/>
                        <a:ext cx="4160321" cy="240259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153697264"/>
              </p:ext>
            </p:extLst>
          </p:nvPr>
        </p:nvGraphicFramePr>
        <p:xfrm>
          <a:off x="2209800" y="3617205"/>
          <a:ext cx="4579984" cy="2311429"/>
        </p:xfrm>
        <a:graphic>
          <a:graphicData uri="http://schemas.openxmlformats.org/presentationml/2006/ole">
            <mc:AlternateContent xmlns:mc="http://schemas.openxmlformats.org/markup-compatibility/2006">
              <mc:Choice xmlns:v="urn:schemas-microsoft-com:vml" Requires="v">
                <p:oleObj spid="_x0000_s11356" name="Visio" r:id="rId6" imgW="4035246" imgH="2095200" progId="Visio.Drawing.11">
                  <p:embed/>
                </p:oleObj>
              </mc:Choice>
              <mc:Fallback>
                <p:oleObj name="Visio" r:id="rId6" imgW="4035246" imgH="2095200" progId="Visio.Drawing.11">
                  <p:embed/>
                  <p:pic>
                    <p:nvPicPr>
                      <p:cNvPr id="0" name=""/>
                      <p:cNvPicPr>
                        <a:picLocks noChangeAspect="1" noChangeArrowheads="1"/>
                      </p:cNvPicPr>
                      <p:nvPr/>
                    </p:nvPicPr>
                    <p:blipFill>
                      <a:blip r:embed="rId7"/>
                      <a:srcRect/>
                      <a:stretch>
                        <a:fillRect/>
                      </a:stretch>
                    </p:blipFill>
                    <p:spPr bwMode="auto">
                      <a:xfrm>
                        <a:off x="2209800" y="3617205"/>
                        <a:ext cx="4579984" cy="2311429"/>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p:spPr>
                  </p:pic>
                </p:oleObj>
              </mc:Fallback>
            </mc:AlternateContent>
          </a:graphicData>
        </a:graphic>
      </p:graphicFrame>
    </p:spTree>
    <p:extLst>
      <p:ext uri="{BB962C8B-B14F-4D97-AF65-F5344CB8AC3E}">
        <p14:creationId xmlns:p14="http://schemas.microsoft.com/office/powerpoint/2010/main" val="431590327"/>
      </p:ext>
    </p:extLst>
  </p:cSld>
  <p:clrMapOvr>
    <a:masterClrMapping/>
  </p:clrMapOvr>
  <p:transition advTm="59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p:txBody>
          <a:bodyPr/>
          <a:lstStyle/>
          <a:p>
            <a:pPr eaLnBrk="1" hangingPunct="1"/>
            <a:r>
              <a:rPr lang="en-US" altLang="en-US" dirty="0" smtClean="0"/>
              <a:t>Entity Type Expansion I</a:t>
            </a:r>
          </a:p>
        </p:txBody>
      </p:sp>
      <p:graphicFrame>
        <p:nvGraphicFramePr>
          <p:cNvPr id="15363" name="Object 4"/>
          <p:cNvGraphicFramePr>
            <a:graphicFrameLocks noChangeAspect="1"/>
          </p:cNvGraphicFramePr>
          <p:nvPr>
            <p:extLst>
              <p:ext uri="{D42A27DB-BD31-4B8C-83A1-F6EECF244321}">
                <p14:modId xmlns:p14="http://schemas.microsoft.com/office/powerpoint/2010/main" val="3861943650"/>
              </p:ext>
            </p:extLst>
          </p:nvPr>
        </p:nvGraphicFramePr>
        <p:xfrm>
          <a:off x="1601788" y="1371600"/>
          <a:ext cx="5330825" cy="4100513"/>
        </p:xfrm>
        <a:graphic>
          <a:graphicData uri="http://schemas.openxmlformats.org/presentationml/2006/ole">
            <mc:AlternateContent xmlns:mc="http://schemas.openxmlformats.org/markup-compatibility/2006">
              <mc:Choice xmlns:v="urn:schemas-microsoft-com:vml" Requires="v">
                <p:oleObj spid="_x0000_s12337" name="Visio" r:id="rId4" imgW="3379903" imgH="2597940" progId="Visio.Drawing.11">
                  <p:embed/>
                </p:oleObj>
              </mc:Choice>
              <mc:Fallback>
                <p:oleObj name="Visio" r:id="rId4" imgW="3379903" imgH="2597940" progId="Visio.Drawing.11">
                  <p:embed/>
                  <p:pic>
                    <p:nvPicPr>
                      <p:cNvPr id="0" name=""/>
                      <p:cNvPicPr>
                        <a:picLocks noChangeAspect="1" noChangeArrowheads="1"/>
                      </p:cNvPicPr>
                      <p:nvPr/>
                    </p:nvPicPr>
                    <p:blipFill>
                      <a:blip r:embed="rId5"/>
                      <a:srcRect/>
                      <a:stretch>
                        <a:fillRect/>
                      </a:stretch>
                    </p:blipFill>
                    <p:spPr bwMode="auto">
                      <a:xfrm>
                        <a:off x="1601788" y="1371600"/>
                        <a:ext cx="5330825" cy="410051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p:spPr>
                  </p:pic>
                </p:oleObj>
              </mc:Fallback>
            </mc:AlternateContent>
          </a:graphicData>
        </a:graphic>
      </p:graphicFrame>
    </p:spTree>
    <p:extLst>
      <p:ext uri="{BB962C8B-B14F-4D97-AF65-F5344CB8AC3E}">
        <p14:creationId xmlns:p14="http://schemas.microsoft.com/office/powerpoint/2010/main" val="1578850209"/>
      </p:ext>
    </p:extLst>
  </p:cSld>
  <p:clrMapOvr>
    <a:masterClrMapping/>
  </p:clrMapOvr>
  <p:transition advTm="92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smtClean="0"/>
              <a:t>Entity Type Expansion II</a:t>
            </a:r>
          </a:p>
        </p:txBody>
      </p:sp>
      <p:sp>
        <p:nvSpPr>
          <p:cNvPr id="174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aphicFrame>
        <p:nvGraphicFramePr>
          <p:cNvPr id="17412" name="Object 2"/>
          <p:cNvGraphicFramePr>
            <a:graphicFrameLocks noChangeAspect="1"/>
          </p:cNvGraphicFramePr>
          <p:nvPr>
            <p:extLst>
              <p:ext uri="{D42A27DB-BD31-4B8C-83A1-F6EECF244321}">
                <p14:modId xmlns:p14="http://schemas.microsoft.com/office/powerpoint/2010/main" val="1510060308"/>
              </p:ext>
            </p:extLst>
          </p:nvPr>
        </p:nvGraphicFramePr>
        <p:xfrm>
          <a:off x="1614488" y="1536700"/>
          <a:ext cx="5418137" cy="4170363"/>
        </p:xfrm>
        <a:graphic>
          <a:graphicData uri="http://schemas.openxmlformats.org/presentationml/2006/ole">
            <mc:AlternateContent xmlns:mc="http://schemas.openxmlformats.org/markup-compatibility/2006">
              <mc:Choice xmlns:v="urn:schemas-microsoft-com:vml" Requires="v">
                <p:oleObj spid="_x0000_s13361" name="Visio" r:id="rId4" imgW="3362345" imgH="2581200" progId="Visio.Drawing.11">
                  <p:embed/>
                </p:oleObj>
              </mc:Choice>
              <mc:Fallback>
                <p:oleObj name="Visio" r:id="rId4" imgW="3362345" imgH="2581200" progId="Visio.Drawing.11">
                  <p:embed/>
                  <p:pic>
                    <p:nvPicPr>
                      <p:cNvPr id="0" name=""/>
                      <p:cNvPicPr>
                        <a:picLocks noChangeAspect="1" noChangeArrowheads="1"/>
                      </p:cNvPicPr>
                      <p:nvPr/>
                    </p:nvPicPr>
                    <p:blipFill>
                      <a:blip r:embed="rId5"/>
                      <a:srcRect/>
                      <a:stretch>
                        <a:fillRect/>
                      </a:stretch>
                    </p:blipFill>
                    <p:spPr bwMode="auto">
                      <a:xfrm>
                        <a:off x="1614488" y="1536700"/>
                        <a:ext cx="5418137" cy="417036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p:spPr>
                  </p:pic>
                </p:oleObj>
              </mc:Fallback>
            </mc:AlternateContent>
          </a:graphicData>
        </a:graphic>
      </p:graphicFrame>
    </p:spTree>
    <p:extLst>
      <p:ext uri="{BB962C8B-B14F-4D97-AF65-F5344CB8AC3E}">
        <p14:creationId xmlns:p14="http://schemas.microsoft.com/office/powerpoint/2010/main" val="2620906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a:xfrm>
            <a:off x="761998" y="457200"/>
            <a:ext cx="8080375" cy="762000"/>
          </a:xfrm>
        </p:spPr>
        <p:txBody>
          <a:bodyPr/>
          <a:lstStyle/>
          <a:p>
            <a:pPr eaLnBrk="1" hangingPunct="1"/>
            <a:r>
              <a:rPr lang="en-US" altLang="en-US" dirty="0" smtClean="0"/>
              <a:t>Weak to Strong Entity Type I</a:t>
            </a:r>
          </a:p>
        </p:txBody>
      </p:sp>
      <p:graphicFrame>
        <p:nvGraphicFramePr>
          <p:cNvPr id="19459" name="Object 4"/>
          <p:cNvGraphicFramePr>
            <a:graphicFrameLocks noGrp="1" noChangeAspect="1"/>
          </p:cNvGraphicFramePr>
          <p:nvPr>
            <p:ph idx="1"/>
            <p:extLst>
              <p:ext uri="{D42A27DB-BD31-4B8C-83A1-F6EECF244321}">
                <p14:modId xmlns:p14="http://schemas.microsoft.com/office/powerpoint/2010/main" val="289224216"/>
              </p:ext>
            </p:extLst>
          </p:nvPr>
        </p:nvGraphicFramePr>
        <p:xfrm>
          <a:off x="2212974" y="1600200"/>
          <a:ext cx="5178425" cy="4295775"/>
        </p:xfrm>
        <a:graphic>
          <a:graphicData uri="http://schemas.openxmlformats.org/presentationml/2006/ole">
            <mc:AlternateContent xmlns:mc="http://schemas.openxmlformats.org/markup-compatibility/2006">
              <mc:Choice xmlns:v="urn:schemas-microsoft-com:vml" Requires="v">
                <p:oleObj spid="_x0000_s14383" name="Visio" r:id="rId4" imgW="3352350" imgH="2781000" progId="Visio.Drawing.11">
                  <p:embed/>
                </p:oleObj>
              </mc:Choice>
              <mc:Fallback>
                <p:oleObj name="Visio" r:id="rId4" imgW="3352350" imgH="2781000" progId="Visio.Drawing.11">
                  <p:embed/>
                  <p:pic>
                    <p:nvPicPr>
                      <p:cNvPr id="0" name=""/>
                      <p:cNvPicPr>
                        <a:picLocks noChangeAspect="1" noChangeArrowheads="1"/>
                      </p:cNvPicPr>
                      <p:nvPr/>
                    </p:nvPicPr>
                    <p:blipFill>
                      <a:blip r:embed="rId5"/>
                      <a:srcRect/>
                      <a:stretch>
                        <a:fillRect/>
                      </a:stretch>
                    </p:blipFill>
                    <p:spPr bwMode="auto">
                      <a:xfrm>
                        <a:off x="2212974" y="1600200"/>
                        <a:ext cx="5178425" cy="429577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p:spPr>
                  </p:pic>
                </p:oleObj>
              </mc:Fallback>
            </mc:AlternateContent>
          </a:graphicData>
        </a:graphic>
      </p:graphicFrame>
    </p:spTree>
    <p:extLst>
      <p:ext uri="{BB962C8B-B14F-4D97-AF65-F5344CB8AC3E}">
        <p14:creationId xmlns:p14="http://schemas.microsoft.com/office/powerpoint/2010/main" val="3508760668"/>
      </p:ext>
    </p:extLst>
  </p:cSld>
  <p:clrMapOvr>
    <a:masterClrMapping/>
  </p:clrMapOvr>
  <p:transition advTm="68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457200"/>
            <a:ext cx="8080375" cy="1143000"/>
          </a:xfrm>
        </p:spPr>
        <p:txBody>
          <a:bodyPr/>
          <a:lstStyle/>
          <a:p>
            <a:pPr eaLnBrk="1" hangingPunct="1"/>
            <a:r>
              <a:rPr lang="en-US" altLang="en-US" dirty="0" smtClean="0"/>
              <a:t>Weak to Strong Entity Type II</a:t>
            </a:r>
          </a:p>
        </p:txBody>
      </p:sp>
      <p:sp>
        <p:nvSpPr>
          <p:cNvPr id="2150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1508" name="Object 3"/>
          <p:cNvGraphicFramePr>
            <a:graphicFrameLocks noChangeAspect="1"/>
          </p:cNvGraphicFramePr>
          <p:nvPr>
            <p:extLst>
              <p:ext uri="{D42A27DB-BD31-4B8C-83A1-F6EECF244321}">
                <p14:modId xmlns:p14="http://schemas.microsoft.com/office/powerpoint/2010/main" val="3323955170"/>
              </p:ext>
            </p:extLst>
          </p:nvPr>
        </p:nvGraphicFramePr>
        <p:xfrm>
          <a:off x="1693863" y="1811338"/>
          <a:ext cx="5222875" cy="3841750"/>
        </p:xfrm>
        <a:graphic>
          <a:graphicData uri="http://schemas.openxmlformats.org/presentationml/2006/ole">
            <mc:AlternateContent xmlns:mc="http://schemas.openxmlformats.org/markup-compatibility/2006">
              <mc:Choice xmlns:v="urn:schemas-microsoft-com:vml" Requires="v">
                <p:oleObj spid="_x0000_s15407" name="Visio" r:id="rId4" imgW="4276745" imgH="2847960" progId="Visio.Drawing.11">
                  <p:embed/>
                </p:oleObj>
              </mc:Choice>
              <mc:Fallback>
                <p:oleObj name="Visio" r:id="rId4" imgW="4276745" imgH="2847960" progId="Visio.Drawing.11">
                  <p:embed/>
                  <p:pic>
                    <p:nvPicPr>
                      <p:cNvPr id="0" name=""/>
                      <p:cNvPicPr>
                        <a:picLocks noChangeAspect="1" noChangeArrowheads="1"/>
                      </p:cNvPicPr>
                      <p:nvPr/>
                    </p:nvPicPr>
                    <p:blipFill>
                      <a:blip r:embed="rId5"/>
                      <a:srcRect/>
                      <a:stretch>
                        <a:fillRect/>
                      </a:stretch>
                    </p:blipFill>
                    <p:spPr bwMode="auto">
                      <a:xfrm>
                        <a:off x="1693863" y="1811338"/>
                        <a:ext cx="5222875" cy="384175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p:spPr>
                  </p:pic>
                </p:oleObj>
              </mc:Fallback>
            </mc:AlternateContent>
          </a:graphicData>
        </a:graphic>
      </p:graphicFrame>
    </p:spTree>
    <p:extLst>
      <p:ext uri="{BB962C8B-B14F-4D97-AF65-F5344CB8AC3E}">
        <p14:creationId xmlns:p14="http://schemas.microsoft.com/office/powerpoint/2010/main" val="27763678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8 Developing Business Data Models&amp;quot;&quot;/&gt;&lt;property id=&quot;20307&quot; value=&quot;256&quot;/&gt;&lt;/object&gt;&lt;object type=&quot;3&quot; unique_id=&quot;26679&quot;&gt;&lt;property id=&quot;20148&quot; value=&quot;5&quot;/&gt;&lt;property id=&quot;20300&quot; value=&quot;Slide 4 - &amp;quot;Attribute Expansion&amp;quot;&quot;/&gt;&lt;property id=&quot;20307&quot; value=&quot;258&quot;/&gt;&lt;/object&gt;&lt;object type=&quot;3&quot; unique_id=&quot;26680&quot;&gt;&lt;property id=&quot;20148&quot; value=&quot;5&quot;/&gt;&lt;property id=&quot;20300&quot; value=&quot;Slide 5 - &amp;quot;Compound Attribute Split&amp;quot;&quot;/&gt;&lt;property id=&quot;20307&quot; value=&quot;259&quot;/&gt;&lt;/object&gt;&lt;object type=&quot;3&quot; unique_id=&quot;26681&quot;&gt;&lt;property id=&quot;20148&quot; value=&quot;5&quot;/&gt;&lt;property id=&quot;20300&quot; value=&quot;Slide 6 - &amp;quot;Entity Type Expansion I&amp;quot;&quot;/&gt;&lt;property id=&quot;20307&quot; value=&quot;260&quot;/&gt;&lt;/object&gt;&lt;object type=&quot;3&quot; unique_id=&quot;26682&quot;&gt;&lt;property id=&quot;20148&quot; value=&quot;5&quot;/&gt;&lt;property id=&quot;20300&quot; value=&quot;Slide 7 - &amp;quot;Entity Type Expansion II&amp;quot;&quot;/&gt;&lt;property id=&quot;20307&quot; value=&quot;261&quot;/&gt;&lt;/object&gt;&lt;object type=&quot;3&quot; unique_id=&quot;26715&quot;&gt;&lt;property id=&quot;20148&quot; value=&quot;5&quot;/&gt;&lt;property id=&quot;20300&quot; value=&quot;Slide 8 - &amp;quot;Weak to Strong Entity Type I&amp;quot;&quot;/&gt;&lt;property id=&quot;20307&quot; value=&quot;262&quot;/&gt;&lt;/object&gt;&lt;object type=&quot;3&quot; unique_id=&quot;26716&quot;&gt;&lt;property id=&quot;20148&quot; value=&quot;5&quot;/&gt;&lt;property id=&quot;20300&quot; value=&quot;Slide 9 - &amp;quot;Weak to Strong Entity Type II&amp;quot;&quot;/&gt;&lt;property id=&quot;20307&quot; value=&quot;263&quot;/&gt;&lt;/object&gt;&lt;object type=&quot;3&quot; unique_id=&quot;26897&quot;&gt;&lt;property id=&quot;20148&quot; value=&quot;5&quot;/&gt;&lt;property id=&quot;20300&quot; value=&quot;Slide 10 - &amp;quot;Summary&amp;quot;&quot;/&gt;&lt;property id=&quot;20307&quot; value=&quot;264&quot;/&gt;&lt;/object&gt;&lt;object type=&quot;3&quot; unique_id=&quot;28113&quot;&gt;&lt;property id=&quot;20148&quot; value=&quot;5&quot;/&gt;&lt;property id=&quot;20300&quot; value=&quot;Slide 2 - &amp;quot;Lesson Objectives&amp;quot;&quot;/&gt;&lt;property id=&quot;20307&quot; value=&quot;265&quot;/&gt;&lt;/object&gt;&lt;object type=&quot;3&quot; unique_id=&quot;28283&quot;&gt;&lt;property id=&quot;20148&quot; value=&quot;5&quot;/&gt;&lt;property id=&quot;20300&quot; value=&quot;Slide 3 - &amp;quot;Diagram Refinements&amp;quot;&quot;/&gt;&lt;property id=&quot;20307&quot; value=&quot;267&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4435</TotalTime>
  <Words>925</Words>
  <Application>Microsoft Office PowerPoint</Application>
  <PresentationFormat>On-screen Show (4:3)</PresentationFormat>
  <Paragraphs>94</Paragraphs>
  <Slides>10</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MS PGothic</vt:lpstr>
      <vt:lpstr>Arial</vt:lpstr>
      <vt:lpstr>Times New Roman</vt:lpstr>
      <vt:lpstr>Blank Presentation</vt:lpstr>
      <vt:lpstr>Visio</vt:lpstr>
      <vt:lpstr>Module 8 Developing Business Data Models</vt:lpstr>
      <vt:lpstr>Lesson Objectives</vt:lpstr>
      <vt:lpstr>Diagram Refinements</vt:lpstr>
      <vt:lpstr>Attribute Expansion</vt:lpstr>
      <vt:lpstr>Compound Attribute Split</vt:lpstr>
      <vt:lpstr>Entity Type Expansion I</vt:lpstr>
      <vt:lpstr>Entity Type Expansion II</vt:lpstr>
      <vt:lpstr>Weak to Strong Entity Type I</vt:lpstr>
      <vt:lpstr>Weak to Strong Entity Type II</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Lesson 3: Design Transformations</dc:title>
  <dc:subject>Query Formulation with SQL</dc:subject>
  <dc:creator>Michael Mannino</dc:creator>
  <cp:lastModifiedBy>Mannino, Michael</cp:lastModifiedBy>
  <cp:revision>850</cp:revision>
  <cp:lastPrinted>1601-01-01T00:00:00Z</cp:lastPrinted>
  <dcterms:created xsi:type="dcterms:W3CDTF">2000-07-15T18:34:14Z</dcterms:created>
  <dcterms:modified xsi:type="dcterms:W3CDTF">2015-07-28T19:58:27Z</dcterms:modified>
</cp:coreProperties>
</file>