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1"/>
  </p:notesMasterIdLst>
  <p:handoutMasterIdLst>
    <p:handoutMasterId r:id="rId12"/>
  </p:handoutMasterIdLst>
  <p:sldIdLst>
    <p:sldId id="256" r:id="rId2"/>
    <p:sldId id="274" r:id="rId3"/>
    <p:sldId id="273" r:id="rId4"/>
    <p:sldId id="265" r:id="rId5"/>
    <p:sldId id="266" r:id="rId6"/>
    <p:sldId id="267" r:id="rId7"/>
    <p:sldId id="270" r:id="rId8"/>
    <p:sldId id="271" r:id="rId9"/>
    <p:sldId id="264" r:id="rId10"/>
  </p:sldIdLst>
  <p:sldSz cx="9144000" cy="6858000" type="screen4x3"/>
  <p:notesSz cx="6858000" cy="9144000"/>
  <p:custDataLst>
    <p:tags r:id="rId13"/>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1982" autoAdjust="0"/>
  </p:normalViewPr>
  <p:slideViewPr>
    <p:cSldViewPr>
      <p:cViewPr varScale="1">
        <p:scale>
          <a:sx n="79" d="100"/>
          <a:sy n="79" d="100"/>
        </p:scale>
        <p:origin x="108" y="43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502EB-C851-46A6-85B4-2883D50E1A5E}" type="doc">
      <dgm:prSet loTypeId="urn:microsoft.com/office/officeart/2005/8/layout/cycle1" loCatId="cycle" qsTypeId="urn:microsoft.com/office/officeart/2005/8/quickstyle/3d3" qsCatId="3D" csTypeId="urn:microsoft.com/office/officeart/2005/8/colors/accent1_2" csCatId="accent1" phldr="1"/>
      <dgm:spPr/>
      <dgm:t>
        <a:bodyPr/>
        <a:lstStyle/>
        <a:p>
          <a:endParaRPr lang="en-US"/>
        </a:p>
      </dgm:t>
    </dgm:pt>
    <dgm:pt modelId="{B3BE4AD5-F231-48CF-B5A7-B1770347CA81}">
      <dgm:prSet phldrT="[Text]"/>
      <dgm:spPr/>
      <dgm:t>
        <a:bodyPr/>
        <a:lstStyle/>
        <a:p>
          <a:r>
            <a:rPr lang="en-US" dirty="0" smtClean="0"/>
            <a:t>Gather additional </a:t>
          </a:r>
          <a:r>
            <a:rPr lang="en-US" dirty="0" smtClean="0"/>
            <a:t>requirements if necessary</a:t>
          </a:r>
          <a:endParaRPr lang="en-US" dirty="0"/>
        </a:p>
      </dgm:t>
    </dgm:pt>
    <dgm:pt modelId="{48DB096F-D9E2-48B4-AD17-91180DDD211E}" type="parTrans" cxnId="{B4196B56-8076-415F-82E3-3B9B9DA9111F}">
      <dgm:prSet/>
      <dgm:spPr/>
      <dgm:t>
        <a:bodyPr/>
        <a:lstStyle/>
        <a:p>
          <a:endParaRPr lang="en-US"/>
        </a:p>
      </dgm:t>
    </dgm:pt>
    <dgm:pt modelId="{7B90B1DA-C58A-4EDD-AF22-E5D61579CE49}" type="sibTrans" cxnId="{B4196B56-8076-415F-82E3-3B9B9DA9111F}">
      <dgm:prSet/>
      <dgm:spPr/>
      <dgm:t>
        <a:bodyPr/>
        <a:lstStyle/>
        <a:p>
          <a:endParaRPr lang="en-US"/>
        </a:p>
      </dgm:t>
    </dgm:pt>
    <dgm:pt modelId="{9768B996-62D2-4301-A804-1BBCED9C2E3D}">
      <dgm:prSet phldrT="[Text]"/>
      <dgm:spPr/>
      <dgm:t>
        <a:bodyPr/>
        <a:lstStyle/>
        <a:p>
          <a:r>
            <a:rPr lang="en-US" dirty="0" smtClean="0"/>
            <a:t>Use transformations to generate feasible alternatives</a:t>
          </a:r>
          <a:endParaRPr lang="en-US" dirty="0"/>
        </a:p>
      </dgm:t>
    </dgm:pt>
    <dgm:pt modelId="{878DA243-78C5-421F-AEBE-A94EA38B4216}" type="parTrans" cxnId="{28E0CBE1-2F00-4D0E-BF63-3B2363549697}">
      <dgm:prSet/>
      <dgm:spPr/>
      <dgm:t>
        <a:bodyPr/>
        <a:lstStyle/>
        <a:p>
          <a:endParaRPr lang="en-US"/>
        </a:p>
      </dgm:t>
    </dgm:pt>
    <dgm:pt modelId="{5B82D5E0-027C-4460-BB93-0E79659C02A4}" type="sibTrans" cxnId="{28E0CBE1-2F00-4D0E-BF63-3B2363549697}">
      <dgm:prSet/>
      <dgm:spPr/>
      <dgm:t>
        <a:bodyPr/>
        <a:lstStyle/>
        <a:p>
          <a:endParaRPr lang="en-US"/>
        </a:p>
      </dgm:t>
    </dgm:pt>
    <dgm:pt modelId="{2E1337B2-E65C-4AFB-9636-995774FBA9DA}">
      <dgm:prSet phldrT="[Text]"/>
      <dgm:spPr/>
      <dgm:t>
        <a:bodyPr/>
        <a:lstStyle/>
        <a:p>
          <a:r>
            <a:rPr lang="en-US" smtClean="0"/>
            <a:t>Evaluate alternatives</a:t>
          </a:r>
          <a:endParaRPr lang="en-US" dirty="0"/>
        </a:p>
      </dgm:t>
    </dgm:pt>
    <dgm:pt modelId="{0C1D774C-213E-44D9-835C-FBD58F1D865F}" type="parTrans" cxnId="{5664A36A-89B0-4508-86CE-79026F5E1A97}">
      <dgm:prSet/>
      <dgm:spPr/>
      <dgm:t>
        <a:bodyPr/>
        <a:lstStyle/>
        <a:p>
          <a:endParaRPr lang="en-US"/>
        </a:p>
      </dgm:t>
    </dgm:pt>
    <dgm:pt modelId="{9BB3B9CD-9966-4150-8BBD-358C526C63AD}" type="sibTrans" cxnId="{5664A36A-89B0-4508-86CE-79026F5E1A97}">
      <dgm:prSet/>
      <dgm:spPr/>
      <dgm:t>
        <a:bodyPr/>
        <a:lstStyle/>
        <a:p>
          <a:endParaRPr lang="en-US"/>
        </a:p>
      </dgm:t>
    </dgm:pt>
    <dgm:pt modelId="{2B82B8BB-AC30-4F1D-8530-0D40C2897C34}" type="pres">
      <dgm:prSet presAssocID="{FD9502EB-C851-46A6-85B4-2883D50E1A5E}" presName="cycle" presStyleCnt="0">
        <dgm:presLayoutVars>
          <dgm:dir/>
          <dgm:resizeHandles val="exact"/>
        </dgm:presLayoutVars>
      </dgm:prSet>
      <dgm:spPr/>
      <dgm:t>
        <a:bodyPr/>
        <a:lstStyle/>
        <a:p>
          <a:endParaRPr lang="en-US"/>
        </a:p>
      </dgm:t>
    </dgm:pt>
    <dgm:pt modelId="{24B5B0D3-AFD9-45AC-90FF-EC7811642474}" type="pres">
      <dgm:prSet presAssocID="{9768B996-62D2-4301-A804-1BBCED9C2E3D}" presName="dummy" presStyleCnt="0"/>
      <dgm:spPr/>
    </dgm:pt>
    <dgm:pt modelId="{EA9922CB-D5D9-4B7C-B0E2-040586508D72}" type="pres">
      <dgm:prSet presAssocID="{9768B996-62D2-4301-A804-1BBCED9C2E3D}" presName="node" presStyleLbl="revTx" presStyleIdx="0" presStyleCnt="3">
        <dgm:presLayoutVars>
          <dgm:bulletEnabled val="1"/>
        </dgm:presLayoutVars>
      </dgm:prSet>
      <dgm:spPr/>
      <dgm:t>
        <a:bodyPr/>
        <a:lstStyle/>
        <a:p>
          <a:endParaRPr lang="en-US"/>
        </a:p>
      </dgm:t>
    </dgm:pt>
    <dgm:pt modelId="{ECAEA175-9E33-4D5B-8CBF-DD960D4EC3AE}" type="pres">
      <dgm:prSet presAssocID="{5B82D5E0-027C-4460-BB93-0E79659C02A4}" presName="sibTrans" presStyleLbl="node1" presStyleIdx="0" presStyleCnt="3"/>
      <dgm:spPr/>
      <dgm:t>
        <a:bodyPr/>
        <a:lstStyle/>
        <a:p>
          <a:endParaRPr lang="en-US"/>
        </a:p>
      </dgm:t>
    </dgm:pt>
    <dgm:pt modelId="{1C077EAE-FFCD-429A-A121-CBFB8E283578}" type="pres">
      <dgm:prSet presAssocID="{B3BE4AD5-F231-48CF-B5A7-B1770347CA81}" presName="dummy" presStyleCnt="0"/>
      <dgm:spPr/>
    </dgm:pt>
    <dgm:pt modelId="{3F5EFA28-22F4-4B1C-80C4-F8CBA53D69E9}" type="pres">
      <dgm:prSet presAssocID="{B3BE4AD5-F231-48CF-B5A7-B1770347CA81}" presName="node" presStyleLbl="revTx" presStyleIdx="1" presStyleCnt="3">
        <dgm:presLayoutVars>
          <dgm:bulletEnabled val="1"/>
        </dgm:presLayoutVars>
      </dgm:prSet>
      <dgm:spPr/>
      <dgm:t>
        <a:bodyPr/>
        <a:lstStyle/>
        <a:p>
          <a:endParaRPr lang="en-US"/>
        </a:p>
      </dgm:t>
    </dgm:pt>
    <dgm:pt modelId="{BC1DBC8F-0E78-4665-AE07-3E3920C9764B}" type="pres">
      <dgm:prSet presAssocID="{7B90B1DA-C58A-4EDD-AF22-E5D61579CE49}" presName="sibTrans" presStyleLbl="node1" presStyleIdx="1" presStyleCnt="3"/>
      <dgm:spPr/>
      <dgm:t>
        <a:bodyPr/>
        <a:lstStyle/>
        <a:p>
          <a:endParaRPr lang="en-US"/>
        </a:p>
      </dgm:t>
    </dgm:pt>
    <dgm:pt modelId="{2040F847-9610-4DAD-9EBF-5E172E6EFBC0}" type="pres">
      <dgm:prSet presAssocID="{2E1337B2-E65C-4AFB-9636-995774FBA9DA}" presName="dummy" presStyleCnt="0"/>
      <dgm:spPr/>
    </dgm:pt>
    <dgm:pt modelId="{F7C6BDDE-B82F-4D82-A312-E6FBFE210C71}" type="pres">
      <dgm:prSet presAssocID="{2E1337B2-E65C-4AFB-9636-995774FBA9DA}" presName="node" presStyleLbl="revTx" presStyleIdx="2" presStyleCnt="3">
        <dgm:presLayoutVars>
          <dgm:bulletEnabled val="1"/>
        </dgm:presLayoutVars>
      </dgm:prSet>
      <dgm:spPr/>
      <dgm:t>
        <a:bodyPr/>
        <a:lstStyle/>
        <a:p>
          <a:endParaRPr lang="en-US"/>
        </a:p>
      </dgm:t>
    </dgm:pt>
    <dgm:pt modelId="{C4550513-DD08-4053-89C0-2E4165D48459}" type="pres">
      <dgm:prSet presAssocID="{9BB3B9CD-9966-4150-8BBD-358C526C63AD}" presName="sibTrans" presStyleLbl="node1" presStyleIdx="2" presStyleCnt="3"/>
      <dgm:spPr/>
      <dgm:t>
        <a:bodyPr/>
        <a:lstStyle/>
        <a:p>
          <a:endParaRPr lang="en-US"/>
        </a:p>
      </dgm:t>
    </dgm:pt>
  </dgm:ptLst>
  <dgm:cxnLst>
    <dgm:cxn modelId="{5664A36A-89B0-4508-86CE-79026F5E1A97}" srcId="{FD9502EB-C851-46A6-85B4-2883D50E1A5E}" destId="{2E1337B2-E65C-4AFB-9636-995774FBA9DA}" srcOrd="2" destOrd="0" parTransId="{0C1D774C-213E-44D9-835C-FBD58F1D865F}" sibTransId="{9BB3B9CD-9966-4150-8BBD-358C526C63AD}"/>
    <dgm:cxn modelId="{4634BCD9-8AFC-4BA1-9B3F-9C015CA4AA24}" type="presOf" srcId="{9768B996-62D2-4301-A804-1BBCED9C2E3D}" destId="{EA9922CB-D5D9-4B7C-B0E2-040586508D72}" srcOrd="0" destOrd="0" presId="urn:microsoft.com/office/officeart/2005/8/layout/cycle1"/>
    <dgm:cxn modelId="{B4196B56-8076-415F-82E3-3B9B9DA9111F}" srcId="{FD9502EB-C851-46A6-85B4-2883D50E1A5E}" destId="{B3BE4AD5-F231-48CF-B5A7-B1770347CA81}" srcOrd="1" destOrd="0" parTransId="{48DB096F-D9E2-48B4-AD17-91180DDD211E}" sibTransId="{7B90B1DA-C58A-4EDD-AF22-E5D61579CE49}"/>
    <dgm:cxn modelId="{38EFADA3-C561-484C-B9B6-FEF74536CB50}" type="presOf" srcId="{7B90B1DA-C58A-4EDD-AF22-E5D61579CE49}" destId="{BC1DBC8F-0E78-4665-AE07-3E3920C9764B}" srcOrd="0" destOrd="0" presId="urn:microsoft.com/office/officeart/2005/8/layout/cycle1"/>
    <dgm:cxn modelId="{28E0CBE1-2F00-4D0E-BF63-3B2363549697}" srcId="{FD9502EB-C851-46A6-85B4-2883D50E1A5E}" destId="{9768B996-62D2-4301-A804-1BBCED9C2E3D}" srcOrd="0" destOrd="0" parTransId="{878DA243-78C5-421F-AEBE-A94EA38B4216}" sibTransId="{5B82D5E0-027C-4460-BB93-0E79659C02A4}"/>
    <dgm:cxn modelId="{347FB012-E31D-4327-BA67-BF1BDBBBD00C}" type="presOf" srcId="{9BB3B9CD-9966-4150-8BBD-358C526C63AD}" destId="{C4550513-DD08-4053-89C0-2E4165D48459}" srcOrd="0" destOrd="0" presId="urn:microsoft.com/office/officeart/2005/8/layout/cycle1"/>
    <dgm:cxn modelId="{452E2A4E-E8C3-4083-AE01-FC66098DC673}" type="presOf" srcId="{FD9502EB-C851-46A6-85B4-2883D50E1A5E}" destId="{2B82B8BB-AC30-4F1D-8530-0D40C2897C34}" srcOrd="0" destOrd="0" presId="urn:microsoft.com/office/officeart/2005/8/layout/cycle1"/>
    <dgm:cxn modelId="{4B2475EB-5B86-406C-986F-B174B69D7B12}" type="presOf" srcId="{2E1337B2-E65C-4AFB-9636-995774FBA9DA}" destId="{F7C6BDDE-B82F-4D82-A312-E6FBFE210C71}" srcOrd="0" destOrd="0" presId="urn:microsoft.com/office/officeart/2005/8/layout/cycle1"/>
    <dgm:cxn modelId="{0219AD85-F0E6-455D-972B-E891A762A567}" type="presOf" srcId="{5B82D5E0-027C-4460-BB93-0E79659C02A4}" destId="{ECAEA175-9E33-4D5B-8CBF-DD960D4EC3AE}" srcOrd="0" destOrd="0" presId="urn:microsoft.com/office/officeart/2005/8/layout/cycle1"/>
    <dgm:cxn modelId="{5F9EE1E7-7D07-48AC-A1FD-A0D1DA6F22BD}" type="presOf" srcId="{B3BE4AD5-F231-48CF-B5A7-B1770347CA81}" destId="{3F5EFA28-22F4-4B1C-80C4-F8CBA53D69E9}" srcOrd="0" destOrd="0" presId="urn:microsoft.com/office/officeart/2005/8/layout/cycle1"/>
    <dgm:cxn modelId="{6A1E727E-97D2-4FA1-8B0E-30E64D723025}" type="presParOf" srcId="{2B82B8BB-AC30-4F1D-8530-0D40C2897C34}" destId="{24B5B0D3-AFD9-45AC-90FF-EC7811642474}" srcOrd="0" destOrd="0" presId="urn:microsoft.com/office/officeart/2005/8/layout/cycle1"/>
    <dgm:cxn modelId="{655FD7F7-96B4-4206-866D-D4FFFBFA314F}" type="presParOf" srcId="{2B82B8BB-AC30-4F1D-8530-0D40C2897C34}" destId="{EA9922CB-D5D9-4B7C-B0E2-040586508D72}" srcOrd="1" destOrd="0" presId="urn:microsoft.com/office/officeart/2005/8/layout/cycle1"/>
    <dgm:cxn modelId="{F8FDEDBE-AA29-47A9-BA05-F1C253455389}" type="presParOf" srcId="{2B82B8BB-AC30-4F1D-8530-0D40C2897C34}" destId="{ECAEA175-9E33-4D5B-8CBF-DD960D4EC3AE}" srcOrd="2" destOrd="0" presId="urn:microsoft.com/office/officeart/2005/8/layout/cycle1"/>
    <dgm:cxn modelId="{939A0DBA-C4F9-4C87-AC18-3BBF56DD2227}" type="presParOf" srcId="{2B82B8BB-AC30-4F1D-8530-0D40C2897C34}" destId="{1C077EAE-FFCD-429A-A121-CBFB8E283578}" srcOrd="3" destOrd="0" presId="urn:microsoft.com/office/officeart/2005/8/layout/cycle1"/>
    <dgm:cxn modelId="{6103A880-5F28-435E-8CAE-8350468D282A}" type="presParOf" srcId="{2B82B8BB-AC30-4F1D-8530-0D40C2897C34}" destId="{3F5EFA28-22F4-4B1C-80C4-F8CBA53D69E9}" srcOrd="4" destOrd="0" presId="urn:microsoft.com/office/officeart/2005/8/layout/cycle1"/>
    <dgm:cxn modelId="{785F4F89-EC88-4C8F-9204-AF1ED7554921}" type="presParOf" srcId="{2B82B8BB-AC30-4F1D-8530-0D40C2897C34}" destId="{BC1DBC8F-0E78-4665-AE07-3E3920C9764B}" srcOrd="5" destOrd="0" presId="urn:microsoft.com/office/officeart/2005/8/layout/cycle1"/>
    <dgm:cxn modelId="{3DA0F01A-25C0-4ADF-B2D6-6C4B406E7209}" type="presParOf" srcId="{2B82B8BB-AC30-4F1D-8530-0D40C2897C34}" destId="{2040F847-9610-4DAD-9EBF-5E172E6EFBC0}" srcOrd="6" destOrd="0" presId="urn:microsoft.com/office/officeart/2005/8/layout/cycle1"/>
    <dgm:cxn modelId="{42D7F6FF-0FBD-4FAC-9F9D-2C698BB689AE}" type="presParOf" srcId="{2B82B8BB-AC30-4F1D-8530-0D40C2897C34}" destId="{F7C6BDDE-B82F-4D82-A312-E6FBFE210C71}" srcOrd="7" destOrd="0" presId="urn:microsoft.com/office/officeart/2005/8/layout/cycle1"/>
    <dgm:cxn modelId="{668EE509-CE0F-4B8D-A6E0-4C6514548D79}" type="presParOf" srcId="{2B82B8BB-AC30-4F1D-8530-0D40C2897C34}" destId="{C4550513-DD08-4053-89C0-2E4165D48459}"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922CB-D5D9-4B7C-B0E2-040586508D72}">
      <dsp:nvSpPr>
        <dsp:cNvPr id="0" name=""/>
        <dsp:cNvSpPr/>
      </dsp:nvSpPr>
      <dsp:spPr>
        <a:xfrm>
          <a:off x="4768941" y="332198"/>
          <a:ext cx="1694408" cy="16944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Use transformations to generate feasible alternatives</a:t>
          </a:r>
          <a:endParaRPr lang="en-US" sz="1800" kern="1200" dirty="0"/>
        </a:p>
      </dsp:txBody>
      <dsp:txXfrm>
        <a:off x="4768941" y="332198"/>
        <a:ext cx="1694408" cy="1694408"/>
      </dsp:txXfrm>
    </dsp:sp>
    <dsp:sp modelId="{ECAEA175-9E33-4D5B-8CBF-DD960D4EC3AE}">
      <dsp:nvSpPr>
        <dsp:cNvPr id="0" name=""/>
        <dsp:cNvSpPr/>
      </dsp:nvSpPr>
      <dsp:spPr>
        <a:xfrm>
          <a:off x="2187440" y="-1349"/>
          <a:ext cx="4007119" cy="4007119"/>
        </a:xfrm>
        <a:prstGeom prst="circularArrow">
          <a:avLst>
            <a:gd name="adj1" fmla="val 8246"/>
            <a:gd name="adj2" fmla="val 575870"/>
            <a:gd name="adj3" fmla="val 2964985"/>
            <a:gd name="adj4" fmla="val 50966"/>
            <a:gd name="adj5" fmla="val 962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F5EFA28-22F4-4B1C-80C4-F8CBA53D69E9}">
      <dsp:nvSpPr>
        <dsp:cNvPr id="0" name=""/>
        <dsp:cNvSpPr/>
      </dsp:nvSpPr>
      <dsp:spPr>
        <a:xfrm>
          <a:off x="3343795" y="2800622"/>
          <a:ext cx="1694408" cy="16944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Gather additional </a:t>
          </a:r>
          <a:r>
            <a:rPr lang="en-US" sz="1800" kern="1200" dirty="0" smtClean="0"/>
            <a:t>requirements if necessary</a:t>
          </a:r>
          <a:endParaRPr lang="en-US" sz="1800" kern="1200" dirty="0"/>
        </a:p>
      </dsp:txBody>
      <dsp:txXfrm>
        <a:off x="3343795" y="2800622"/>
        <a:ext cx="1694408" cy="1694408"/>
      </dsp:txXfrm>
    </dsp:sp>
    <dsp:sp modelId="{BC1DBC8F-0E78-4665-AE07-3E3920C9764B}">
      <dsp:nvSpPr>
        <dsp:cNvPr id="0" name=""/>
        <dsp:cNvSpPr/>
      </dsp:nvSpPr>
      <dsp:spPr>
        <a:xfrm>
          <a:off x="2187440" y="-1349"/>
          <a:ext cx="4007119" cy="4007119"/>
        </a:xfrm>
        <a:prstGeom prst="circularArrow">
          <a:avLst>
            <a:gd name="adj1" fmla="val 8246"/>
            <a:gd name="adj2" fmla="val 575870"/>
            <a:gd name="adj3" fmla="val 10173164"/>
            <a:gd name="adj4" fmla="val 7259145"/>
            <a:gd name="adj5" fmla="val 962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7C6BDDE-B82F-4D82-A312-E6FBFE210C71}">
      <dsp:nvSpPr>
        <dsp:cNvPr id="0" name=""/>
        <dsp:cNvSpPr/>
      </dsp:nvSpPr>
      <dsp:spPr>
        <a:xfrm>
          <a:off x="1918650" y="332198"/>
          <a:ext cx="1694408" cy="16944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smtClean="0"/>
            <a:t>Evaluate alternatives</a:t>
          </a:r>
          <a:endParaRPr lang="en-US" sz="1800" kern="1200" dirty="0"/>
        </a:p>
      </dsp:txBody>
      <dsp:txXfrm>
        <a:off x="1918650" y="332198"/>
        <a:ext cx="1694408" cy="1694408"/>
      </dsp:txXfrm>
    </dsp:sp>
    <dsp:sp modelId="{C4550513-DD08-4053-89C0-2E4165D48459}">
      <dsp:nvSpPr>
        <dsp:cNvPr id="0" name=""/>
        <dsp:cNvSpPr/>
      </dsp:nvSpPr>
      <dsp:spPr>
        <a:xfrm>
          <a:off x="2187440" y="-1349"/>
          <a:ext cx="4007119" cy="4007119"/>
        </a:xfrm>
        <a:prstGeom prst="circularArrow">
          <a:avLst>
            <a:gd name="adj1" fmla="val 8246"/>
            <a:gd name="adj2" fmla="val 575870"/>
            <a:gd name="adj3" fmla="val 16857776"/>
            <a:gd name="adj4" fmla="val 14966354"/>
            <a:gd name="adj5" fmla="val 962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t>Welcome to Part</a:t>
            </a:r>
            <a:r>
              <a:rPr lang="en-US" baseline="0" dirty="0" smtClean="0"/>
              <a:t> 4 of Unit 4 on developing business data models</a:t>
            </a:r>
          </a:p>
          <a:p>
            <a:r>
              <a:rPr lang="en-US" altLang="en-US" dirty="0" smtClean="0"/>
              <a:t> - Extends your knowledge of the notation of ERDs</a:t>
            </a:r>
          </a:p>
          <a:p>
            <a:r>
              <a:rPr lang="en-US" altLang="en-US" dirty="0" smtClean="0"/>
              <a:t> - Design transformations for generating feasible alternatives with transformations for history retention</a:t>
            </a:r>
          </a:p>
          <a:p>
            <a:endParaRPr lang="en-US" dirty="0" smtClean="0"/>
          </a:p>
          <a:p>
            <a:r>
              <a:rPr lang="en-US" dirty="0" smtClean="0"/>
              <a:t>Opening question:</a:t>
            </a:r>
          </a:p>
          <a:p>
            <a:r>
              <a:rPr lang="en-US" dirty="0" smtClean="0"/>
              <a:t>- Why is the</a:t>
            </a:r>
            <a:r>
              <a:rPr lang="en-US" baseline="0" dirty="0" smtClean="0"/>
              <a:t> usage of history transformations in data </a:t>
            </a:r>
            <a:r>
              <a:rPr lang="en-US" baseline="0" dirty="0" smtClean="0"/>
              <a:t>warehouses</a:t>
            </a:r>
            <a:r>
              <a:rPr lang="en-US" baseline="0" dirty="0" smtClean="0"/>
              <a:t>?</a:t>
            </a:r>
            <a:endParaRPr lang="en-US" dirty="0" smtClean="0"/>
          </a:p>
          <a:p>
            <a:endParaRPr lang="en-US" altLang="en-US"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Data modeling consists of construction of an initial ERD often through an analysis of a narrative problem.</a:t>
            </a:r>
          </a:p>
          <a:p>
            <a:r>
              <a:rPr lang="en-US" altLang="en-US" dirty="0" smtClean="0"/>
              <a:t>Then the initial design is revised many times. Design transformations support the generation of feasible alternatives in the revision process.</a:t>
            </a:r>
          </a:p>
          <a:p>
            <a:endParaRPr lang="en-US" altLang="en-US" dirty="0" smtClean="0"/>
          </a:p>
          <a:p>
            <a:r>
              <a:rPr lang="en-US" altLang="en-US" dirty="0" smtClean="0"/>
              <a:t>Objectives:</a:t>
            </a:r>
          </a:p>
          <a:p>
            <a:pPr marL="171450" indent="-171450">
              <a:buFontTx/>
              <a:buChar char="-"/>
            </a:pPr>
            <a:r>
              <a:rPr lang="en-US" altLang="en-US" dirty="0" smtClean="0"/>
              <a:t>Understand importance</a:t>
            </a:r>
            <a:r>
              <a:rPr lang="en-US" altLang="en-US" baseline="0" dirty="0" smtClean="0"/>
              <a:t> of generating alternative feasible designs</a:t>
            </a:r>
            <a:endParaRPr lang="en-US" altLang="en-US" dirty="0" smtClean="0"/>
          </a:p>
          <a:p>
            <a:pPr marL="171450" indent="-171450">
              <a:buFontTx/>
              <a:buChar char="-"/>
            </a:pPr>
            <a:r>
              <a:rPr lang="en-US" altLang="en-US" dirty="0" smtClean="0"/>
              <a:t>Applying each transformation</a:t>
            </a:r>
          </a:p>
          <a:p>
            <a:pPr marL="171450" indent="-171450">
              <a:buFontTx/>
              <a:buChar char="-"/>
            </a:pPr>
            <a:r>
              <a:rPr lang="en-US" altLang="en-US" dirty="0" smtClean="0"/>
              <a:t>Understanding reason</a:t>
            </a:r>
            <a:r>
              <a:rPr lang="en-US" altLang="en-US" baseline="0" dirty="0" smtClean="0"/>
              <a:t>s for using transformations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346404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Covered in lesson</a:t>
            </a:r>
            <a:r>
              <a:rPr lang="en-US" altLang="en-US" baseline="0" dirty="0" smtClean="0"/>
              <a:t> 3 but emphasize here again</a:t>
            </a: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Data modeling is usually an iterative or repetitive process.  You construct a preliminary data model and then refine it many times.  In refining a data model, you should generate feasible alternatives and evaluate them according to user requirements.  You typically need to gather additional information from users to evaluate alternatives.  This process of refinement and evaluation may continue many times for large databases.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Revise initial ERD many times</a:t>
            </a:r>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18310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2BD555D-C130-4E65-A107-1D3F8613665F}" type="slidenum">
              <a:rPr kumimoji="0" lang="en-US" altLang="en-US" smtClean="0"/>
              <a:pPr>
                <a:spcBef>
                  <a:spcPct val="0"/>
                </a:spcBef>
              </a:pPr>
              <a:t>4</a:t>
            </a:fld>
            <a:endParaRPr kumimoji="0"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r>
              <a:rPr lang="en-US" altLang="en-US" dirty="0" smtClean="0"/>
              <a:t>Usage:</a:t>
            </a:r>
          </a:p>
          <a:p>
            <a:r>
              <a:rPr lang="en-US" altLang="en-US" dirty="0" smtClean="0"/>
              <a:t> - May be necessary for legal requirements as well as strategic reporting requirements </a:t>
            </a:r>
          </a:p>
          <a:p>
            <a:r>
              <a:rPr lang="en-US" altLang="en-US" dirty="0" smtClean="0"/>
              <a:t> - Can be done for attributes and relationships</a:t>
            </a:r>
          </a:p>
          <a:p>
            <a:r>
              <a:rPr lang="en-US" altLang="en-US" dirty="0" smtClean="0"/>
              <a:t> - When applied to attributes, the transformation is similar to the attribute to entity type transformation </a:t>
            </a:r>
          </a:p>
          <a:p>
            <a:r>
              <a:rPr lang="en-US" altLang="en-US" dirty="0" smtClean="0"/>
              <a:t> - </a:t>
            </a:r>
            <a:r>
              <a:rPr lang="en-US" altLang="en-US" i="1" dirty="0" err="1" smtClean="0"/>
              <a:t>EmpTitle</a:t>
            </a:r>
            <a:r>
              <a:rPr lang="en-US" altLang="en-US" dirty="0" smtClean="0"/>
              <a:t> attribute is replaced with an entity type and a 1-M relationship</a:t>
            </a:r>
          </a:p>
          <a:p>
            <a:r>
              <a:rPr lang="en-US" altLang="en-US" dirty="0" smtClean="0"/>
              <a:t> </a:t>
            </a:r>
          </a:p>
          <a:p>
            <a:r>
              <a:rPr lang="en-US" altLang="en-US" dirty="0" smtClean="0"/>
              <a:t>For limited history, a number of attributes can be added. For example to maintain a history of the current and the most recent employee titles, two attributes (</a:t>
            </a:r>
            <a:r>
              <a:rPr lang="en-US" altLang="en-US" i="1" dirty="0" err="1" smtClean="0"/>
              <a:t>CurrEmpTitle</a:t>
            </a:r>
            <a:r>
              <a:rPr lang="en-US" altLang="en-US" dirty="0" smtClean="0"/>
              <a:t> and </a:t>
            </a:r>
            <a:r>
              <a:rPr lang="en-US" altLang="en-US" i="1" dirty="0" err="1" smtClean="0"/>
              <a:t>PrevEmpTitle</a:t>
            </a:r>
            <a:r>
              <a:rPr lang="en-US" altLang="en-US" dirty="0" smtClean="0"/>
              <a:t>) can be used.  </a:t>
            </a:r>
          </a:p>
        </p:txBody>
      </p:sp>
    </p:spTree>
    <p:extLst>
      <p:ext uri="{BB962C8B-B14F-4D97-AF65-F5344CB8AC3E}">
        <p14:creationId xmlns:p14="http://schemas.microsoft.com/office/powerpoint/2010/main" val="1276464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C5473A5-AB01-4099-BA8F-066A03B0A008}" type="slidenum">
              <a:rPr kumimoji="0" lang="en-US" altLang="en-US" smtClean="0"/>
              <a:pPr>
                <a:spcBef>
                  <a:spcPct val="0"/>
                </a:spcBef>
              </a:pPr>
              <a:t>5</a:t>
            </a:fld>
            <a:endParaRPr kumimoji="0"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r>
              <a:rPr lang="en-US" altLang="en-US" smtClean="0"/>
              <a:t>When applied to attributes, the transformation is similar to the attribute to entity type transformation.  For example, to maintain a history of employee titles, the EmpTitle attribute is replaced with an entity type and a 1-M relationship. The new entity type typically contains a version number as part of its primary key and borrows from the original entity type for the remaining part of its primary key, as shown in Figure 6.7a. The beginning and ending dates indicate the effective dates for a change. A similar transformation is shown for student majors in Figure 6.7b.</a:t>
            </a:r>
          </a:p>
        </p:txBody>
      </p:sp>
    </p:spTree>
    <p:extLst>
      <p:ext uri="{BB962C8B-B14F-4D97-AF65-F5344CB8AC3E}">
        <p14:creationId xmlns:p14="http://schemas.microsoft.com/office/powerpoint/2010/main" val="286915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C298B27-6C69-4804-8CC4-BD389E796CDF}" type="slidenum">
              <a:rPr kumimoji="0" lang="en-US" altLang="en-US" smtClean="0"/>
              <a:pPr>
                <a:spcBef>
                  <a:spcPct val="0"/>
                </a:spcBef>
              </a:pPr>
              <a:t>6</a:t>
            </a:fld>
            <a:endParaRPr kumimoji="0"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spcBef>
                <a:spcPct val="0"/>
              </a:spcBef>
            </a:pPr>
            <a:r>
              <a:rPr lang="en-US" altLang="en-US" dirty="0" smtClean="0"/>
              <a:t>When applied to a relationship, this transformation typically involves changing a 1-M relationship into an associative entity type and a pair of identifying 1-M relationships. The ERD depicts the transformation of the 1-M </a:t>
            </a:r>
            <a:r>
              <a:rPr lang="en-US" altLang="en-US" i="1" dirty="0" smtClean="0"/>
              <a:t>Uses</a:t>
            </a:r>
            <a:r>
              <a:rPr lang="en-US" altLang="en-US" dirty="0" smtClean="0"/>
              <a:t> relationship into an associative entity type with attributes for the version number and effective dates. The associative entity type is necessary because the combination of customer and meter may not be unique without a version number. It</a:t>
            </a:r>
            <a:r>
              <a:rPr lang="en-US" altLang="en-US" baseline="0" dirty="0" smtClean="0"/>
              <a:t> is possible although perhaps rare that the same customer will use the same meter in different times.</a:t>
            </a:r>
            <a:endParaRPr lang="en-US" altLang="en-US" dirty="0" smtClean="0"/>
          </a:p>
        </p:txBody>
      </p:sp>
    </p:spTree>
    <p:extLst>
      <p:ext uri="{BB962C8B-B14F-4D97-AF65-F5344CB8AC3E}">
        <p14:creationId xmlns:p14="http://schemas.microsoft.com/office/powerpoint/2010/main" val="174576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BD2E5A2-6B32-4EC0-8D39-A43406F512D9}" type="slidenum">
              <a:rPr kumimoji="0" lang="en-US" altLang="en-US" smtClean="0"/>
              <a:pPr>
                <a:spcBef>
                  <a:spcPct val="0"/>
                </a:spcBef>
              </a:pPr>
              <a:t>7</a:t>
            </a:fld>
            <a:endParaRPr kumimoji="0"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r>
              <a:rPr lang="en-US" altLang="en-US" dirty="0" smtClean="0"/>
              <a:t>For a limited history, a fixed number of attributes can be added to the same entity type. For example, to maintain a history of the current and the most recent employee titles, two attributes (</a:t>
            </a:r>
            <a:r>
              <a:rPr lang="en-US" altLang="en-US" i="1" dirty="0" err="1" smtClean="0"/>
              <a:t>EmpCurrTitle</a:t>
            </a:r>
            <a:r>
              <a:rPr lang="en-US" altLang="en-US" dirty="0" smtClean="0"/>
              <a:t> and </a:t>
            </a:r>
            <a:r>
              <a:rPr lang="en-US" altLang="en-US" i="1" dirty="0" err="1" smtClean="0"/>
              <a:t>EmpPrevTitle</a:t>
            </a:r>
            <a:r>
              <a:rPr lang="en-US" altLang="en-US" dirty="0" smtClean="0"/>
              <a:t>) can be used as depicted in this slide. To record the change dates for employee titles, two effective date attributes per title attribute can be added.</a:t>
            </a:r>
          </a:p>
        </p:txBody>
      </p:sp>
    </p:spTree>
    <p:extLst>
      <p:ext uri="{BB962C8B-B14F-4D97-AF65-F5344CB8AC3E}">
        <p14:creationId xmlns:p14="http://schemas.microsoft.com/office/powerpoint/2010/main" val="365768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en-US" altLang="en-US" dirty="0" smtClean="0"/>
              <a:t>The possible transformations are not limited to those discussed in this section.  You can reverse the transformations as shown in this slide although the reversed transformations are less frequently used. The reversed transformations mostly simplify a data model rather than expand it with more details. The reversed transformations are more useful when a data model has been refined several times. Sometimes refinements make a data model too complex so removal of some detail is useful.</a:t>
            </a:r>
          </a:p>
        </p:txBody>
      </p:sp>
      <p:sp>
        <p:nvSpPr>
          <p:cNvPr id="43012"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DCAAE3-B692-418A-BC98-97C8A46AF142}" type="slidenum">
              <a:rPr lang="en-US" altLang="en-US" sz="1200" smtClean="0"/>
              <a:pPr/>
              <a:t>8</a:t>
            </a:fld>
            <a:endParaRPr lang="en-US" altLang="en-US" sz="1200" smtClean="0"/>
          </a:p>
        </p:txBody>
      </p:sp>
    </p:spTree>
    <p:extLst>
      <p:ext uri="{BB962C8B-B14F-4D97-AF65-F5344CB8AC3E}">
        <p14:creationId xmlns:p14="http://schemas.microsoft.com/office/powerpoint/2010/main" val="130506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lvl1pPr>
              <a:spcBef>
                <a:spcPct val="30000"/>
              </a:spcBef>
              <a:defRPr kumimoji="1" sz="1200">
                <a:solidFill>
                  <a:schemeClr val="tx1"/>
                </a:solidFill>
                <a:latin typeface="Times New Roman" panose="02020603050405020304" pitchFamily="18" charset="0"/>
              </a:defRPr>
            </a:lvl1pPr>
            <a:lvl2pPr marL="755650" indent="-290513">
              <a:spcBef>
                <a:spcPct val="30000"/>
              </a:spcBef>
              <a:defRPr kumimoji="1" sz="1200">
                <a:solidFill>
                  <a:schemeClr val="tx1"/>
                </a:solidFill>
                <a:latin typeface="Times New Roman" panose="02020603050405020304" pitchFamily="18" charset="0"/>
              </a:defRPr>
            </a:lvl2pPr>
            <a:lvl3pPr marL="1163638" indent="-231775">
              <a:spcBef>
                <a:spcPct val="30000"/>
              </a:spcBef>
              <a:defRPr kumimoji="1" sz="1200">
                <a:solidFill>
                  <a:schemeClr val="tx1"/>
                </a:solidFill>
                <a:latin typeface="Times New Roman" panose="02020603050405020304" pitchFamily="18" charset="0"/>
              </a:defRPr>
            </a:lvl3pPr>
            <a:lvl4pPr marL="1630363" indent="-231775">
              <a:spcBef>
                <a:spcPct val="30000"/>
              </a:spcBef>
              <a:defRPr kumimoji="1" sz="1200">
                <a:solidFill>
                  <a:schemeClr val="tx1"/>
                </a:solidFill>
                <a:latin typeface="Times New Roman" panose="02020603050405020304" pitchFamily="18" charset="0"/>
              </a:defRPr>
            </a:lvl4pPr>
            <a:lvl5pPr marL="2095500" indent="-231775">
              <a:spcBef>
                <a:spcPct val="30000"/>
              </a:spcBef>
              <a:defRPr kumimoji="1" sz="1200">
                <a:solidFill>
                  <a:schemeClr val="tx1"/>
                </a:solidFill>
                <a:latin typeface="Times New Roman" panose="02020603050405020304" pitchFamily="18" charset="0"/>
              </a:defRPr>
            </a:lvl5pPr>
            <a:lvl6pPr marL="2552700" indent="-231775" eaLnBrk="0" fontAlgn="base" hangingPunct="0">
              <a:spcBef>
                <a:spcPct val="30000"/>
              </a:spcBef>
              <a:spcAft>
                <a:spcPct val="0"/>
              </a:spcAft>
              <a:defRPr kumimoji="1" sz="1200">
                <a:solidFill>
                  <a:schemeClr val="tx1"/>
                </a:solidFill>
                <a:latin typeface="Times New Roman" panose="02020603050405020304" pitchFamily="18" charset="0"/>
              </a:defRPr>
            </a:lvl6pPr>
            <a:lvl7pPr marL="3009900" indent="-231775" eaLnBrk="0" fontAlgn="base" hangingPunct="0">
              <a:spcBef>
                <a:spcPct val="30000"/>
              </a:spcBef>
              <a:spcAft>
                <a:spcPct val="0"/>
              </a:spcAft>
              <a:defRPr kumimoji="1" sz="1200">
                <a:solidFill>
                  <a:schemeClr val="tx1"/>
                </a:solidFill>
                <a:latin typeface="Times New Roman" panose="02020603050405020304" pitchFamily="18" charset="0"/>
              </a:defRPr>
            </a:lvl7pPr>
            <a:lvl8pPr marL="3467100" indent="-231775" eaLnBrk="0" fontAlgn="base" hangingPunct="0">
              <a:spcBef>
                <a:spcPct val="30000"/>
              </a:spcBef>
              <a:spcAft>
                <a:spcPct val="0"/>
              </a:spcAft>
              <a:defRPr kumimoji="1" sz="1200">
                <a:solidFill>
                  <a:schemeClr val="tx1"/>
                </a:solidFill>
                <a:latin typeface="Times New Roman" panose="02020603050405020304" pitchFamily="18" charset="0"/>
              </a:defRPr>
            </a:lvl8pPr>
            <a:lvl9pPr marL="3924300" indent="-231775"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ABC2C26-8BF1-4CCC-B333-CD6E6FB38C7E}" type="slidenum">
              <a:rPr kumimoji="0" lang="en-US" altLang="en-US" smtClean="0"/>
              <a:pPr>
                <a:spcBef>
                  <a:spcPct val="0"/>
                </a:spcBef>
              </a:pPr>
              <a:t>9</a:t>
            </a:fld>
            <a:endParaRPr kumimoji="0"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r>
              <a:rPr lang="en-US" altLang="en-US" dirty="0" smtClean="0"/>
              <a:t>Help you consider alternative designs</a:t>
            </a:r>
          </a:p>
          <a:p>
            <a:pPr>
              <a:buFontTx/>
              <a:buChar char="-"/>
            </a:pPr>
            <a:r>
              <a:rPr lang="en-US" altLang="en-US" dirty="0" smtClean="0"/>
              <a:t>Generate feasible alternatives</a:t>
            </a:r>
          </a:p>
          <a:p>
            <a:pPr>
              <a:buFontTx/>
              <a:buChar char="-"/>
            </a:pPr>
            <a:r>
              <a:rPr lang="en-US" altLang="en-US" dirty="0" smtClean="0"/>
              <a:t>Choose most preferred alternative</a:t>
            </a:r>
          </a:p>
          <a:p>
            <a:endParaRPr lang="en-US" altLang="en-US" dirty="0" smtClean="0"/>
          </a:p>
          <a:p>
            <a:r>
              <a:rPr lang="en-US" altLang="en-US" dirty="0" smtClean="0"/>
              <a:t>Not an exhaustive list of transformations</a:t>
            </a:r>
          </a:p>
          <a:p>
            <a:r>
              <a:rPr lang="en-US" altLang="en-US" dirty="0" smtClean="0"/>
              <a:t>Most transformations can be reversed</a:t>
            </a:r>
          </a:p>
          <a:p>
            <a:r>
              <a:rPr lang="en-US" altLang="en-US" dirty="0" smtClean="0"/>
              <a:t>Most common transformations</a:t>
            </a:r>
          </a:p>
          <a:p>
            <a:endParaRPr lang="en-US" altLang="en-US" dirty="0" smtClean="0"/>
          </a:p>
          <a:p>
            <a:r>
              <a:rPr lang="en-US" altLang="en-US" dirty="0" smtClean="0"/>
              <a:t>History expansion for</a:t>
            </a:r>
            <a:r>
              <a:rPr lang="en-US" altLang="en-US" baseline="0" dirty="0" smtClean="0"/>
              <a:t> compliance with regulations and litigation</a:t>
            </a:r>
          </a:p>
          <a:p>
            <a:endParaRPr lang="en-US" altLang="en-US" baseline="0" dirty="0" smtClean="0"/>
          </a:p>
          <a:p>
            <a:r>
              <a:rPr lang="en-US" altLang="en-US" baseline="0" dirty="0" smtClean="0"/>
              <a:t>History expansion can be important in data warehouse schema design.</a:t>
            </a:r>
          </a:p>
          <a:p>
            <a:endParaRPr lang="en-US" altLang="en-US" baseline="0" dirty="0" smtClean="0"/>
          </a:p>
          <a:p>
            <a:r>
              <a:rPr lang="en-US" altLang="en-US" baseline="0" dirty="0" smtClean="0"/>
              <a:t>Reverse transformations to simplify a design especially after many revisions to an initial design. </a:t>
            </a:r>
            <a:endParaRPr lang="en-US" altLang="en-US" dirty="0" smtClean="0"/>
          </a:p>
          <a:p>
            <a:endParaRPr lang="en-US" altLang="en-US" dirty="0" smtClean="0"/>
          </a:p>
        </p:txBody>
      </p:sp>
    </p:spTree>
    <p:extLst>
      <p:ext uri="{BB962C8B-B14F-4D97-AF65-F5344CB8AC3E}">
        <p14:creationId xmlns:p14="http://schemas.microsoft.com/office/powerpoint/2010/main" val="3589194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Microsoft_Visio_2003-2010_Drawing1.vsd"/></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Microsoft_Visio_2003-2010_Drawing2.vsd"/></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8</a:t>
            </a:r>
            <a:br>
              <a:rPr lang="en-US" sz="3200" dirty="0" smtClean="0"/>
            </a:br>
            <a:r>
              <a:rPr lang="en-US" sz="3200" dirty="0" smtClean="0"/>
              <a:t>Developing Business Data Models</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4: Design Transformations II</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Understand the importance of generating and evaluating alternative designs</a:t>
            </a:r>
          </a:p>
          <a:p>
            <a:r>
              <a:rPr lang="en-US" dirty="0" smtClean="0"/>
              <a:t>Explain a situation for using each transformation</a:t>
            </a:r>
          </a:p>
          <a:p>
            <a:r>
              <a:rPr lang="en-US" dirty="0" smtClean="0"/>
              <a:t>Apply each transformation</a:t>
            </a:r>
          </a:p>
        </p:txBody>
      </p:sp>
    </p:spTree>
    <p:extLst>
      <p:ext uri="{BB962C8B-B14F-4D97-AF65-F5344CB8AC3E}">
        <p14:creationId xmlns:p14="http://schemas.microsoft.com/office/powerpoint/2010/main" val="74378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Refinements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873032"/>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476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a:xfrm>
            <a:off x="838200" y="609600"/>
            <a:ext cx="8080375" cy="1143000"/>
          </a:xfrm>
        </p:spPr>
        <p:txBody>
          <a:bodyPr/>
          <a:lstStyle/>
          <a:p>
            <a:pPr eaLnBrk="1" hangingPunct="1"/>
            <a:r>
              <a:rPr lang="en-US" altLang="en-US" smtClean="0"/>
              <a:t>Attribute History Transformation I</a:t>
            </a:r>
          </a:p>
        </p:txBody>
      </p:sp>
      <p:graphicFrame>
        <p:nvGraphicFramePr>
          <p:cNvPr id="23555" name="Object 9"/>
          <p:cNvGraphicFramePr>
            <a:graphicFrameLocks noGrp="1" noChangeAspect="1"/>
          </p:cNvGraphicFramePr>
          <p:nvPr>
            <p:ph idx="1"/>
            <p:extLst>
              <p:ext uri="{D42A27DB-BD31-4B8C-83A1-F6EECF244321}">
                <p14:modId xmlns:p14="http://schemas.microsoft.com/office/powerpoint/2010/main" val="372761428"/>
              </p:ext>
            </p:extLst>
          </p:nvPr>
        </p:nvGraphicFramePr>
        <p:xfrm>
          <a:off x="1600200" y="1752600"/>
          <a:ext cx="5181600" cy="3798888"/>
        </p:xfrm>
        <a:graphic>
          <a:graphicData uri="http://schemas.openxmlformats.org/presentationml/2006/ole">
            <mc:AlternateContent xmlns:mc="http://schemas.openxmlformats.org/markup-compatibility/2006">
              <mc:Choice xmlns:v="urn:schemas-microsoft-com:vml" Requires="v">
                <p:oleObj spid="_x0000_s16420" name="Visio" r:id="rId4" imgW="3390168" imgH="2486160" progId="Visio.Drawing.11">
                  <p:embed/>
                </p:oleObj>
              </mc:Choice>
              <mc:Fallback>
                <p:oleObj name="Visio" r:id="rId4" imgW="3390168" imgH="2486160" progId="Visio.Drawing.11">
                  <p:embed/>
                  <p:pic>
                    <p:nvPicPr>
                      <p:cNvPr id="0" name=""/>
                      <p:cNvPicPr>
                        <a:picLocks noChangeAspect="1" noChangeArrowheads="1"/>
                      </p:cNvPicPr>
                      <p:nvPr/>
                    </p:nvPicPr>
                    <p:blipFill>
                      <a:blip r:embed="rId5"/>
                      <a:srcRect/>
                      <a:stretch>
                        <a:fillRect/>
                      </a:stretch>
                    </p:blipFill>
                    <p:spPr bwMode="auto">
                      <a:xfrm>
                        <a:off x="1600200" y="1752600"/>
                        <a:ext cx="5181600" cy="379888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p:spPr>
                  </p:pic>
                </p:oleObj>
              </mc:Fallback>
            </mc:AlternateContent>
          </a:graphicData>
        </a:graphic>
      </p:graphicFrame>
    </p:spTree>
    <p:extLst>
      <p:ext uri="{BB962C8B-B14F-4D97-AF65-F5344CB8AC3E}">
        <p14:creationId xmlns:p14="http://schemas.microsoft.com/office/powerpoint/2010/main" val="433935286"/>
      </p:ext>
    </p:extLst>
  </p:cSld>
  <p:clrMapOvr>
    <a:masterClrMapping/>
  </p:clrMapOvr>
  <p:transition advTm="87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838200"/>
            <a:ext cx="8080375" cy="1143000"/>
          </a:xfrm>
        </p:spPr>
        <p:txBody>
          <a:bodyPr/>
          <a:lstStyle/>
          <a:p>
            <a:pPr eaLnBrk="1" hangingPunct="1"/>
            <a:r>
              <a:rPr lang="en-US" altLang="en-US" sz="4000" dirty="0" smtClean="0"/>
              <a:t>Attribute History </a:t>
            </a:r>
            <a:r>
              <a:rPr lang="en-US" altLang="en-US" sz="4000" dirty="0" smtClean="0"/>
              <a:t>II</a:t>
            </a:r>
            <a:endParaRPr lang="en-US" altLang="en-US" sz="4000" dirty="0" smtClean="0"/>
          </a:p>
        </p:txBody>
      </p:sp>
      <p:sp>
        <p:nvSpPr>
          <p:cNvPr id="25603"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5606" name="Object 4"/>
          <p:cNvGraphicFramePr>
            <a:graphicFrameLocks noChangeAspect="1"/>
          </p:cNvGraphicFramePr>
          <p:nvPr>
            <p:extLst>
              <p:ext uri="{D42A27DB-BD31-4B8C-83A1-F6EECF244321}">
                <p14:modId xmlns:p14="http://schemas.microsoft.com/office/powerpoint/2010/main" val="3673491203"/>
              </p:ext>
            </p:extLst>
          </p:nvPr>
        </p:nvGraphicFramePr>
        <p:xfrm>
          <a:off x="1538288" y="1911350"/>
          <a:ext cx="5257800" cy="3871913"/>
        </p:xfrm>
        <a:graphic>
          <a:graphicData uri="http://schemas.openxmlformats.org/presentationml/2006/ole">
            <mc:AlternateContent xmlns:mc="http://schemas.openxmlformats.org/markup-compatibility/2006">
              <mc:Choice xmlns:v="urn:schemas-microsoft-com:vml" Requires="v">
                <p:oleObj spid="_x0000_s17444" name="Visio" r:id="rId4" imgW="3371799" imgH="2476440" progId="Visio.Drawing.11">
                  <p:embed/>
                </p:oleObj>
              </mc:Choice>
              <mc:Fallback>
                <p:oleObj name="Visio" r:id="rId4" imgW="3371799" imgH="2476440" progId="Visio.Drawing.11">
                  <p:embed/>
                  <p:pic>
                    <p:nvPicPr>
                      <p:cNvPr id="0" name=""/>
                      <p:cNvPicPr>
                        <a:picLocks noChangeAspect="1" noChangeArrowheads="1"/>
                      </p:cNvPicPr>
                      <p:nvPr/>
                    </p:nvPicPr>
                    <p:blipFill>
                      <a:blip r:embed="rId5"/>
                      <a:srcRect/>
                      <a:stretch>
                        <a:fillRect/>
                      </a:stretch>
                    </p:blipFill>
                    <p:spPr bwMode="auto">
                      <a:xfrm>
                        <a:off x="1538288" y="1911350"/>
                        <a:ext cx="5257800" cy="38719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oleObj>
              </mc:Fallback>
            </mc:AlternateContent>
          </a:graphicData>
        </a:graphic>
      </p:graphicFrame>
    </p:spTree>
    <p:extLst>
      <p:ext uri="{BB962C8B-B14F-4D97-AF65-F5344CB8AC3E}">
        <p14:creationId xmlns:p14="http://schemas.microsoft.com/office/powerpoint/2010/main" val="577649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AutoShape 2"/>
          <p:cNvSpPr>
            <a:spLocks noGrp="1" noChangeArrowheads="1"/>
          </p:cNvSpPr>
          <p:nvPr>
            <p:ph type="title"/>
          </p:nvPr>
        </p:nvSpPr>
        <p:spPr>
          <a:xfrm>
            <a:off x="685800" y="533400"/>
            <a:ext cx="8080375" cy="1143000"/>
          </a:xfrm>
        </p:spPr>
        <p:txBody>
          <a:bodyPr/>
          <a:lstStyle/>
          <a:p>
            <a:pPr eaLnBrk="1" hangingPunct="1"/>
            <a:r>
              <a:rPr lang="en-US" altLang="en-US" dirty="0" smtClean="0"/>
              <a:t>1-M Relationship </a:t>
            </a:r>
            <a:r>
              <a:rPr lang="en-US" altLang="en-US" dirty="0" smtClean="0"/>
              <a:t>History</a:t>
            </a:r>
            <a:endParaRPr lang="en-US" altLang="en-US" dirty="0" smtClean="0"/>
          </a:p>
        </p:txBody>
      </p:sp>
      <p:graphicFrame>
        <p:nvGraphicFramePr>
          <p:cNvPr id="27651" name="Object 9"/>
          <p:cNvGraphicFramePr>
            <a:graphicFrameLocks noGrp="1" noChangeAspect="1"/>
          </p:cNvGraphicFramePr>
          <p:nvPr>
            <p:ph idx="1"/>
            <p:extLst>
              <p:ext uri="{D42A27DB-BD31-4B8C-83A1-F6EECF244321}">
                <p14:modId xmlns:p14="http://schemas.microsoft.com/office/powerpoint/2010/main" val="1454903811"/>
              </p:ext>
            </p:extLst>
          </p:nvPr>
        </p:nvGraphicFramePr>
        <p:xfrm>
          <a:off x="1143000" y="1905000"/>
          <a:ext cx="6934200" cy="3579813"/>
        </p:xfrm>
        <a:graphic>
          <a:graphicData uri="http://schemas.openxmlformats.org/presentationml/2006/ole">
            <mc:AlternateContent xmlns:mc="http://schemas.openxmlformats.org/markup-compatibility/2006">
              <mc:Choice xmlns:v="urn:schemas-microsoft-com:vml" Requires="v">
                <p:oleObj spid="_x0000_s18468" name="Visio" r:id="rId4" imgW="4552550" imgH="2351160" progId="Visio.Drawing.11">
                  <p:embed/>
                </p:oleObj>
              </mc:Choice>
              <mc:Fallback>
                <p:oleObj name="Visio" r:id="rId4" imgW="4552550" imgH="2351160" progId="Visio.Drawing.11">
                  <p:embed/>
                  <p:pic>
                    <p:nvPicPr>
                      <p:cNvPr id="0" name=""/>
                      <p:cNvPicPr>
                        <a:picLocks noChangeAspect="1" noChangeArrowheads="1"/>
                      </p:cNvPicPr>
                      <p:nvPr/>
                    </p:nvPicPr>
                    <p:blipFill>
                      <a:blip r:embed="rId5"/>
                      <a:srcRect/>
                      <a:stretch>
                        <a:fillRect/>
                      </a:stretch>
                    </p:blipFill>
                    <p:spPr bwMode="auto">
                      <a:xfrm>
                        <a:off x="1143000" y="1905000"/>
                        <a:ext cx="6934200" cy="357981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p:spPr>
                  </p:pic>
                </p:oleObj>
              </mc:Fallback>
            </mc:AlternateContent>
          </a:graphicData>
        </a:graphic>
      </p:graphicFrame>
    </p:spTree>
    <p:extLst>
      <p:ext uri="{BB962C8B-B14F-4D97-AF65-F5344CB8AC3E}">
        <p14:creationId xmlns:p14="http://schemas.microsoft.com/office/powerpoint/2010/main" val="1789364734"/>
      </p:ext>
    </p:extLst>
  </p:cSld>
  <p:clrMapOvr>
    <a:masterClrMapping/>
  </p:clrMapOvr>
  <p:transition advTm="47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a:xfrm>
            <a:off x="914400" y="533400"/>
            <a:ext cx="8080375" cy="838200"/>
          </a:xfrm>
        </p:spPr>
        <p:txBody>
          <a:bodyPr/>
          <a:lstStyle/>
          <a:p>
            <a:pPr eaLnBrk="1" hangingPunct="1"/>
            <a:r>
              <a:rPr lang="en-US" altLang="en-US" dirty="0" smtClean="0"/>
              <a:t>Limited </a:t>
            </a:r>
            <a:r>
              <a:rPr lang="en-US" altLang="en-US" dirty="0" smtClean="0"/>
              <a:t>Attribute History</a:t>
            </a:r>
            <a:endParaRPr lang="en-US" altLang="en-US" dirty="0" smtClean="0"/>
          </a:p>
        </p:txBody>
      </p:sp>
      <p:sp>
        <p:nvSpPr>
          <p:cNvPr id="33796" name="Rectangle 4"/>
          <p:cNvSpPr>
            <a:spLocks noChangeArrowheads="1"/>
          </p:cNvSpPr>
          <p:nvPr/>
        </p:nvSpPr>
        <p:spPr bwMode="auto">
          <a:xfrm>
            <a:off x="0"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aphicFrame>
        <p:nvGraphicFramePr>
          <p:cNvPr id="33798" name="Object 6"/>
          <p:cNvGraphicFramePr>
            <a:graphicFrameLocks noChangeAspect="1"/>
          </p:cNvGraphicFramePr>
          <p:nvPr>
            <p:extLst>
              <p:ext uri="{D42A27DB-BD31-4B8C-83A1-F6EECF244321}">
                <p14:modId xmlns:p14="http://schemas.microsoft.com/office/powerpoint/2010/main" val="397660531"/>
              </p:ext>
            </p:extLst>
          </p:nvPr>
        </p:nvGraphicFramePr>
        <p:xfrm>
          <a:off x="1350963" y="2070100"/>
          <a:ext cx="6408737" cy="3033713"/>
        </p:xfrm>
        <a:graphic>
          <a:graphicData uri="http://schemas.openxmlformats.org/presentationml/2006/ole">
            <mc:AlternateContent xmlns:mc="http://schemas.openxmlformats.org/markup-compatibility/2006">
              <mc:Choice xmlns:v="urn:schemas-microsoft-com:vml" Requires="v">
                <p:oleObj spid="_x0000_s21540" name="Visio" r:id="rId4" imgW="3905312" imgH="1847880" progId="Visio.Drawing.11">
                  <p:embed/>
                </p:oleObj>
              </mc:Choice>
              <mc:Fallback>
                <p:oleObj name="Visio" r:id="rId4" imgW="3905312" imgH="1847880" progId="Visio.Drawing.11">
                  <p:embed/>
                  <p:pic>
                    <p:nvPicPr>
                      <p:cNvPr id="0" name=""/>
                      <p:cNvPicPr>
                        <a:picLocks noChangeAspect="1" noChangeArrowheads="1"/>
                      </p:cNvPicPr>
                      <p:nvPr/>
                    </p:nvPicPr>
                    <p:blipFill>
                      <a:blip r:embed="rId5"/>
                      <a:srcRect/>
                      <a:stretch>
                        <a:fillRect/>
                      </a:stretch>
                    </p:blipFill>
                    <p:spPr bwMode="auto">
                      <a:xfrm>
                        <a:off x="1350963" y="2070100"/>
                        <a:ext cx="6408737" cy="303371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spTree>
    <p:extLst>
      <p:ext uri="{BB962C8B-B14F-4D97-AF65-F5344CB8AC3E}">
        <p14:creationId xmlns:p14="http://schemas.microsoft.com/office/powerpoint/2010/main" val="3430757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t>Reverse Transformations</a:t>
            </a:r>
          </a:p>
        </p:txBody>
      </p:sp>
      <p:sp>
        <p:nvSpPr>
          <p:cNvPr id="41987" name="Content Placeholder 2"/>
          <p:cNvSpPr>
            <a:spLocks noGrp="1"/>
          </p:cNvSpPr>
          <p:nvPr>
            <p:ph idx="1"/>
          </p:nvPr>
        </p:nvSpPr>
        <p:spPr/>
        <p:txBody>
          <a:bodyPr/>
          <a:lstStyle/>
          <a:p>
            <a:r>
              <a:rPr lang="en-US" altLang="en-US" dirty="0" smtClean="0"/>
              <a:t>Not as common as main transformations</a:t>
            </a:r>
          </a:p>
          <a:p>
            <a:r>
              <a:rPr lang="en-US" altLang="en-US" dirty="0" smtClean="0"/>
              <a:t>Typically used for simplification</a:t>
            </a:r>
          </a:p>
          <a:p>
            <a:r>
              <a:rPr lang="en-US" altLang="en-US" dirty="0" smtClean="0"/>
              <a:t>Reverse transformations</a:t>
            </a:r>
          </a:p>
          <a:p>
            <a:pPr lvl="1"/>
            <a:r>
              <a:rPr lang="en-US" altLang="en-US" dirty="0" smtClean="0"/>
              <a:t>Contract entity type</a:t>
            </a:r>
          </a:p>
          <a:p>
            <a:pPr lvl="1"/>
            <a:r>
              <a:rPr lang="en-US" altLang="en-US" dirty="0" smtClean="0"/>
              <a:t>Combine attributes</a:t>
            </a:r>
            <a:endParaRPr lang="en-US" altLang="en-US" dirty="0" smtClean="0"/>
          </a:p>
          <a:p>
            <a:pPr lvl="1"/>
            <a:r>
              <a:rPr lang="en-US" altLang="en-US" dirty="0" smtClean="0"/>
              <a:t>Contract entity </a:t>
            </a:r>
            <a:r>
              <a:rPr lang="en-US" altLang="en-US" smtClean="0"/>
              <a:t>type </a:t>
            </a:r>
            <a:r>
              <a:rPr lang="en-US" altLang="en-US" smtClean="0"/>
              <a:t>structure</a:t>
            </a:r>
            <a:endParaRPr lang="en-US" altLang="en-US" dirty="0" smtClean="0"/>
          </a:p>
          <a:p>
            <a:pPr lvl="1"/>
            <a:r>
              <a:rPr lang="en-US" altLang="en-US" dirty="0" smtClean="0"/>
              <a:t>Strong entity type to weak entity type</a:t>
            </a:r>
          </a:p>
          <a:p>
            <a:pPr lvl="1"/>
            <a:r>
              <a:rPr lang="en-US" altLang="en-US" dirty="0" smtClean="0"/>
              <a:t>Remove history</a:t>
            </a:r>
          </a:p>
        </p:txBody>
      </p:sp>
    </p:spTree>
    <p:extLst>
      <p:ext uri="{BB962C8B-B14F-4D97-AF65-F5344CB8AC3E}">
        <p14:creationId xmlns:p14="http://schemas.microsoft.com/office/powerpoint/2010/main" val="75230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a:xfrm>
            <a:off x="152400" y="304800"/>
            <a:ext cx="8080375" cy="838200"/>
          </a:xfrm>
        </p:spPr>
        <p:txBody>
          <a:bodyPr/>
          <a:lstStyle/>
          <a:p>
            <a:pPr eaLnBrk="1" hangingPunct="1"/>
            <a:r>
              <a:rPr lang="en-US" altLang="en-US" dirty="0" smtClean="0"/>
              <a:t>Summary</a:t>
            </a:r>
          </a:p>
        </p:txBody>
      </p:sp>
      <p:sp>
        <p:nvSpPr>
          <p:cNvPr id="31747" name="Content Placeholder 1"/>
          <p:cNvSpPr>
            <a:spLocks noGrp="1"/>
          </p:cNvSpPr>
          <p:nvPr>
            <p:ph idx="1"/>
          </p:nvPr>
        </p:nvSpPr>
        <p:spPr>
          <a:xfrm>
            <a:off x="381000" y="1447800"/>
            <a:ext cx="8382000" cy="4495800"/>
          </a:xfrm>
        </p:spPr>
        <p:txBody>
          <a:bodyPr/>
          <a:lstStyle/>
          <a:p>
            <a:pPr eaLnBrk="1" hangingPunct="1"/>
            <a:r>
              <a:rPr lang="en-US" altLang="en-US" dirty="0" smtClean="0"/>
              <a:t>History expansion for attributes</a:t>
            </a:r>
          </a:p>
          <a:p>
            <a:pPr eaLnBrk="1" hangingPunct="1"/>
            <a:r>
              <a:rPr lang="en-US" altLang="en-US" dirty="0" smtClean="0"/>
              <a:t>History expansion for relationships</a:t>
            </a:r>
          </a:p>
          <a:p>
            <a:pPr eaLnBrk="1" hangingPunct="1"/>
            <a:r>
              <a:rPr lang="en-US" altLang="en-US" dirty="0" smtClean="0"/>
              <a:t>Transformation reversing</a:t>
            </a:r>
          </a:p>
          <a:p>
            <a:pPr eaLnBrk="1" hangingPunct="1"/>
            <a:r>
              <a:rPr lang="en-US" altLang="en-US" dirty="0" smtClean="0"/>
              <a:t>Importance in data warehouse design</a:t>
            </a:r>
          </a:p>
        </p:txBody>
      </p:sp>
    </p:spTree>
    <p:extLst>
      <p:ext uri="{BB962C8B-B14F-4D97-AF65-F5344CB8AC3E}">
        <p14:creationId xmlns:p14="http://schemas.microsoft.com/office/powerpoint/2010/main" val="321475764"/>
      </p:ext>
    </p:extLst>
  </p:cSld>
  <p:clrMapOvr>
    <a:masterClrMapping/>
  </p:clrMapOvr>
  <p:transition advTm="4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8 Developing Business Data Models&amp;quot;&quot;/&gt;&lt;property id=&quot;20307&quot; value=&quot;256&quot;/&gt;&lt;/object&gt;&lt;object type=&quot;3&quot; unique_id=&quot;26897&quot;&gt;&lt;property id=&quot;20148&quot; value=&quot;5&quot;/&gt;&lt;property id=&quot;20300&quot; value=&quot;Slide 9 - &amp;quot;Summary of Transformations&amp;quot;&quot;/&gt;&lt;property id=&quot;20307&quot; value=&quot;264&quot;/&gt;&lt;/object&gt;&lt;object type=&quot;3&quot; unique_id=&quot;27283&quot;&gt;&lt;property id=&quot;20148&quot; value=&quot;5&quot;/&gt;&lt;property id=&quot;20300&quot; value=&quot;Slide 4 - &amp;quot;Attribute History Transformation I&amp;quot;&quot;/&gt;&lt;property id=&quot;20307&quot; value=&quot;265&quot;/&gt;&lt;/object&gt;&lt;object type=&quot;3&quot; unique_id=&quot;27284&quot;&gt;&lt;property id=&quot;20148&quot; value=&quot;5&quot;/&gt;&lt;property id=&quot;20300&quot; value=&quot;Slide 5 - &amp;quot;Attribute History Transformation II&amp;quot;&quot;/&gt;&lt;property id=&quot;20307&quot; value=&quot;266&quot;/&gt;&lt;/object&gt;&lt;object type=&quot;3&quot; unique_id=&quot;27285&quot;&gt;&lt;property id=&quot;20148&quot; value=&quot;5&quot;/&gt;&lt;property id=&quot;20300&quot; value=&quot;Slide 6 - &amp;quot;1-M Relationship Transformation&amp;quot;&quot;/&gt;&lt;property id=&quot;20307&quot; value=&quot;267&quot;/&gt;&lt;/object&gt;&lt;object type=&quot;3&quot; unique_id=&quot;27288&quot;&gt;&lt;property id=&quot;20148&quot; value=&quot;5&quot;/&gt;&lt;property id=&quot;20300&quot; value=&quot;Slide 7 - &amp;quot;Limited History Transformation&amp;quot;&quot;/&gt;&lt;property id=&quot;20307&quot; value=&quot;270&quot;/&gt;&lt;/object&gt;&lt;object type=&quot;3&quot; unique_id=&quot;27289&quot;&gt;&lt;property id=&quot;20148&quot; value=&quot;5&quot;/&gt;&lt;property id=&quot;20300&quot; value=&quot;Slide 8 - &amp;quot;Reverse Transformations&amp;quot;&quot;/&gt;&lt;property id=&quot;20307&quot; value=&quot;271&quot;/&gt;&lt;/object&gt;&lt;object type=&quot;3&quot; unique_id=&quot;28547&quot;&gt;&lt;property id=&quot;20148&quot; value=&quot;5&quot;/&gt;&lt;property id=&quot;20300&quot; value=&quot;Slide 3 - &amp;quot;Diagram Refinements&amp;quot;&quot;/&gt;&lt;property id=&quot;20307&quot; value=&quot;273&quot;/&gt;&lt;/object&gt;&lt;object type=&quot;3&quot; unique_id=&quot;28628&quot;&gt;&lt;property id=&quot;20148&quot; value=&quot;5&quot;/&gt;&lt;property id=&quot;20300&quot; value=&quot;Slide 2 - &amp;quot;Lesson Objectives&amp;quot;&quot;/&gt;&lt;property id=&quot;20307&quot; value=&quot;27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4293</TotalTime>
  <Words>809</Words>
  <Application>Microsoft Office PowerPoint</Application>
  <PresentationFormat>On-screen Show (4:3)</PresentationFormat>
  <Paragraphs>79</Paragraphs>
  <Slides>9</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5" baseType="lpstr">
      <vt:lpstr>ＭＳ Ｐゴシック</vt:lpstr>
      <vt:lpstr>Arial</vt:lpstr>
      <vt:lpstr>Times New Roman</vt:lpstr>
      <vt:lpstr>Blank Presentation</vt:lpstr>
      <vt:lpstr>Visio</vt:lpstr>
      <vt:lpstr>Microsoft Visio 2003-2010 Drawing</vt:lpstr>
      <vt:lpstr>Module 8 Developing Business Data Models</vt:lpstr>
      <vt:lpstr>Lesson Objectives</vt:lpstr>
      <vt:lpstr>Diagram Refinements</vt:lpstr>
      <vt:lpstr>Attribute History Transformation I</vt:lpstr>
      <vt:lpstr>Attribute History II</vt:lpstr>
      <vt:lpstr>1-M Relationship History</vt:lpstr>
      <vt:lpstr>Limited Attribute History</vt:lpstr>
      <vt:lpstr>Reverse Transformations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Lesson 4: Design Transformations</dc:title>
  <dc:subject>Query Formulation with SQL</dc:subject>
  <dc:creator>Michael Mannino</dc:creator>
  <cp:lastModifiedBy>Mike</cp:lastModifiedBy>
  <cp:revision>860</cp:revision>
  <cp:lastPrinted>1601-01-01T00:00:00Z</cp:lastPrinted>
  <dcterms:created xsi:type="dcterms:W3CDTF">2000-07-15T18:34:14Z</dcterms:created>
  <dcterms:modified xsi:type="dcterms:W3CDTF">2015-07-26T22:04:20Z</dcterms:modified>
</cp:coreProperties>
</file>