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2" r:id="rId3"/>
    <p:sldId id="279" r:id="rId4"/>
    <p:sldId id="274" r:id="rId5"/>
    <p:sldId id="280" r:id="rId6"/>
    <p:sldId id="275" r:id="rId7"/>
    <p:sldId id="281" r:id="rId8"/>
    <p:sldId id="276" r:id="rId9"/>
    <p:sldId id="283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</a:t>
            </a:r>
            <a:r>
              <a:rPr lang="en-US" baseline="0" dirty="0" smtClean="0"/>
              <a:t> 1 of Module 9 on data modeling problems and design errors</a:t>
            </a:r>
          </a:p>
          <a:p>
            <a:r>
              <a:rPr lang="en-US" altLang="en-US" dirty="0" smtClean="0"/>
              <a:t> - Extends your knowledge of the notation of ERDs</a:t>
            </a:r>
          </a:p>
          <a:p>
            <a:r>
              <a:rPr lang="en-US" altLang="en-US" dirty="0" smtClean="0"/>
              <a:t> -</a:t>
            </a:r>
            <a:r>
              <a:rPr lang="en-US" altLang="en-US" baseline="0" dirty="0" smtClean="0"/>
              <a:t> Focus on working problems similar to assignment problems</a:t>
            </a:r>
            <a:endParaRPr lang="en-US" altLang="en-US" dirty="0" smtClean="0"/>
          </a:p>
          <a:p>
            <a:endParaRPr lang="en-US" dirty="0" smtClean="0"/>
          </a:p>
          <a:p>
            <a:r>
              <a:rPr lang="en-US" dirty="0" smtClean="0"/>
              <a:t>Opening</a:t>
            </a:r>
            <a:r>
              <a:rPr lang="en-US" baseline="0" dirty="0" smtClean="0"/>
              <a:t> question</a:t>
            </a:r>
          </a:p>
          <a:p>
            <a:r>
              <a:rPr lang="en-US" altLang="en-US" baseline="0" dirty="0" smtClean="0"/>
              <a:t>- How do data modeling problems differ from </a:t>
            </a:r>
            <a:r>
              <a:rPr lang="en-US" altLang="en-US" baseline="0" smtClean="0"/>
              <a:t>diagram-oriented problems?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Objectives: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Provide comments on derivation of solutions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Review solutions after working problems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Learn from mistakes</a:t>
            </a:r>
          </a:p>
          <a:p>
            <a:pPr marL="171450" indent="-171450">
              <a:buFontTx/>
              <a:buChar char="-"/>
            </a:pP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 an ERD for the following narrative.  The database should track homes and owners.  A home has a unique home identifier, a street address, a city, a state, a zip, a number of bedrooms, a number of bathrooms, and square feet.  A home is either owner occupied or rented.  An owner has a unique owner number, a Social Security number (used for government reporting requirements), a name, an optional spouse name, a profession, an optional spouse profession, and an optional spouse Social Security number.  An owner can possess one or more homes.  Each home has only one owner.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9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0BB84D5-FF93-4B98-A912-6169BBC6DB5A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Home entity type:</a:t>
            </a:r>
          </a:p>
          <a:p>
            <a:r>
              <a:rPr lang="en-US" dirty="0" smtClean="0"/>
              <a:t> - Narrative states that database tracks homes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HomeId</a:t>
            </a:r>
            <a:r>
              <a:rPr lang="en-US" dirty="0" smtClean="0"/>
              <a:t>: PK</a:t>
            </a:r>
          </a:p>
          <a:p>
            <a:r>
              <a:rPr lang="en-US" dirty="0" smtClean="0"/>
              <a:t> - Other attributes</a:t>
            </a:r>
          </a:p>
          <a:p>
            <a:r>
              <a:rPr lang="en-US" dirty="0" smtClean="0"/>
              <a:t> - Type of home: use attribute (</a:t>
            </a:r>
            <a:r>
              <a:rPr lang="en-US" dirty="0" err="1" smtClean="0"/>
              <a:t>OwnOccupied</a:t>
            </a:r>
            <a:r>
              <a:rPr lang="en-US" dirty="0" smtClean="0"/>
              <a:t>); no need for generalization hierarchy</a:t>
            </a:r>
          </a:p>
          <a:p>
            <a:r>
              <a:rPr lang="en-US" dirty="0" smtClean="0"/>
              <a:t>Relationship:</a:t>
            </a:r>
          </a:p>
          <a:p>
            <a:r>
              <a:rPr lang="en-US" dirty="0" smtClean="0"/>
              <a:t> - 1-M</a:t>
            </a:r>
          </a:p>
          <a:p>
            <a:r>
              <a:rPr lang="en-US" dirty="0" smtClean="0"/>
              <a:t> - Max cardinalities determined by problem</a:t>
            </a:r>
          </a:p>
          <a:p>
            <a:r>
              <a:rPr lang="en-US" dirty="0" smtClean="0"/>
              <a:t> - Min cardinalities</a:t>
            </a:r>
          </a:p>
          <a:p>
            <a:r>
              <a:rPr lang="en-US" dirty="0" smtClean="0"/>
              <a:t>   - Can an owner be in the database without a home? More information needed</a:t>
            </a:r>
          </a:p>
          <a:p>
            <a:r>
              <a:rPr lang="en-US" dirty="0" smtClean="0"/>
              <a:t>   - Can a home exist without an owner? More information needed</a:t>
            </a:r>
          </a:p>
          <a:p>
            <a:r>
              <a:rPr lang="en-US" dirty="0" smtClean="0"/>
              <a:t>Owner:</a:t>
            </a:r>
          </a:p>
          <a:p>
            <a:r>
              <a:rPr lang="en-US" dirty="0" smtClean="0"/>
              <a:t> - Problem states that database tracks owners</a:t>
            </a:r>
          </a:p>
          <a:p>
            <a:r>
              <a:rPr lang="en-US" dirty="0" smtClean="0"/>
              <a:t> - PK: </a:t>
            </a:r>
            <a:r>
              <a:rPr lang="en-US" dirty="0" err="1" smtClean="0"/>
              <a:t>OwnerId</a:t>
            </a:r>
            <a:endParaRPr lang="en-US" dirty="0" smtClean="0"/>
          </a:p>
          <a:p>
            <a:r>
              <a:rPr lang="en-US" baseline="0" dirty="0" smtClean="0"/>
              <a:t> - </a:t>
            </a:r>
            <a:r>
              <a:rPr lang="en-US" dirty="0" smtClean="0"/>
              <a:t>SSN (required by IRS)</a:t>
            </a:r>
          </a:p>
          <a:p>
            <a:r>
              <a:rPr lang="en-US" dirty="0" smtClean="0"/>
              <a:t> -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2431874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Refine the ERD from problem 1 by adding an agent entity type.  Agents represent owners in the sale of a home.  An agent can list many homes, but only one agent can list a home.  An agent has a unique agent identifier, a name, an office identifier, and a phone number. When an owner agrees to list a home with an agent, a commission (percentage of the sales price) and a selling price are determined.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F436FC2-2FD8-46D7-87C2-CECCF155E2B5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Agent entity type:</a:t>
            </a:r>
          </a:p>
          <a:p>
            <a:r>
              <a:rPr lang="en-US" dirty="0" smtClean="0"/>
              <a:t> - Problem states need to track agents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AgentId</a:t>
            </a:r>
            <a:r>
              <a:rPr lang="en-US" dirty="0" smtClean="0"/>
              <a:t>: PK in the problem</a:t>
            </a:r>
          </a:p>
          <a:p>
            <a:r>
              <a:rPr lang="en-US" dirty="0" smtClean="0"/>
              <a:t>Relationship:</a:t>
            </a:r>
          </a:p>
          <a:p>
            <a:r>
              <a:rPr lang="en-US" dirty="0" smtClean="0"/>
              <a:t> - Agent lists homes</a:t>
            </a:r>
          </a:p>
          <a:p>
            <a:r>
              <a:rPr lang="en-US" dirty="0" smtClean="0"/>
              <a:t> - 1-M relationship: stated in the problem</a:t>
            </a:r>
          </a:p>
          <a:p>
            <a:r>
              <a:rPr lang="en-US" dirty="0" smtClean="0"/>
              <a:t> - Min cardinalities: not specifically stated in the problem</a:t>
            </a:r>
          </a:p>
          <a:p>
            <a:r>
              <a:rPr lang="en-US" dirty="0" smtClean="0"/>
              <a:t>What to connect:</a:t>
            </a:r>
          </a:p>
          <a:p>
            <a:r>
              <a:rPr lang="en-US" dirty="0" smtClean="0"/>
              <a:t> - Agent represents owners</a:t>
            </a:r>
          </a:p>
          <a:p>
            <a:r>
              <a:rPr lang="en-US" dirty="0" smtClean="0"/>
              <a:t> - Relationship can be derived from lists relationship</a:t>
            </a:r>
          </a:p>
          <a:p>
            <a:r>
              <a:rPr lang="en-US" dirty="0" smtClean="0"/>
              <a:t> - Lists relationship cannot be derived from Agent-Owner relationship</a:t>
            </a:r>
          </a:p>
          <a:p>
            <a:r>
              <a:rPr lang="en-US" dirty="0" smtClean="0"/>
              <a:t> - Agent may not list all homes owned by the owner</a:t>
            </a:r>
          </a:p>
        </p:txBody>
      </p:sp>
    </p:spTree>
    <p:extLst>
      <p:ext uri="{BB962C8B-B14F-4D97-AF65-F5344CB8AC3E}">
        <p14:creationId xmlns:p14="http://schemas.microsoft.com/office/powerpoint/2010/main" val="3589509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the ERD from problem 2, transform the attribute, office identifier, into an entity type.  Data about an office include the phone number, the manager name, and the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5396ACF-D226-43FF-8C3B-C68E7C771F16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Office entity type:</a:t>
            </a:r>
          </a:p>
          <a:p>
            <a:r>
              <a:rPr lang="en-US" smtClean="0"/>
              <a:t> - Transform OfficeId into an entity type and 1-M relationship</a:t>
            </a:r>
          </a:p>
          <a:p>
            <a:r>
              <a:rPr lang="en-US" smtClean="0"/>
              <a:t> - OfficeId: PK in the problem</a:t>
            </a:r>
          </a:p>
          <a:p>
            <a:r>
              <a:rPr lang="en-US" smtClean="0"/>
              <a:t>Relationship:</a:t>
            </a:r>
          </a:p>
          <a:p>
            <a:r>
              <a:rPr lang="en-US" smtClean="0"/>
              <a:t> - Common experience: office can have more than one agent; agent associated with </a:t>
            </a:r>
          </a:p>
          <a:p>
            <a:r>
              <a:rPr lang="en-US" smtClean="0"/>
              <a:t>   one office</a:t>
            </a:r>
          </a:p>
          <a:p>
            <a:r>
              <a:rPr lang="en-US" smtClean="0"/>
              <a:t> - Min cardinalities: not specified</a:t>
            </a:r>
          </a:p>
        </p:txBody>
      </p:sp>
    </p:spTree>
    <p:extLst>
      <p:ext uri="{BB962C8B-B14F-4D97-AF65-F5344CB8AC3E}">
        <p14:creationId xmlns:p14="http://schemas.microsoft.com/office/powerpoint/2010/main" val="1430186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6713B12-AD6D-4B40-8E4A-006F9D056F01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These problems</a:t>
            </a:r>
            <a:r>
              <a:rPr lang="en-US" baseline="0" dirty="0" smtClean="0"/>
              <a:t> are part of module 8 exercise (ungraded) problems. </a:t>
            </a:r>
            <a:r>
              <a:rPr lang="en-US" dirty="0" smtClean="0"/>
              <a:t>Assignment (graded) problems are</a:t>
            </a:r>
            <a:r>
              <a:rPr lang="en-US" baseline="0" dirty="0" smtClean="0"/>
              <a:t> similar to the problems covered in lesson 1.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39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Visio_2003-2010_Drawing1.vsd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9</a:t>
            </a:r>
            <a:br>
              <a:rPr lang="en-US" sz="3200" dirty="0" smtClean="0"/>
            </a:br>
            <a:r>
              <a:rPr lang="en-US" sz="3200" dirty="0" smtClean="0"/>
              <a:t>Data Modeling Problems and Design Errors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1: Data Modeling Problems I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analyzing simple narrative problem statements and applying design transformations</a:t>
            </a:r>
          </a:p>
          <a:p>
            <a:r>
              <a:rPr lang="en-US" dirty="0" smtClean="0"/>
              <a:t>Focus on consistency with narrative problem statements</a:t>
            </a:r>
          </a:p>
          <a:p>
            <a:r>
              <a:rPr lang="en-US" dirty="0" smtClean="0"/>
              <a:t>Learn from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5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homes and owners</a:t>
            </a:r>
          </a:p>
          <a:p>
            <a:r>
              <a:rPr lang="en-US" dirty="0" smtClean="0"/>
              <a:t>Home has only 1 owner. Owner can possess 1 or more homes.</a:t>
            </a:r>
          </a:p>
          <a:p>
            <a:r>
              <a:rPr lang="en-US" dirty="0" smtClean="0"/>
              <a:t>Home has unique home identifier, address, characteristics (number of bedrooms, bathrooms, …), and occupied by owner, tenant, or vacant.</a:t>
            </a:r>
          </a:p>
          <a:p>
            <a:r>
              <a:rPr lang="en-US" dirty="0" smtClean="0"/>
              <a:t>Owner has unique owner number, government identifier, name, and spouse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AutoShap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Problem 1 Solution</a:t>
            </a:r>
          </a:p>
        </p:txBody>
      </p:sp>
      <p:sp>
        <p:nvSpPr>
          <p:cNvPr id="3078" name="Rectangle 1042"/>
          <p:cNvSpPr>
            <a:spLocks noChangeArrowheads="1"/>
          </p:cNvSpPr>
          <p:nvPr/>
        </p:nvSpPr>
        <p:spPr bwMode="auto">
          <a:xfrm>
            <a:off x="2124075" y="235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934563"/>
              </p:ext>
            </p:extLst>
          </p:nvPr>
        </p:nvGraphicFramePr>
        <p:xfrm>
          <a:off x="1143000" y="1752600"/>
          <a:ext cx="6563215" cy="3030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Visio" r:id="rId4" imgW="3606800" imgH="1667510" progId="Visio.Drawing.11">
                  <p:embed/>
                </p:oleObj>
              </mc:Choice>
              <mc:Fallback>
                <p:oleObj name="Visio" r:id="rId4" imgW="3606800" imgH="166751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6563215" cy="3030508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783417"/>
      </p:ext>
    </p:extLst>
  </p:cSld>
  <p:clrMapOvr>
    <a:masterClrMapping/>
  </p:clrMapOvr>
  <p:transition advTm="138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agents</a:t>
            </a:r>
          </a:p>
          <a:p>
            <a:r>
              <a:rPr lang="en-US" dirty="0" smtClean="0"/>
              <a:t>Agents represent owners in home sales. An agent can list many homes, but a home is listed by a maximum of one agent.</a:t>
            </a:r>
          </a:p>
          <a:p>
            <a:r>
              <a:rPr lang="en-US" dirty="0" smtClean="0"/>
              <a:t>Agent has a unique agent identifier, name, office identifier, and phone number.</a:t>
            </a:r>
          </a:p>
          <a:p>
            <a:r>
              <a:rPr lang="en-US" dirty="0" smtClean="0"/>
              <a:t>Commission and listing price are determined when a home is listed.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2 Solution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696335"/>
              </p:ext>
            </p:extLst>
          </p:nvPr>
        </p:nvGraphicFramePr>
        <p:xfrm>
          <a:off x="1752600" y="1143000"/>
          <a:ext cx="4876800" cy="4542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Visio" r:id="rId4" imgW="3606800" imgH="3362960" progId="Visio.Drawing.11">
                  <p:embed/>
                </p:oleObj>
              </mc:Choice>
              <mc:Fallback>
                <p:oleObj name="Visio" r:id="rId4" imgW="3606800" imgH="336296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4876800" cy="4542243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102501"/>
      </p:ext>
    </p:extLst>
  </p:cSld>
  <p:clrMapOvr>
    <a:masterClrMapping/>
  </p:clrMapOvr>
  <p:transition advTm="177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office identifier into an entity type</a:t>
            </a:r>
          </a:p>
          <a:p>
            <a:r>
              <a:rPr lang="en-US" dirty="0" smtClean="0"/>
              <a:t>Office has a phone number, manager name, and address.</a:t>
            </a:r>
          </a:p>
        </p:txBody>
      </p:sp>
    </p:spTree>
    <p:extLst>
      <p:ext uri="{BB962C8B-B14F-4D97-AF65-F5344CB8AC3E}">
        <p14:creationId xmlns:p14="http://schemas.microsoft.com/office/powerpoint/2010/main" val="17495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380094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Problem 3 Solution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3190875" y="1819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894687"/>
              </p:ext>
            </p:extLst>
          </p:nvPr>
        </p:nvGraphicFramePr>
        <p:xfrm>
          <a:off x="2138363" y="1152525"/>
          <a:ext cx="3952875" cy="466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Visio" r:id="rId4" imgW="3219444" imgH="3800520" progId="Visio.Drawing.11">
                  <p:embed/>
                </p:oleObj>
              </mc:Choice>
              <mc:Fallback>
                <p:oleObj name="Visio" r:id="rId4" imgW="3219444" imgH="380052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1152525"/>
                        <a:ext cx="3952875" cy="4665663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004258"/>
      </p:ext>
    </p:extLst>
  </p:cSld>
  <p:clrMapOvr>
    <a:masterClrMapping/>
  </p:clrMapOvr>
  <p:transition advTm="9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 problems to gain confidence analyzing requirements</a:t>
            </a:r>
          </a:p>
          <a:p>
            <a:r>
              <a:rPr lang="en-US" dirty="0"/>
              <a:t>Focus on </a:t>
            </a:r>
            <a:r>
              <a:rPr lang="en-US" dirty="0" smtClean="0"/>
              <a:t>goals of narrative problem analysis</a:t>
            </a:r>
            <a:endParaRPr lang="en-US" dirty="0"/>
          </a:p>
          <a:p>
            <a:pPr eaLnBrk="1" hangingPunct="1"/>
            <a:r>
              <a:rPr lang="en-US" dirty="0" smtClean="0"/>
              <a:t>Use the ER Assistant or another tool for drawing ERDs</a:t>
            </a:r>
          </a:p>
          <a:p>
            <a:pPr eaLnBrk="1" hangingPunct="1"/>
            <a:r>
              <a:rPr lang="en-US" dirty="0" smtClean="0"/>
              <a:t>Use notation precisely in business data modeling problems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112405"/>
      </p:ext>
    </p:extLst>
  </p:cSld>
  <p:clrMapOvr>
    <a:masterClrMapping/>
  </p:clrMapOvr>
  <p:transition advTm="107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9 Data Modeling Problems and Design Errors&amp;quot;&quot;/&gt;&lt;property id=&quot;20307&quot; value=&quot;256&quot;/&gt;&lt;/object&gt;&lt;object type=&quot;3&quot; unique_id=&quot;27736&quot;&gt;&lt;property id=&quot;20148&quot; value=&quot;5&quot;/&gt;&lt;property id=&quot;20300&quot; value=&quot;Slide 4 - &amp;quot;Problem 1 Solution&amp;quot;&quot;/&gt;&lt;property id=&quot;20307&quot; value=&quot;274&quot;/&gt;&lt;/object&gt;&lt;object type=&quot;3&quot; unique_id=&quot;27737&quot;&gt;&lt;property id=&quot;20148&quot; value=&quot;5&quot;/&gt;&lt;property id=&quot;20300&quot; value=&quot;Slide 6 - &amp;quot;Problem 2 Solution&amp;quot;&quot;/&gt;&lt;property id=&quot;20307&quot; value=&quot;275&quot;/&gt;&lt;/object&gt;&lt;object type=&quot;3&quot; unique_id=&quot;27738&quot;&gt;&lt;property id=&quot;20148&quot; value=&quot;5&quot;/&gt;&lt;property id=&quot;20300&quot; value=&quot;Slide 8 - &amp;quot;Problem 3 Solution&amp;quot;&quot;/&gt;&lt;property id=&quot;20307&quot; value=&quot;276&quot;/&gt;&lt;/object&gt;&lt;object type=&quot;3&quot; unique_id=&quot;27785&quot;&gt;&lt;property id=&quot;20148&quot; value=&quot;5&quot;/&gt;&lt;property id=&quot;20300&quot; value=&quot;Slide 3 - &amp;quot;Problem 1&amp;quot;&quot;/&gt;&lt;property id=&quot;20307&quot; value=&quot;279&quot;/&gt;&lt;/object&gt;&lt;object type=&quot;3&quot; unique_id=&quot;27786&quot;&gt;&lt;property id=&quot;20148&quot; value=&quot;5&quot;/&gt;&lt;property id=&quot;20300&quot; value=&quot;Slide 5 - &amp;quot;Problem 2&amp;quot;&quot;/&gt;&lt;property id=&quot;20307&quot; value=&quot;280&quot;/&gt;&lt;/object&gt;&lt;object type=&quot;3&quot; unique_id=&quot;27787&quot;&gt;&lt;property id=&quot;20148&quot; value=&quot;5&quot;/&gt;&lt;property id=&quot;20300&quot; value=&quot;Slide 7 - &amp;quot;Problem 3&amp;quot;&quot;/&gt;&lt;property id=&quot;20307&quot; value=&quot;281&quot;/&gt;&lt;/object&gt;&lt;object type=&quot;3&quot; unique_id=&quot;28831&quot;&gt;&lt;property id=&quot;20148&quot; value=&quot;5&quot;/&gt;&lt;property id=&quot;20300&quot; value=&quot;Slide 2 - &amp;quot;Lesson Objectives&amp;quot;&quot;/&gt;&lt;property id=&quot;20307&quot; value=&quot;282&quot;/&gt;&lt;/object&gt;&lt;object type=&quot;3&quot; unique_id=&quot;28832&quot;&gt;&lt;property id=&quot;20148&quot; value=&quot;5&quot;/&gt;&lt;property id=&quot;20300&quot; value=&quot;Slide 9 - &amp;quot;Summary&amp;quot;&quot;/&gt;&lt;property id=&quot;20307&quot; value=&quot;28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9.7|19.9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4916</TotalTime>
  <Words>803</Words>
  <Application>Microsoft Office PowerPoint</Application>
  <PresentationFormat>On-screen Show (4:3)</PresentationFormat>
  <Paragraphs>85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Times New Roman</vt:lpstr>
      <vt:lpstr>Blank Presentation</vt:lpstr>
      <vt:lpstr>Visio</vt:lpstr>
      <vt:lpstr>Microsoft Visio 2003-2010 Drawing</vt:lpstr>
      <vt:lpstr>Module 9 Data Modeling Problems and Design Errors</vt:lpstr>
      <vt:lpstr>Lesson Objectives</vt:lpstr>
      <vt:lpstr>Problem 1</vt:lpstr>
      <vt:lpstr>Problem 1 Solution</vt:lpstr>
      <vt:lpstr>Problem 2</vt:lpstr>
      <vt:lpstr>Problem 2 Solution</vt:lpstr>
      <vt:lpstr>Problem 3</vt:lpstr>
      <vt:lpstr>Problem 3 Solution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9, Lesson 1: Data Modeling Problems I</dc:title>
  <dc:subject>Query Formulation with SQL</dc:subject>
  <dc:creator>Michael Mannino</dc:creator>
  <cp:lastModifiedBy>Mike</cp:lastModifiedBy>
  <cp:revision>879</cp:revision>
  <cp:lastPrinted>1601-01-01T00:00:00Z</cp:lastPrinted>
  <dcterms:created xsi:type="dcterms:W3CDTF">2000-07-15T18:34:14Z</dcterms:created>
  <dcterms:modified xsi:type="dcterms:W3CDTF">2015-08-09T23:06:13Z</dcterms:modified>
</cp:coreProperties>
</file>