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0"/>
  </p:notesMasterIdLst>
  <p:handoutMasterIdLst>
    <p:handoutMasterId r:id="rId11"/>
  </p:handoutMasterIdLst>
  <p:sldIdLst>
    <p:sldId id="256" r:id="rId2"/>
    <p:sldId id="283" r:id="rId3"/>
    <p:sldId id="281" r:id="rId4"/>
    <p:sldId id="285" r:id="rId5"/>
    <p:sldId id="282" r:id="rId6"/>
    <p:sldId id="278" r:id="rId7"/>
    <p:sldId id="264" r:id="rId8"/>
    <p:sldId id="284" r:id="rId9"/>
  </p:sldIdLst>
  <p:sldSz cx="9144000" cy="6858000" type="screen4x3"/>
  <p:notesSz cx="6858000" cy="9144000"/>
  <p:custDataLst>
    <p:tags r:id="rId12"/>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1982" autoAdjust="0"/>
  </p:normalViewPr>
  <p:slideViewPr>
    <p:cSldViewPr>
      <p:cViewPr varScale="1">
        <p:scale>
          <a:sx n="79" d="100"/>
          <a:sy n="79" d="100"/>
        </p:scale>
        <p:origin x="108" y="43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a:t>
            </a:r>
            <a:r>
              <a:rPr lang="en-US" baseline="0" dirty="0" smtClean="0"/>
              <a:t> 2 of Module 9 on data modeling problems and design errors</a:t>
            </a:r>
          </a:p>
          <a:p>
            <a:r>
              <a:rPr lang="en-US" altLang="en-US" dirty="0" smtClean="0"/>
              <a:t> - Extends your knowledge of the notation of ERDs</a:t>
            </a:r>
          </a:p>
          <a:p>
            <a:r>
              <a:rPr lang="en-US" altLang="en-US" dirty="0" smtClean="0"/>
              <a:t> -</a:t>
            </a:r>
            <a:r>
              <a:rPr lang="en-US" altLang="en-US" baseline="0" dirty="0" smtClean="0"/>
              <a:t> Focus on working problems similar to assignment problems</a:t>
            </a:r>
            <a:endParaRPr lang="en-US" altLang="en-US" dirty="0" smtClean="0"/>
          </a:p>
          <a:p>
            <a:endParaRPr lang="en-US" dirty="0" smtClean="0"/>
          </a:p>
          <a:p>
            <a:r>
              <a:rPr lang="en-US" dirty="0" smtClean="0"/>
              <a:t>Opening</a:t>
            </a:r>
            <a:r>
              <a:rPr lang="en-US" baseline="0" dirty="0" smtClean="0"/>
              <a:t> question: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 </a:t>
            </a:r>
            <a:r>
              <a:rPr kumimoji="1" lang="en-US" sz="1200" kern="1200" dirty="0" smtClean="0">
                <a:solidFill>
                  <a:schemeClr val="tx1"/>
                </a:solidFill>
                <a:effectLst/>
                <a:latin typeface="Times New Roman" pitchFamily="18" charset="0"/>
                <a:ea typeface="+mn-ea"/>
                <a:cs typeface="+mn-cs"/>
              </a:rPr>
              <a:t>Why should you learn to adapt an ERD to revisions in a problem </a:t>
            </a:r>
            <a:r>
              <a:rPr kumimoji="1" lang="en-US" sz="1200" kern="1200" smtClean="0">
                <a:solidFill>
                  <a:schemeClr val="tx1"/>
                </a:solidFill>
                <a:effectLst/>
                <a:latin typeface="Times New Roman" pitchFamily="18" charset="0"/>
                <a:ea typeface="+mn-ea"/>
                <a:cs typeface="+mn-cs"/>
              </a:rPr>
              <a:t>statement?</a:t>
            </a:r>
            <a:endParaRPr lang="en-US" altLang="en-US" dirty="0" smtClean="0"/>
          </a:p>
          <a:p>
            <a:pPr marL="171450" indent="-171450">
              <a:buFontTx/>
              <a:buChar char="-"/>
            </a:pPr>
            <a:endParaRPr lang="en-US" alt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More </a:t>
            </a:r>
            <a:r>
              <a:rPr lang="en-US" altLang="en-US" smtClean="0"/>
              <a:t>difficult problem</a:t>
            </a:r>
            <a:endParaRPr lang="en-US" altLang="en-US" dirty="0" smtClean="0"/>
          </a:p>
          <a:p>
            <a:endParaRPr lang="en-US" altLang="en-US" dirty="0" smtClean="0"/>
          </a:p>
          <a:p>
            <a:r>
              <a:rPr lang="en-US" altLang="en-US" dirty="0" smtClean="0"/>
              <a:t>Objectives:</a:t>
            </a:r>
          </a:p>
          <a:p>
            <a:pPr marL="171450" indent="-171450">
              <a:buFontTx/>
              <a:buChar char="-"/>
            </a:pPr>
            <a:r>
              <a:rPr lang="en-US" dirty="0" smtClean="0"/>
              <a:t>Provide comments on derivation of solutions</a:t>
            </a:r>
          </a:p>
          <a:p>
            <a:pPr marL="171450" indent="-171450">
              <a:buFontTx/>
              <a:buChar char="-"/>
            </a:pPr>
            <a:r>
              <a:rPr lang="en-US" dirty="0" smtClean="0"/>
              <a:t>Review solutions after working problems</a:t>
            </a:r>
          </a:p>
          <a:p>
            <a:pPr marL="171450" indent="-171450">
              <a:buFontTx/>
              <a:buChar char="-"/>
            </a:pPr>
            <a:r>
              <a:rPr lang="en-US" dirty="0" smtClean="0"/>
              <a:t>Learn from mistakes</a:t>
            </a:r>
          </a:p>
          <a:p>
            <a:pPr marL="171450" indent="-171450">
              <a:buFontTx/>
              <a:buChar char="-"/>
            </a:pPr>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1311211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The database supports the placement office of a leading graduate school of business.  The primary purpose of the database is to schedule interviews and facilitate searches by students and companies.</a:t>
            </a:r>
          </a:p>
          <a:p>
            <a:endParaRPr kumimoji="1" lang="en-US" sz="1200" kern="1200" dirty="0" smtClean="0">
              <a:solidFill>
                <a:schemeClr val="tx1"/>
              </a:solidFill>
              <a:effectLst/>
              <a:latin typeface="Times New Roman" pitchFamily="18" charset="0"/>
              <a:ea typeface="+mn-ea"/>
              <a:cs typeface="+mn-cs"/>
            </a:endParaRP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Student data include a unique student identifier, a name, a phone number, an e-mail address, a web address, a major, a minor, and a GPA.</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The placement office maintains a standard list of positions based on the Labor Department’s list of occupations.  Position data include a unique position identifier and a position description.</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Company data include a unique company identifier, a company name, and a list of positions and interviewers.  Each company must map its positions into the position list maintained by the placement office.  For each available position, the company lists the cities in which positions are available. </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Interviewer data include a unique interviewer identifier, a name, a phone, an e-mail address, and a web address. Each interviewer works for one company.</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An interview includes a unique interview identifier, a date, a time, a location (building and room), an interviewer, and a student.</a:t>
            </a:r>
          </a:p>
          <a:p>
            <a:endParaRPr kumimoji="1" lang="en-US" sz="1200" kern="1200" dirty="0" smtClean="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2313143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91718989-73D0-49E6-A31D-5150CAD0CEC8}" type="slidenum">
              <a:rPr lang="en-US" sz="1200"/>
              <a:pPr/>
              <a:t>4</a:t>
            </a:fld>
            <a:endParaRPr 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dirty="0" smtClean="0"/>
              <a:t>Easy entity types:</a:t>
            </a:r>
          </a:p>
          <a:p>
            <a:r>
              <a:rPr lang="en-US" dirty="0" smtClean="0"/>
              <a:t> - Student: </a:t>
            </a:r>
            <a:r>
              <a:rPr lang="en-US" dirty="0" err="1" smtClean="0"/>
              <a:t>StdId</a:t>
            </a:r>
            <a:r>
              <a:rPr lang="en-US" dirty="0" smtClean="0"/>
              <a:t> (PK)</a:t>
            </a:r>
          </a:p>
          <a:p>
            <a:r>
              <a:rPr lang="en-US" dirty="0" smtClean="0"/>
              <a:t> - Company: </a:t>
            </a:r>
            <a:r>
              <a:rPr lang="en-US" dirty="0" err="1" smtClean="0"/>
              <a:t>CompID</a:t>
            </a:r>
            <a:r>
              <a:rPr lang="en-US" dirty="0" smtClean="0"/>
              <a:t> (PK)</a:t>
            </a:r>
          </a:p>
          <a:p>
            <a:r>
              <a:rPr lang="en-US" dirty="0" smtClean="0"/>
              <a:t> - Interviewer: </a:t>
            </a:r>
            <a:r>
              <a:rPr lang="en-US" dirty="0" err="1" smtClean="0"/>
              <a:t>InterviewerId</a:t>
            </a:r>
            <a:r>
              <a:rPr lang="en-US" dirty="0" smtClean="0"/>
              <a:t> (PK)</a:t>
            </a:r>
          </a:p>
          <a:p>
            <a:r>
              <a:rPr lang="en-US" dirty="0" smtClean="0"/>
              <a:t> - Interview: Interview (PK)</a:t>
            </a:r>
          </a:p>
          <a:p>
            <a:r>
              <a:rPr lang="en-US" dirty="0" smtClean="0"/>
              <a:t> - Position: </a:t>
            </a:r>
            <a:r>
              <a:rPr lang="en-US" dirty="0" err="1" smtClean="0"/>
              <a:t>PosId</a:t>
            </a:r>
            <a:r>
              <a:rPr lang="en-US" dirty="0" smtClean="0"/>
              <a:t> (PK)</a:t>
            </a:r>
          </a:p>
          <a:p>
            <a:r>
              <a:rPr lang="en-US" dirty="0" smtClean="0"/>
              <a:t>Easy relationships:</a:t>
            </a:r>
          </a:p>
          <a:p>
            <a:r>
              <a:rPr lang="en-US" dirty="0" smtClean="0"/>
              <a:t> - Attends (Student-Interview): </a:t>
            </a:r>
          </a:p>
          <a:p>
            <a:r>
              <a:rPr lang="en-US" dirty="0" smtClean="0"/>
              <a:t>   - 1-M</a:t>
            </a:r>
          </a:p>
          <a:p>
            <a:r>
              <a:rPr lang="en-US" dirty="0" smtClean="0"/>
              <a:t>   - Min cardinalities not specified </a:t>
            </a:r>
          </a:p>
          <a:p>
            <a:r>
              <a:rPr lang="en-US" dirty="0" smtClean="0"/>
              <a:t>   - 0 min card allows flexibility to create interview without knowing the student</a:t>
            </a:r>
          </a:p>
          <a:p>
            <a:r>
              <a:rPr lang="en-US" dirty="0" smtClean="0"/>
              <a:t> - Conducts (interviewer-interview)</a:t>
            </a:r>
          </a:p>
          <a:p>
            <a:r>
              <a:rPr lang="en-US" dirty="0" smtClean="0"/>
              <a:t>   - 1-M</a:t>
            </a:r>
          </a:p>
          <a:p>
            <a:r>
              <a:rPr lang="en-US" dirty="0" smtClean="0"/>
              <a:t>   - Min cardinalities not specified</a:t>
            </a:r>
          </a:p>
          <a:p>
            <a:r>
              <a:rPr lang="en-US" dirty="0" smtClean="0"/>
              <a:t>   - 0 min card provides flexibility to create interview and assign interviewer later</a:t>
            </a:r>
          </a:p>
          <a:p>
            <a:r>
              <a:rPr lang="en-US" dirty="0" smtClean="0"/>
              <a:t> - </a:t>
            </a:r>
            <a:r>
              <a:rPr lang="en-US" dirty="0" err="1" smtClean="0"/>
              <a:t>WorksFor</a:t>
            </a:r>
            <a:r>
              <a:rPr lang="en-US" dirty="0" smtClean="0"/>
              <a:t>:</a:t>
            </a:r>
          </a:p>
          <a:p>
            <a:r>
              <a:rPr lang="en-US" dirty="0" smtClean="0"/>
              <a:t>   - 1-M: interviewer works for one company</a:t>
            </a:r>
          </a:p>
          <a:p>
            <a:r>
              <a:rPr lang="en-US" dirty="0" smtClean="0"/>
              <a:t>   - Company has a list of interviewers</a:t>
            </a:r>
          </a:p>
          <a:p>
            <a:r>
              <a:rPr lang="en-US" dirty="0" smtClean="0"/>
              <a:t>   - Interviewer works for one company</a:t>
            </a:r>
          </a:p>
          <a:p>
            <a:r>
              <a:rPr lang="en-US" dirty="0" err="1" smtClean="0"/>
              <a:t>CompPos</a:t>
            </a:r>
            <a:r>
              <a:rPr lang="en-US" dirty="0" smtClean="0"/>
              <a:t> entity type:</a:t>
            </a:r>
          </a:p>
          <a:p>
            <a:r>
              <a:rPr lang="en-US" dirty="0" smtClean="0"/>
              <a:t> - Most difficult part of the problem</a:t>
            </a:r>
          </a:p>
          <a:p>
            <a:r>
              <a:rPr lang="en-US" dirty="0" smtClean="0"/>
              <a:t> - M-N relationship between Position and Company: standard positions (labor </a:t>
            </a:r>
            <a:r>
              <a:rPr lang="en-US" dirty="0" err="1" smtClean="0"/>
              <a:t>dept</a:t>
            </a:r>
            <a:r>
              <a:rPr lang="en-US" dirty="0" smtClean="0"/>
              <a:t>)</a:t>
            </a:r>
          </a:p>
          <a:p>
            <a:r>
              <a:rPr lang="en-US" dirty="0" smtClean="0"/>
              <a:t> - Need associative entity type: City and State should be part of PK</a:t>
            </a:r>
          </a:p>
          <a:p>
            <a:r>
              <a:rPr lang="en-US" dirty="0" smtClean="0"/>
              <a:t> - </a:t>
            </a:r>
            <a:r>
              <a:rPr lang="en-US" dirty="0" err="1" smtClean="0"/>
              <a:t>CompPos</a:t>
            </a:r>
            <a:r>
              <a:rPr lang="en-US" dirty="0" smtClean="0"/>
              <a:t>: weak</a:t>
            </a:r>
          </a:p>
          <a:p>
            <a:r>
              <a:rPr lang="en-US" dirty="0" smtClean="0"/>
              <a:t> - Identifying relationships: </a:t>
            </a:r>
          </a:p>
          <a:p>
            <a:r>
              <a:rPr lang="en-US" dirty="0" smtClean="0"/>
              <a:t>   - Offers (Company-</a:t>
            </a:r>
            <a:r>
              <a:rPr lang="en-US" dirty="0" err="1" smtClean="0"/>
              <a:t>CompPos</a:t>
            </a:r>
            <a:r>
              <a:rPr lang="en-US" dirty="0" smtClean="0"/>
              <a:t>)</a:t>
            </a:r>
          </a:p>
          <a:p>
            <a:r>
              <a:rPr lang="en-US" dirty="0" smtClean="0"/>
              <a:t>   - Available (Position-</a:t>
            </a:r>
            <a:r>
              <a:rPr lang="en-US" dirty="0" err="1" smtClean="0"/>
              <a:t>CompPos</a:t>
            </a:r>
            <a:r>
              <a:rPr lang="en-US" dirty="0" smtClean="0"/>
              <a:t>)</a:t>
            </a:r>
          </a:p>
          <a:p>
            <a:r>
              <a:rPr lang="en-US" dirty="0" smtClean="0"/>
              <a:t> - Could use a master list of locations: </a:t>
            </a:r>
            <a:r>
              <a:rPr lang="en-US" dirty="0" err="1" smtClean="0"/>
              <a:t>CompPos</a:t>
            </a:r>
            <a:r>
              <a:rPr lang="en-US" dirty="0" smtClean="0"/>
              <a:t> becomes a 3 way associative entity </a:t>
            </a:r>
          </a:p>
          <a:p>
            <a:r>
              <a:rPr lang="en-US" dirty="0" smtClean="0"/>
              <a:t>   type (Location, Company, Position)</a:t>
            </a:r>
          </a:p>
        </p:txBody>
      </p:sp>
    </p:spTree>
    <p:extLst>
      <p:ext uri="{BB962C8B-B14F-4D97-AF65-F5344CB8AC3E}">
        <p14:creationId xmlns:p14="http://schemas.microsoft.com/office/powerpoint/2010/main" val="1430651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revisions</a:t>
            </a:r>
          </a:p>
          <a:p>
            <a:r>
              <a:rPr lang="en-US" dirty="0" smtClean="0"/>
              <a:t> - Positions: local to each company (no standardized vocabulary across companies)</a:t>
            </a:r>
          </a:p>
          <a:p>
            <a:r>
              <a:rPr lang="en-US" dirty="0" smtClean="0"/>
              <a:t> - Interview Blocks: convenient scheduling tool</a:t>
            </a:r>
          </a:p>
          <a:p>
            <a:r>
              <a:rPr lang="en-US" dirty="0" smtClean="0"/>
              <a:t> - Bids: make for interview blocks</a:t>
            </a:r>
          </a:p>
          <a:p>
            <a:endParaRPr lang="en-US" dirty="0" smtClean="0"/>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Allow companies to use their own language to describe positions.  The placement office will not maintain a list of standard positions.</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Allow companies to indicate availability dates and number of openings for positions.</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Allow companies to reserve blocks of interview time.  The interview blocks will not specify times for individual interviews.  Rather a company will request a block of X hours during a specified week. Companies reserve interview blocks before the placement office schedules individual interviews. Thus, the placement office needs to store interviews as well as interview blocks. </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Allow students to submit bids for interview blocks.  Students receive a set amount of bid dollars that they can allocate among bids. The bid mechanism is a pseudo-market approach to allocating interviews, a scarce resource. A bid contains a unique bid identifier, a bid amount, and a company.  A student can submit many bids and an interview block can receive many bids.</a:t>
            </a:r>
          </a:p>
          <a:p>
            <a:endParaRPr lang="en-US" dirty="0" smtClean="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5</a:t>
            </a:fld>
            <a:endParaRPr lang="en-US"/>
          </a:p>
        </p:txBody>
      </p:sp>
    </p:spTree>
    <p:extLst>
      <p:ext uri="{BB962C8B-B14F-4D97-AF65-F5344CB8AC3E}">
        <p14:creationId xmlns:p14="http://schemas.microsoft.com/office/powerpoint/2010/main" val="3809017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0B832594-3D98-41B2-BF49-B555C2210469}" type="slidenum">
              <a:rPr lang="en-US" sz="1200"/>
              <a:pPr/>
              <a:t>6</a:t>
            </a:fld>
            <a:endParaRPr 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dirty="0" smtClean="0"/>
              <a:t>Describe revisions</a:t>
            </a:r>
          </a:p>
          <a:p>
            <a:r>
              <a:rPr lang="en-US" dirty="0" smtClean="0"/>
              <a:t> - Positions: local to each company (no standardized vocabulary across companies)</a:t>
            </a:r>
          </a:p>
          <a:p>
            <a:r>
              <a:rPr lang="en-US" dirty="0" smtClean="0"/>
              <a:t> - Interview Blocks: convenient scheduling tool</a:t>
            </a:r>
          </a:p>
          <a:p>
            <a:r>
              <a:rPr lang="en-US" dirty="0" smtClean="0"/>
              <a:t> - Bids: make for interview blocks</a:t>
            </a:r>
          </a:p>
          <a:p>
            <a:r>
              <a:rPr lang="en-US" dirty="0" err="1" smtClean="0"/>
              <a:t>CompPos</a:t>
            </a:r>
            <a:r>
              <a:rPr lang="en-US" dirty="0" smtClean="0"/>
              <a:t>:</a:t>
            </a:r>
          </a:p>
          <a:p>
            <a:r>
              <a:rPr lang="en-US" dirty="0" smtClean="0"/>
              <a:t> - Removed Position entity type: no standard list of positions</a:t>
            </a:r>
          </a:p>
          <a:p>
            <a:r>
              <a:rPr lang="en-US" dirty="0" smtClean="0"/>
              <a:t> - Id dependent on Company: combined PK (City, State, </a:t>
            </a:r>
            <a:r>
              <a:rPr lang="en-US" dirty="0" err="1" smtClean="0"/>
              <a:t>PosName</a:t>
            </a:r>
            <a:r>
              <a:rPr lang="en-US" dirty="0" smtClean="0"/>
              <a:t>)</a:t>
            </a:r>
          </a:p>
          <a:p>
            <a:r>
              <a:rPr lang="en-US" dirty="0" smtClean="0"/>
              <a:t> - Could use an auto number as the PK instead (no id dependency)</a:t>
            </a:r>
          </a:p>
          <a:p>
            <a:r>
              <a:rPr lang="en-US" dirty="0" smtClean="0"/>
              <a:t>Interview Block:</a:t>
            </a:r>
          </a:p>
          <a:p>
            <a:r>
              <a:rPr lang="en-US" dirty="0" smtClean="0"/>
              <a:t> - New entity type</a:t>
            </a:r>
          </a:p>
          <a:p>
            <a:r>
              <a:rPr lang="en-US" dirty="0" smtClean="0"/>
              <a:t> - PK: </a:t>
            </a:r>
            <a:r>
              <a:rPr lang="en-US" dirty="0" err="1" smtClean="0"/>
              <a:t>InterviewBlockId</a:t>
            </a:r>
            <a:r>
              <a:rPr lang="en-US" dirty="0" smtClean="0"/>
              <a:t>; not specifically specified in the problem</a:t>
            </a:r>
          </a:p>
          <a:p>
            <a:r>
              <a:rPr lang="en-US" dirty="0" smtClean="0"/>
              <a:t> - Store interview block before related interviews</a:t>
            </a:r>
          </a:p>
          <a:p>
            <a:r>
              <a:rPr lang="en-US" dirty="0" smtClean="0"/>
              <a:t> - 1-M relationship: interview block related to a collection of interviews</a:t>
            </a:r>
          </a:p>
          <a:p>
            <a:r>
              <a:rPr lang="en-US" dirty="0" smtClean="0"/>
              <a:t>Bid:</a:t>
            </a:r>
          </a:p>
          <a:p>
            <a:r>
              <a:rPr lang="en-US" dirty="0" smtClean="0"/>
              <a:t> - New entity type</a:t>
            </a:r>
          </a:p>
          <a:p>
            <a:r>
              <a:rPr lang="en-US" dirty="0" smtClean="0"/>
              <a:t> - </a:t>
            </a:r>
            <a:r>
              <a:rPr lang="en-US" dirty="0" err="1" smtClean="0"/>
              <a:t>BidId</a:t>
            </a:r>
            <a:r>
              <a:rPr lang="en-US" dirty="0" smtClean="0"/>
              <a:t>: PK</a:t>
            </a:r>
          </a:p>
          <a:p>
            <a:r>
              <a:rPr lang="en-US" dirty="0" smtClean="0"/>
              <a:t> - Relationships:</a:t>
            </a:r>
          </a:p>
          <a:p>
            <a:r>
              <a:rPr lang="en-US" dirty="0" smtClean="0"/>
              <a:t>   - Student-Bid (Submits): 1-M; students submit bids</a:t>
            </a:r>
          </a:p>
          <a:p>
            <a:r>
              <a:rPr lang="en-US" dirty="0" smtClean="0"/>
              <a:t>   - </a:t>
            </a:r>
            <a:r>
              <a:rPr lang="en-US" dirty="0" err="1" smtClean="0"/>
              <a:t>InterviewBlock</a:t>
            </a:r>
            <a:r>
              <a:rPr lang="en-US" dirty="0" smtClean="0"/>
              <a:t>-Bid(</a:t>
            </a:r>
            <a:r>
              <a:rPr lang="en-US" dirty="0" err="1" smtClean="0"/>
              <a:t>MadeFor</a:t>
            </a:r>
            <a:r>
              <a:rPr lang="en-US" dirty="0" smtClean="0"/>
              <a:t>): students bid on interview blocks</a:t>
            </a:r>
          </a:p>
          <a:p>
            <a:r>
              <a:rPr lang="en-US" dirty="0" smtClean="0"/>
              <a:t>   - Relationship of Bid to Company is indirect: through </a:t>
            </a:r>
            <a:r>
              <a:rPr lang="en-US" dirty="0" err="1" smtClean="0"/>
              <a:t>InterviewBlock</a:t>
            </a:r>
            <a:endParaRPr lang="en-US" dirty="0" smtClean="0"/>
          </a:p>
          <a:p>
            <a:r>
              <a:rPr lang="en-US" dirty="0" smtClean="0"/>
              <a:t>   - Min cardinalities: 1 for Submits and </a:t>
            </a:r>
            <a:r>
              <a:rPr lang="en-US" dirty="0" err="1" smtClean="0"/>
              <a:t>MadeFor</a:t>
            </a:r>
            <a:endParaRPr lang="en-US" dirty="0" smtClean="0"/>
          </a:p>
        </p:txBody>
      </p:sp>
    </p:spTree>
    <p:extLst>
      <p:ext uri="{BB962C8B-B14F-4D97-AF65-F5344CB8AC3E}">
        <p14:creationId xmlns:p14="http://schemas.microsoft.com/office/powerpoint/2010/main" val="2831353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ABC2C26-8BF1-4CCC-B333-CD6E6FB38C7E}" type="slidenum">
              <a:rPr kumimoji="0" lang="en-US" altLang="en-US" smtClean="0"/>
              <a:pPr>
                <a:spcBef>
                  <a:spcPct val="0"/>
                </a:spcBef>
              </a:pPr>
              <a:t>7</a:t>
            </a:fld>
            <a:endParaRPr kumimoji="0" lang="en-US" alt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r>
              <a:rPr lang="en-US" altLang="en-US" dirty="0" smtClean="0"/>
              <a:t>Basic</a:t>
            </a:r>
            <a:r>
              <a:rPr lang="en-US" altLang="en-US" baseline="0" dirty="0" smtClean="0"/>
              <a:t> problems have some transformations</a:t>
            </a:r>
          </a:p>
          <a:p>
            <a:pPr marL="171450" indent="-171450">
              <a:buFontTx/>
              <a:buChar char="-"/>
            </a:pPr>
            <a:r>
              <a:rPr lang="en-US" altLang="en-US" baseline="0" dirty="0" smtClean="0"/>
              <a:t>One ERD for each problem</a:t>
            </a:r>
          </a:p>
          <a:p>
            <a:pPr marL="171450" indent="-171450">
              <a:buFontTx/>
              <a:buChar char="-"/>
            </a:pPr>
            <a:r>
              <a:rPr lang="en-US" altLang="en-US" baseline="0" dirty="0" smtClean="0"/>
              <a:t>Simple narrative extension</a:t>
            </a:r>
          </a:p>
          <a:p>
            <a:pPr marL="0" indent="0">
              <a:buFontTx/>
              <a:buNone/>
            </a:pPr>
            <a:endParaRPr lang="en-US" altLang="en-US" baseline="0" dirty="0" smtClean="0"/>
          </a:p>
          <a:p>
            <a:pPr marL="0" indent="0">
              <a:buFontTx/>
              <a:buNone/>
            </a:pPr>
            <a:r>
              <a:rPr lang="en-US" altLang="en-US" baseline="0" dirty="0" smtClean="0"/>
              <a:t>Advanced problem</a:t>
            </a:r>
          </a:p>
          <a:p>
            <a:pPr marL="171450" indent="-171450">
              <a:buFontTx/>
              <a:buChar char="-"/>
            </a:pPr>
            <a:r>
              <a:rPr lang="en-US" altLang="en-US" baseline="0" dirty="0" smtClean="0"/>
              <a:t>More complex narrative with relationships more difficult to identify</a:t>
            </a:r>
          </a:p>
          <a:p>
            <a:pPr marL="171450" indent="-171450">
              <a:buFontTx/>
              <a:buChar char="-"/>
            </a:pPr>
            <a:r>
              <a:rPr lang="en-US" altLang="en-US" baseline="0" dirty="0" smtClean="0"/>
              <a:t>More complex extensions</a:t>
            </a:r>
          </a:p>
          <a:p>
            <a:pPr marL="171450" indent="-171450">
              <a:buFontTx/>
              <a:buChar char="-"/>
            </a:pPr>
            <a:r>
              <a:rPr lang="en-US" altLang="en-US" baseline="0" dirty="0" smtClean="0"/>
              <a:t>Two ERDs</a:t>
            </a:r>
            <a:endParaRPr lang="en-US" altLang="en-US" dirty="0" smtClean="0"/>
          </a:p>
        </p:txBody>
      </p:sp>
    </p:spTree>
    <p:extLst>
      <p:ext uri="{BB962C8B-B14F-4D97-AF65-F5344CB8AC3E}">
        <p14:creationId xmlns:p14="http://schemas.microsoft.com/office/powerpoint/2010/main" val="3589194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6713B12-AD6D-4B40-8E4A-006F9D056F01}" type="slidenum">
              <a:rPr lang="en-US" sz="1200"/>
              <a:pPr/>
              <a:t>8</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dirty="0" smtClean="0"/>
              <a:t>Assignment</a:t>
            </a:r>
            <a:r>
              <a:rPr lang="en-US" baseline="0" dirty="0" smtClean="0"/>
              <a:t> similar to the problems in the notes</a:t>
            </a:r>
          </a:p>
          <a:p>
            <a:endParaRPr lang="en-US" baseline="0" dirty="0" smtClean="0"/>
          </a:p>
          <a:p>
            <a:endParaRPr lang="en-US" dirty="0" smtClean="0"/>
          </a:p>
        </p:txBody>
      </p:sp>
    </p:spTree>
    <p:extLst>
      <p:ext uri="{BB962C8B-B14F-4D97-AF65-F5344CB8AC3E}">
        <p14:creationId xmlns:p14="http://schemas.microsoft.com/office/powerpoint/2010/main" val="15806835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Microsoft_Visio_2003-2010_Drawing1.vsd"/><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Microsoft_Visio_2003-2010_Drawing2.vsd"/><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r>
              <a:rPr lang="en-US" sz="3200" dirty="0" smtClean="0"/>
              <a:t>Module 9</a:t>
            </a:r>
            <a:br>
              <a:rPr lang="en-US" sz="3200" dirty="0" smtClean="0"/>
            </a:br>
            <a:r>
              <a:rPr lang="en-US" dirty="0"/>
              <a:t>Data Modeling Problems and Design Errors</a:t>
            </a:r>
            <a:endParaRPr lang="en-US" sz="3200" dirty="0" smtClean="0"/>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a:t>
            </a:r>
            <a:r>
              <a:rPr lang="en-US" altLang="en-US" dirty="0"/>
              <a:t>2</a:t>
            </a:r>
            <a:r>
              <a:rPr lang="en-US" altLang="en-US" dirty="0" smtClean="0"/>
              <a:t>: Data Modeling Problems II</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a:t>Practice analyzing </a:t>
            </a:r>
            <a:r>
              <a:rPr lang="en-US" dirty="0" smtClean="0"/>
              <a:t>a complex narrative </a:t>
            </a:r>
            <a:r>
              <a:rPr lang="en-US" dirty="0"/>
              <a:t>problem </a:t>
            </a:r>
            <a:r>
              <a:rPr lang="en-US" dirty="0" smtClean="0"/>
              <a:t>statement</a:t>
            </a:r>
            <a:endParaRPr lang="en-US" dirty="0"/>
          </a:p>
          <a:p>
            <a:r>
              <a:rPr lang="en-US" dirty="0"/>
              <a:t>Extend data modeling skills</a:t>
            </a:r>
          </a:p>
          <a:p>
            <a:r>
              <a:rPr lang="en-US" dirty="0"/>
              <a:t>Learn from </a:t>
            </a:r>
            <a:r>
              <a:rPr lang="en-US" dirty="0" smtClean="0"/>
              <a:t>mistakes</a:t>
            </a:r>
            <a:endParaRPr lang="en-US" dirty="0"/>
          </a:p>
        </p:txBody>
      </p:sp>
    </p:spTree>
    <p:extLst>
      <p:ext uri="{BB962C8B-B14F-4D97-AF65-F5344CB8AC3E}">
        <p14:creationId xmlns:p14="http://schemas.microsoft.com/office/powerpoint/2010/main" val="4258120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a:t>
            </a:r>
            <a:endParaRPr lang="en-US" dirty="0"/>
          </a:p>
        </p:txBody>
      </p:sp>
      <p:sp>
        <p:nvSpPr>
          <p:cNvPr id="3" name="Content Placeholder 2"/>
          <p:cNvSpPr>
            <a:spLocks noGrp="1"/>
          </p:cNvSpPr>
          <p:nvPr>
            <p:ph idx="1"/>
          </p:nvPr>
        </p:nvSpPr>
        <p:spPr/>
        <p:txBody>
          <a:bodyPr/>
          <a:lstStyle/>
          <a:p>
            <a:r>
              <a:rPr lang="en-US" dirty="0" smtClean="0"/>
              <a:t>Placement office database for interview scheduling and searches</a:t>
            </a:r>
          </a:p>
          <a:p>
            <a:r>
              <a:rPr lang="en-US" dirty="0" smtClean="0"/>
              <a:t>Major nouns: student, position, company, interviewer, interview</a:t>
            </a:r>
          </a:p>
          <a:p>
            <a:r>
              <a:rPr lang="en-US" dirty="0" smtClean="0"/>
              <a:t>Connections in sentences</a:t>
            </a:r>
          </a:p>
          <a:p>
            <a:pPr lvl="1"/>
            <a:r>
              <a:rPr lang="en-US" dirty="0" smtClean="0"/>
              <a:t>Interview includes a student and interviewer</a:t>
            </a:r>
          </a:p>
          <a:p>
            <a:pPr lvl="1"/>
            <a:r>
              <a:rPr lang="en-US" dirty="0" smtClean="0"/>
              <a:t>List of positions and interviewers for a company</a:t>
            </a:r>
          </a:p>
          <a:p>
            <a:pPr lvl="1"/>
            <a:r>
              <a:rPr lang="en-US" dirty="0" smtClean="0"/>
              <a:t>Company lists cities for each position.</a:t>
            </a:r>
          </a:p>
          <a:p>
            <a:pPr lvl="1"/>
            <a:r>
              <a:rPr lang="en-US" dirty="0" smtClean="0"/>
              <a:t>Each interviewer works for a company.</a:t>
            </a:r>
          </a:p>
          <a:p>
            <a:endParaRPr lang="en-US" dirty="0"/>
          </a:p>
        </p:txBody>
      </p:sp>
    </p:spTree>
    <p:extLst>
      <p:ext uri="{BB962C8B-B14F-4D97-AF65-F5344CB8AC3E}">
        <p14:creationId xmlns:p14="http://schemas.microsoft.com/office/powerpoint/2010/main" val="225922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AutoShape 2"/>
          <p:cNvSpPr>
            <a:spLocks noGrp="1" noChangeArrowheads="1"/>
          </p:cNvSpPr>
          <p:nvPr>
            <p:ph type="title"/>
          </p:nvPr>
        </p:nvSpPr>
        <p:spPr>
          <a:xfrm>
            <a:off x="685800" y="457200"/>
            <a:ext cx="8080375" cy="762000"/>
          </a:xfrm>
        </p:spPr>
        <p:txBody>
          <a:bodyPr/>
          <a:lstStyle/>
          <a:p>
            <a:pPr eaLnBrk="1" hangingPunct="1"/>
            <a:r>
              <a:rPr lang="en-US" dirty="0" smtClean="0"/>
              <a:t>Problem </a:t>
            </a:r>
            <a:r>
              <a:rPr lang="en-US" dirty="0"/>
              <a:t>1</a:t>
            </a:r>
            <a:r>
              <a:rPr lang="en-US" dirty="0" smtClean="0"/>
              <a:t> Initial Solution</a:t>
            </a:r>
          </a:p>
        </p:txBody>
      </p:sp>
      <p:graphicFrame>
        <p:nvGraphicFramePr>
          <p:cNvPr id="3" name="Object 2"/>
          <p:cNvGraphicFramePr>
            <a:graphicFrameLocks noChangeAspect="1"/>
          </p:cNvGraphicFramePr>
          <p:nvPr>
            <p:extLst>
              <p:ext uri="{D42A27DB-BD31-4B8C-83A1-F6EECF244321}">
                <p14:modId xmlns:p14="http://schemas.microsoft.com/office/powerpoint/2010/main" val="1039149819"/>
              </p:ext>
            </p:extLst>
          </p:nvPr>
        </p:nvGraphicFramePr>
        <p:xfrm>
          <a:off x="1490663" y="1441450"/>
          <a:ext cx="6215458" cy="4273550"/>
        </p:xfrm>
        <a:graphic>
          <a:graphicData uri="http://schemas.openxmlformats.org/presentationml/2006/ole">
            <mc:AlternateContent xmlns:mc="http://schemas.openxmlformats.org/markup-compatibility/2006">
              <mc:Choice xmlns:v="urn:schemas-microsoft-com:vml" Requires="v">
                <p:oleObj spid="_x0000_s29704" name="Visio" r:id="rId5" imgW="5848378" imgH="4019490" progId="Visio.Drawing.11">
                  <p:embed/>
                </p:oleObj>
              </mc:Choice>
              <mc:Fallback>
                <p:oleObj name="Visio" r:id="rId5" imgW="5848378" imgH="4019490" progId="Visio.Drawing.11">
                  <p:embed/>
                  <p:pic>
                    <p:nvPicPr>
                      <p:cNvPr id="0" name="Object 1"/>
                      <p:cNvPicPr>
                        <a:picLocks noChangeAspect="1" noChangeArrowheads="1"/>
                      </p:cNvPicPr>
                      <p:nvPr/>
                    </p:nvPicPr>
                    <p:blipFill>
                      <a:blip r:embed="rId6"/>
                      <a:srcRect/>
                      <a:stretch>
                        <a:fillRect/>
                      </a:stretch>
                    </p:blipFill>
                    <p:spPr bwMode="auto">
                      <a:xfrm>
                        <a:off x="1490663" y="1441450"/>
                        <a:ext cx="6215458" cy="427355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Tree>
    <p:extLst>
      <p:ext uri="{BB962C8B-B14F-4D97-AF65-F5344CB8AC3E}">
        <p14:creationId xmlns:p14="http://schemas.microsoft.com/office/powerpoint/2010/main" val="1516911699"/>
      </p:ext>
    </p:extLst>
  </p:cSld>
  <p:clrMapOvr>
    <a:masterClrMapping/>
  </p:clrMapOvr>
  <p:transition advTm="278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 Revision</a:t>
            </a:r>
            <a:endParaRPr lang="en-US" dirty="0"/>
          </a:p>
        </p:txBody>
      </p:sp>
      <p:sp>
        <p:nvSpPr>
          <p:cNvPr id="3" name="Content Placeholder 2"/>
          <p:cNvSpPr>
            <a:spLocks noGrp="1"/>
          </p:cNvSpPr>
          <p:nvPr>
            <p:ph idx="1"/>
          </p:nvPr>
        </p:nvSpPr>
        <p:spPr/>
        <p:txBody>
          <a:bodyPr/>
          <a:lstStyle/>
          <a:p>
            <a:r>
              <a:rPr lang="en-US" dirty="0" smtClean="0"/>
              <a:t>Positions</a:t>
            </a:r>
          </a:p>
          <a:p>
            <a:pPr lvl="1"/>
            <a:r>
              <a:rPr lang="en-US" dirty="0" smtClean="0"/>
              <a:t>Local to each company</a:t>
            </a:r>
          </a:p>
          <a:p>
            <a:pPr lvl="1"/>
            <a:r>
              <a:rPr lang="en-US" dirty="0" smtClean="0"/>
              <a:t>No standardized list of positions</a:t>
            </a:r>
          </a:p>
          <a:p>
            <a:r>
              <a:rPr lang="en-US" dirty="0" smtClean="0"/>
              <a:t>Interview blocks</a:t>
            </a:r>
          </a:p>
          <a:p>
            <a:pPr lvl="1"/>
            <a:r>
              <a:rPr lang="en-US" dirty="0" smtClean="0"/>
              <a:t>Blocks of time for interviews</a:t>
            </a:r>
          </a:p>
          <a:p>
            <a:pPr lvl="1"/>
            <a:r>
              <a:rPr lang="en-US" dirty="0" smtClean="0"/>
              <a:t>Companies reserve interview blocks before</a:t>
            </a:r>
            <a:r>
              <a:rPr lang="en-US" dirty="0"/>
              <a:t> p</a:t>
            </a:r>
            <a:r>
              <a:rPr lang="en-US" dirty="0" smtClean="0"/>
              <a:t>lacement office schedules interviews.</a:t>
            </a:r>
          </a:p>
          <a:p>
            <a:r>
              <a:rPr lang="en-US" dirty="0" smtClean="0"/>
              <a:t>Bids</a:t>
            </a:r>
          </a:p>
          <a:p>
            <a:pPr lvl="1"/>
            <a:r>
              <a:rPr lang="en-US" dirty="0" smtClean="0"/>
              <a:t>Students can submit many bids for an interview blocks.</a:t>
            </a:r>
          </a:p>
          <a:p>
            <a:pPr lvl="1"/>
            <a:r>
              <a:rPr lang="en-US" dirty="0" smtClean="0"/>
              <a:t>Interview block can receive many bids.</a:t>
            </a:r>
          </a:p>
        </p:txBody>
      </p:sp>
    </p:spTree>
    <p:extLst>
      <p:ext uri="{BB962C8B-B14F-4D97-AF65-F5344CB8AC3E}">
        <p14:creationId xmlns:p14="http://schemas.microsoft.com/office/powerpoint/2010/main" val="198986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AutoShape 2"/>
          <p:cNvSpPr>
            <a:spLocks noGrp="1" noChangeArrowheads="1"/>
          </p:cNvSpPr>
          <p:nvPr>
            <p:ph type="title"/>
          </p:nvPr>
        </p:nvSpPr>
        <p:spPr>
          <a:xfrm>
            <a:off x="685800" y="609600"/>
            <a:ext cx="8080375" cy="685800"/>
          </a:xfrm>
        </p:spPr>
        <p:txBody>
          <a:bodyPr/>
          <a:lstStyle/>
          <a:p>
            <a:pPr eaLnBrk="1" hangingPunct="1"/>
            <a:r>
              <a:rPr lang="en-US" dirty="0" smtClean="0"/>
              <a:t>Problem </a:t>
            </a:r>
            <a:r>
              <a:rPr lang="en-US" dirty="0"/>
              <a:t>1</a:t>
            </a:r>
            <a:r>
              <a:rPr lang="en-US" dirty="0" smtClean="0"/>
              <a:t> Revised Solution</a:t>
            </a:r>
          </a:p>
        </p:txBody>
      </p:sp>
      <p:graphicFrame>
        <p:nvGraphicFramePr>
          <p:cNvPr id="3" name="Object 2"/>
          <p:cNvGraphicFramePr>
            <a:graphicFrameLocks noChangeAspect="1"/>
          </p:cNvGraphicFramePr>
          <p:nvPr>
            <p:extLst>
              <p:ext uri="{D42A27DB-BD31-4B8C-83A1-F6EECF244321}">
                <p14:modId xmlns:p14="http://schemas.microsoft.com/office/powerpoint/2010/main" val="3042591612"/>
              </p:ext>
            </p:extLst>
          </p:nvPr>
        </p:nvGraphicFramePr>
        <p:xfrm>
          <a:off x="1304925" y="1684338"/>
          <a:ext cx="5915025" cy="3687762"/>
        </p:xfrm>
        <a:graphic>
          <a:graphicData uri="http://schemas.openxmlformats.org/presentationml/2006/ole">
            <mc:AlternateContent xmlns:mc="http://schemas.openxmlformats.org/markup-compatibility/2006">
              <mc:Choice xmlns:v="urn:schemas-microsoft-com:vml" Requires="v">
                <p:oleObj spid="_x0000_s28737" name="Visio" r:id="rId5" imgW="5915101" imgH="3686310" progId="Visio.Drawing.11">
                  <p:embed/>
                </p:oleObj>
              </mc:Choice>
              <mc:Fallback>
                <p:oleObj name="Visio" r:id="rId5" imgW="5915101" imgH="3686310" progId="Visio.Drawing.11">
                  <p:embed/>
                  <p:pic>
                    <p:nvPicPr>
                      <p:cNvPr id="0" name="Object 57"/>
                      <p:cNvPicPr>
                        <a:picLocks noChangeAspect="1" noChangeArrowheads="1"/>
                      </p:cNvPicPr>
                      <p:nvPr/>
                    </p:nvPicPr>
                    <p:blipFill>
                      <a:blip r:embed="rId6"/>
                      <a:srcRect/>
                      <a:stretch>
                        <a:fillRect/>
                      </a:stretch>
                    </p:blipFill>
                    <p:spPr bwMode="auto">
                      <a:xfrm>
                        <a:off x="1304925" y="1684338"/>
                        <a:ext cx="5915025" cy="3687762"/>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Tree>
    <p:extLst>
      <p:ext uri="{BB962C8B-B14F-4D97-AF65-F5344CB8AC3E}">
        <p14:creationId xmlns:p14="http://schemas.microsoft.com/office/powerpoint/2010/main" val="467821247"/>
      </p:ext>
    </p:extLst>
  </p:cSld>
  <p:clrMapOvr>
    <a:masterClrMapping/>
  </p:clrMapOvr>
  <p:transition advTm="261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AutoShape 2"/>
          <p:cNvSpPr>
            <a:spLocks noGrp="1" noChangeArrowheads="1"/>
          </p:cNvSpPr>
          <p:nvPr>
            <p:ph type="title"/>
          </p:nvPr>
        </p:nvSpPr>
        <p:spPr>
          <a:xfrm>
            <a:off x="531812" y="457200"/>
            <a:ext cx="8080375" cy="838200"/>
          </a:xfrm>
        </p:spPr>
        <p:txBody>
          <a:bodyPr/>
          <a:lstStyle/>
          <a:p>
            <a:pPr eaLnBrk="1" hangingPunct="1"/>
            <a:r>
              <a:rPr lang="en-US" altLang="en-US" dirty="0" smtClean="0"/>
              <a:t>Graded Problems</a:t>
            </a:r>
          </a:p>
        </p:txBody>
      </p:sp>
      <p:sp>
        <p:nvSpPr>
          <p:cNvPr id="31747" name="Content Placeholder 1"/>
          <p:cNvSpPr>
            <a:spLocks noGrp="1"/>
          </p:cNvSpPr>
          <p:nvPr>
            <p:ph idx="1"/>
          </p:nvPr>
        </p:nvSpPr>
        <p:spPr>
          <a:xfrm>
            <a:off x="381000" y="1447800"/>
            <a:ext cx="8382000" cy="4495800"/>
          </a:xfrm>
        </p:spPr>
        <p:txBody>
          <a:bodyPr/>
          <a:lstStyle/>
          <a:p>
            <a:pPr eaLnBrk="1" hangingPunct="1"/>
            <a:r>
              <a:rPr lang="en-US" altLang="en-US"/>
              <a:t>S</a:t>
            </a:r>
            <a:r>
              <a:rPr lang="en-US" altLang="en-US" smtClean="0"/>
              <a:t>imilar </a:t>
            </a:r>
            <a:r>
              <a:rPr lang="en-US" altLang="en-US" dirty="0" smtClean="0"/>
              <a:t>to exercise problems</a:t>
            </a:r>
          </a:p>
          <a:p>
            <a:pPr eaLnBrk="1" hangingPunct="1"/>
            <a:r>
              <a:rPr lang="en-US" altLang="en-US" dirty="0" smtClean="0"/>
              <a:t>Basic problems</a:t>
            </a:r>
          </a:p>
          <a:p>
            <a:pPr lvl="1"/>
            <a:r>
              <a:rPr lang="en-US" altLang="en-US" dirty="0" smtClean="0"/>
              <a:t>Simple narratives</a:t>
            </a:r>
          </a:p>
          <a:p>
            <a:pPr lvl="1"/>
            <a:r>
              <a:rPr lang="en-US" altLang="en-US" dirty="0" smtClean="0"/>
              <a:t>Incremental extensions</a:t>
            </a:r>
          </a:p>
          <a:p>
            <a:pPr eaLnBrk="1" hangingPunct="1"/>
            <a:r>
              <a:rPr lang="en-US" altLang="en-US" dirty="0" smtClean="0"/>
              <a:t>Advanced problem</a:t>
            </a:r>
          </a:p>
          <a:p>
            <a:pPr lvl="1"/>
            <a:r>
              <a:rPr lang="en-US" altLang="en-US" dirty="0" smtClean="0"/>
              <a:t>More complex narrative</a:t>
            </a:r>
          </a:p>
          <a:p>
            <a:pPr lvl="1"/>
            <a:r>
              <a:rPr lang="en-US" altLang="en-US" dirty="0" smtClean="0"/>
              <a:t>Revision to narrative</a:t>
            </a:r>
          </a:p>
        </p:txBody>
      </p:sp>
    </p:spTree>
    <p:extLst>
      <p:ext uri="{BB962C8B-B14F-4D97-AF65-F5344CB8AC3E}">
        <p14:creationId xmlns:p14="http://schemas.microsoft.com/office/powerpoint/2010/main" val="321475764"/>
      </p:ext>
    </p:extLst>
  </p:cSld>
  <p:clrMapOvr>
    <a:masterClrMapping/>
  </p:clrMapOvr>
  <p:transition advTm="4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AutoShape 4"/>
          <p:cNvSpPr>
            <a:spLocks noGrp="1" noChangeArrowheads="1"/>
          </p:cNvSpPr>
          <p:nvPr>
            <p:ph type="title"/>
          </p:nvPr>
        </p:nvSpPr>
        <p:spPr/>
        <p:txBody>
          <a:bodyPr/>
          <a:lstStyle/>
          <a:p>
            <a:pPr eaLnBrk="1" hangingPunct="1"/>
            <a:r>
              <a:rPr lang="en-US" dirty="0" smtClean="0"/>
              <a:t>Summary</a:t>
            </a:r>
          </a:p>
        </p:txBody>
      </p:sp>
      <p:sp>
        <p:nvSpPr>
          <p:cNvPr id="11269" name="Rectangle 5"/>
          <p:cNvSpPr>
            <a:spLocks noGrp="1" noChangeArrowheads="1"/>
          </p:cNvSpPr>
          <p:nvPr>
            <p:ph type="body" idx="1"/>
          </p:nvPr>
        </p:nvSpPr>
        <p:spPr/>
        <p:txBody>
          <a:bodyPr/>
          <a:lstStyle/>
          <a:p>
            <a:pPr eaLnBrk="1" hangingPunct="1"/>
            <a:r>
              <a:rPr lang="en-US" dirty="0" smtClean="0"/>
              <a:t>Work problems to gain confidence analyzing requirements</a:t>
            </a:r>
          </a:p>
          <a:p>
            <a:pPr eaLnBrk="1" hangingPunct="1"/>
            <a:r>
              <a:rPr lang="en-US" dirty="0" smtClean="0"/>
              <a:t>Focus on goals of narrative problem </a:t>
            </a:r>
            <a:r>
              <a:rPr lang="en-US" smtClean="0"/>
              <a:t>analysis especially </a:t>
            </a:r>
            <a:r>
              <a:rPr lang="en-US" dirty="0" smtClean="0"/>
              <a:t>on unstructured problem statements</a:t>
            </a:r>
          </a:p>
          <a:p>
            <a:pPr eaLnBrk="1" hangingPunct="1"/>
            <a:r>
              <a:rPr lang="en-US" dirty="0" smtClean="0"/>
              <a:t>Use the ER Assistant or another tool for drawing ERDs</a:t>
            </a:r>
          </a:p>
          <a:p>
            <a:pPr eaLnBrk="1" hangingPunct="1"/>
            <a:r>
              <a:rPr lang="en-US" dirty="0" smtClean="0"/>
              <a:t>Use notation precisely in business data modeling problems</a:t>
            </a:r>
          </a:p>
        </p:txBody>
      </p:sp>
    </p:spTree>
    <p:custDataLst>
      <p:tags r:id="rId1"/>
    </p:custDataLst>
    <p:extLst>
      <p:ext uri="{BB962C8B-B14F-4D97-AF65-F5344CB8AC3E}">
        <p14:creationId xmlns:p14="http://schemas.microsoft.com/office/powerpoint/2010/main" val="2318796410"/>
      </p:ext>
    </p:extLst>
  </p:cSld>
  <p:clrMapOvr>
    <a:masterClrMapping/>
  </p:clrMapOvr>
  <p:transition advTm="107000">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9 Data Modeling Problems and Design Errors&amp;quot;&quot;/&gt;&lt;property id=&quot;20307&quot; value=&quot;256&quot;/&gt;&lt;/object&gt;&lt;object type=&quot;3&quot; unique_id=&quot;26897&quot;&gt;&lt;property id=&quot;20148&quot; value=&quot;5&quot;/&gt;&lt;property id=&quot;20300&quot; value=&quot;Slide 7 - &amp;quot;Graded Problems&amp;quot;&quot;/&gt;&lt;property id=&quot;20307&quot; value=&quot;264&quot;/&gt;&lt;/object&gt;&lt;object type=&quot;3&quot; unique_id=&quot;27783&quot;&gt;&lt;property id=&quot;20148&quot; value=&quot;5&quot;/&gt;&lt;property id=&quot;20300&quot; value=&quot;Slide 4 - &amp;quot;Problem 2 Initial Solution&amp;quot;&quot;/&gt;&lt;property id=&quot;20307&quot; value=&quot;277&quot;/&gt;&lt;/object&gt;&lt;object type=&quot;3&quot; unique_id=&quot;27784&quot;&gt;&lt;property id=&quot;20148&quot; value=&quot;5&quot;/&gt;&lt;property id=&quot;20300&quot; value=&quot;Slide 6 - &amp;quot;Problem 1 Revised Solution&amp;quot;&quot;/&gt;&lt;property id=&quot;20307&quot; value=&quot;278&quot;/&gt;&lt;/object&gt;&lt;object type=&quot;3&quot; unique_id=&quot;27898&quot;&gt;&lt;property id=&quot;20148&quot; value=&quot;5&quot;/&gt;&lt;property id=&quot;20300&quot; value=&quot;Slide 3 - &amp;quot;Problem 1&amp;quot;&quot;/&gt;&lt;property id=&quot;20307&quot; value=&quot;281&quot;/&gt;&lt;/object&gt;&lt;object type=&quot;3&quot; unique_id=&quot;27976&quot;&gt;&lt;property id=&quot;20148&quot; value=&quot;5&quot;/&gt;&lt;property id=&quot;20300&quot; value=&quot;Slide 5 - &amp;quot;Problem 1 Revision&amp;quot;&quot;/&gt;&lt;property id=&quot;20307&quot; value=&quot;282&quot;/&gt;&lt;/object&gt;&lt;object type=&quot;3&quot; unique_id=&quot;28976&quot;&gt;&lt;property id=&quot;20148&quot; value=&quot;5&quot;/&gt;&lt;property id=&quot;20300&quot; value=&quot;Slide 2 - &amp;quot;Lesson Objectives&amp;quot;&quot;/&gt;&lt;property id=&quot;20307&quot; value=&quot;283&quot;/&gt;&lt;/object&gt;&lt;object type=&quot;3&quot; unique_id=&quot;28977&quot;&gt;&lt;property id=&quot;20148&quot; value=&quot;5&quot;/&gt;&lt;property id=&quot;20300&quot; value=&quot;Slide 8 - &amp;quot;Summary&amp;quot;&quot;/&gt;&lt;property id=&quot;20307&quot; value=&quot;284&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6.6|19.7|19.9"/>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4697</TotalTime>
  <Words>1116</Words>
  <Application>Microsoft Office PowerPoint</Application>
  <PresentationFormat>On-screen Show (4:3)</PresentationFormat>
  <Paragraphs>134</Paragraphs>
  <Slides>8</Slides>
  <Notes>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ＭＳ Ｐゴシック</vt:lpstr>
      <vt:lpstr>Arial</vt:lpstr>
      <vt:lpstr>Times New Roman</vt:lpstr>
      <vt:lpstr>Blank Presentation</vt:lpstr>
      <vt:lpstr>Visio</vt:lpstr>
      <vt:lpstr>Module 9 Data Modeling Problems and Design Errors</vt:lpstr>
      <vt:lpstr>Lesson Objectives</vt:lpstr>
      <vt:lpstr>Problem 1</vt:lpstr>
      <vt:lpstr>Problem 1 Initial Solution</vt:lpstr>
      <vt:lpstr>Problem 1 Revision</vt:lpstr>
      <vt:lpstr>Problem 1 Revised Solution</vt:lpstr>
      <vt:lpstr>Graded Problems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 Lesson 2: Data Modeling Problems II</dc:title>
  <dc:subject>Query Formulation with SQL</dc:subject>
  <dc:creator>Michael Mannino</dc:creator>
  <cp:lastModifiedBy>Mike</cp:lastModifiedBy>
  <cp:revision>898</cp:revision>
  <cp:lastPrinted>1601-01-01T00:00:00Z</cp:lastPrinted>
  <dcterms:created xsi:type="dcterms:W3CDTF">2000-07-15T18:34:14Z</dcterms:created>
  <dcterms:modified xsi:type="dcterms:W3CDTF">2015-10-27T05:24:33Z</dcterms:modified>
</cp:coreProperties>
</file>