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9"/>
  </p:notesMasterIdLst>
  <p:handoutMasterIdLst>
    <p:handoutMasterId r:id="rId10"/>
  </p:handoutMasterIdLst>
  <p:sldIdLst>
    <p:sldId id="256" r:id="rId2"/>
    <p:sldId id="284" r:id="rId3"/>
    <p:sldId id="280" r:id="rId4"/>
    <p:sldId id="273" r:id="rId5"/>
    <p:sldId id="283" r:id="rId6"/>
    <p:sldId id="281" r:id="rId7"/>
    <p:sldId id="268" r:id="rId8"/>
  </p:sldIdLst>
  <p:sldSz cx="9144000" cy="6858000" type="screen4x3"/>
  <p:notesSz cx="6858000" cy="9144000"/>
  <p:custDataLst>
    <p:tags r:id="rId11"/>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79" d="100"/>
          <a:sy n="79" d="100"/>
        </p:scale>
        <p:origin x="108" y="43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4.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 </a:t>
            </a:r>
            <a:r>
              <a:rPr lang="en-US" baseline="0" dirty="0" smtClean="0"/>
              <a:t>1 of Module 10 on Schema Conversion</a:t>
            </a:r>
            <a:endParaRPr lang="en-US" altLang="en-US" dirty="0" smtClean="0"/>
          </a:p>
          <a:p>
            <a:endParaRPr lang="en-US" altLang="en-US" dirty="0" smtClean="0"/>
          </a:p>
          <a:p>
            <a:r>
              <a:rPr lang="en-US" altLang="en-US" dirty="0" smtClean="0"/>
              <a:t>A</a:t>
            </a:r>
            <a:r>
              <a:rPr lang="en-US" altLang="en-US" baseline="0" dirty="0" smtClean="0"/>
              <a:t> schema is a design. For databases, schema refers to the ERD created in the conceptual data modeling phase.</a:t>
            </a:r>
            <a:endParaRPr lang="en-US" altLang="en-US" dirty="0" smtClean="0"/>
          </a:p>
          <a:p>
            <a:endParaRPr lang="en-US" altLang="en-US" dirty="0" smtClean="0"/>
          </a:p>
          <a:p>
            <a:r>
              <a:rPr lang="en-US" altLang="en-US" dirty="0" smtClean="0"/>
              <a:t>Opening</a:t>
            </a:r>
            <a:r>
              <a:rPr lang="en-US" altLang="en-US" baseline="0" dirty="0" smtClean="0"/>
              <a:t> question</a:t>
            </a:r>
          </a:p>
          <a:p>
            <a:pPr marL="171450" indent="-171450">
              <a:buFontTx/>
              <a:buChar char="-"/>
            </a:pPr>
            <a:r>
              <a:rPr lang="en-US" altLang="en-US" baseline="0" dirty="0" smtClean="0"/>
              <a:t>What does the word “logical” mean in the database context?</a:t>
            </a:r>
          </a:p>
          <a:p>
            <a:pPr marL="171450" indent="-171450">
              <a:buFontTx/>
              <a:buChar char="-"/>
            </a:pPr>
            <a:r>
              <a:rPr lang="en-US" altLang="en-US" baseline="0" dirty="0" smtClean="0"/>
              <a:t>What is the opposite of logical in a database context?</a:t>
            </a:r>
          </a:p>
          <a:p>
            <a:pPr marL="171450" indent="-171450">
              <a:buFontTx/>
              <a:buChar char="-"/>
            </a:pPr>
            <a:r>
              <a:rPr lang="en-US" altLang="en-US" baseline="0" dirty="0" smtClean="0"/>
              <a:t>Focus on information content, not implementation details.</a:t>
            </a:r>
          </a:p>
          <a:p>
            <a:pPr marL="171450" indent="-171450">
              <a:buFontTx/>
              <a:buChar char="-"/>
            </a:pPr>
            <a:r>
              <a:rPr lang="en-US" altLang="en-US" baseline="0" dirty="0" smtClean="0"/>
              <a:t>Opposite of logical is physical</a:t>
            </a:r>
            <a:endParaRPr lang="en-US" alt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Objectives:</a:t>
            </a:r>
          </a:p>
          <a:p>
            <a:r>
              <a:rPr lang="en-US" dirty="0" smtClean="0"/>
              <a:t> - Descriptive notes: no specific skills</a:t>
            </a:r>
          </a:p>
          <a:p>
            <a:r>
              <a:rPr lang="en-US" dirty="0" smtClean="0"/>
              <a:t> - Understand the importance of managing</a:t>
            </a:r>
            <a:r>
              <a:rPr lang="en-US" baseline="0" dirty="0" smtClean="0"/>
              <a:t> redundancy</a:t>
            </a:r>
            <a:endParaRPr lang="en-US" dirty="0" smtClean="0"/>
          </a:p>
          <a:p>
            <a:r>
              <a:rPr lang="en-US" dirty="0" smtClean="0"/>
              <a:t> - Understand position of logical database</a:t>
            </a:r>
            <a:r>
              <a:rPr lang="en-US" baseline="0" dirty="0" smtClean="0"/>
              <a:t> design in the</a:t>
            </a:r>
            <a:r>
              <a:rPr lang="en-US" dirty="0" smtClean="0"/>
              <a:t> </a:t>
            </a:r>
            <a:r>
              <a:rPr lang="en-US" dirty="0" err="1" smtClean="0"/>
              <a:t>db</a:t>
            </a:r>
            <a:r>
              <a:rPr lang="en-US" dirty="0" smtClean="0"/>
              <a:t> development process</a:t>
            </a:r>
          </a:p>
          <a:p>
            <a:r>
              <a:rPr lang="en-US" dirty="0" smtClean="0"/>
              <a:t> - Describe steps of logical database design</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302899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from previous modules</a:t>
            </a:r>
          </a:p>
          <a:p>
            <a:endParaRPr lang="en-US" dirty="0" smtClean="0"/>
          </a:p>
          <a:p>
            <a:r>
              <a:rPr lang="en-US" dirty="0" smtClean="0"/>
              <a:t>Focus on goals 2 and 3</a:t>
            </a:r>
          </a:p>
          <a:p>
            <a:endParaRPr lang="en-US" dirty="0" smtClean="0"/>
          </a:p>
          <a:p>
            <a:r>
              <a:rPr lang="en-US" dirty="0" smtClean="0"/>
              <a:t>Refinement</a:t>
            </a:r>
            <a:r>
              <a:rPr lang="en-US" baseline="0" dirty="0" smtClean="0"/>
              <a:t> theme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301285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33FB91E-74F9-4AC4-AEC3-1C7B5E7E0C8F}" type="slidenum">
              <a:rPr lang="en-US" sz="1200" smtClean="0"/>
              <a:pPr/>
              <a:t>4</a:t>
            </a:fld>
            <a:endParaRPr lang="en-US" sz="120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Define data meaning:</a:t>
            </a:r>
          </a:p>
          <a:p>
            <a:r>
              <a:rPr lang="en-US" dirty="0" smtClean="0"/>
              <a:t> - Business rules: how an organization operates</a:t>
            </a:r>
          </a:p>
          <a:p>
            <a:r>
              <a:rPr lang="en-US" dirty="0" smtClean="0"/>
              <a:t> - Eliminating</a:t>
            </a:r>
            <a:r>
              <a:rPr lang="en-US" baseline="0" dirty="0" smtClean="0"/>
              <a:t> unwanted r</a:t>
            </a:r>
            <a:r>
              <a:rPr lang="en-US" dirty="0" smtClean="0"/>
              <a:t>edundancy is an</a:t>
            </a:r>
            <a:r>
              <a:rPr lang="en-US" baseline="0" dirty="0" smtClean="0"/>
              <a:t> important data quality goal</a:t>
            </a:r>
            <a:endParaRPr lang="en-US" dirty="0" smtClean="0"/>
          </a:p>
          <a:p>
            <a:endParaRPr lang="en-US" dirty="0" smtClean="0"/>
          </a:p>
          <a:p>
            <a:r>
              <a:rPr lang="en-US" dirty="0" smtClean="0"/>
              <a:t>Redundancy</a:t>
            </a:r>
          </a:p>
          <a:p>
            <a:pPr marL="171450" indent="-171450">
              <a:buFontTx/>
              <a:buChar char="-"/>
            </a:pPr>
            <a:r>
              <a:rPr lang="en-US" dirty="0" smtClean="0"/>
              <a:t>Identify constraints that highlight</a:t>
            </a:r>
            <a:r>
              <a:rPr lang="en-US" baseline="0" dirty="0" smtClean="0"/>
              <a:t> possible redundancy</a:t>
            </a:r>
          </a:p>
          <a:p>
            <a:pPr marL="171450" indent="-171450">
              <a:buFontTx/>
              <a:buChar char="-"/>
            </a:pPr>
            <a:r>
              <a:rPr lang="en-US" baseline="0" dirty="0" smtClean="0"/>
              <a:t>Focus on impact of redundancy on update operations (insert, update, and delete)</a:t>
            </a:r>
          </a:p>
          <a:p>
            <a:pPr marL="171450" indent="-171450">
              <a:buFontTx/>
              <a:buChar char="-"/>
            </a:pPr>
            <a:r>
              <a:rPr lang="en-US" baseline="0" dirty="0" smtClean="0"/>
              <a:t>Much less concern in a business intelligence processing environment</a:t>
            </a:r>
          </a:p>
          <a:p>
            <a:pPr marL="171450" indent="-171450">
              <a:buFontTx/>
              <a:buChar char="-"/>
            </a:pPr>
            <a:r>
              <a:rPr lang="en-US" baseline="0" dirty="0" smtClean="0"/>
              <a:t>Some redundancy does not matter. Some redundancy improves performance</a:t>
            </a:r>
          </a:p>
          <a:p>
            <a:pPr marL="171450" indent="-171450">
              <a:buFontTx/>
              <a:buChar char="-"/>
            </a:pPr>
            <a:endParaRPr lang="en-US" dirty="0" smtClean="0"/>
          </a:p>
        </p:txBody>
      </p:sp>
    </p:spTree>
    <p:extLst>
      <p:ext uri="{BB962C8B-B14F-4D97-AF65-F5344CB8AC3E}">
        <p14:creationId xmlns:p14="http://schemas.microsoft.com/office/powerpoint/2010/main" val="398997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8BE2DD-2A6E-4609-85A2-17A8C6386840}" type="slidenum">
              <a:rPr lang="en-US" sz="1200" smtClean="0"/>
              <a:pPr/>
              <a:t>5</a:t>
            </a:fld>
            <a:endParaRPr lang="en-US" sz="120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This</a:t>
            </a:r>
            <a:r>
              <a:rPr lang="en-US" baseline="0" dirty="0" smtClean="0"/>
              <a:t> course covers conceptual data modeling and logical database design phases. This module focuses on the </a:t>
            </a:r>
            <a:r>
              <a:rPr lang="en-US" baseline="0" dirty="0" err="1" smtClean="0"/>
              <a:t>the</a:t>
            </a:r>
            <a:r>
              <a:rPr lang="en-US" baseline="0" dirty="0" smtClean="0"/>
              <a:t> logical database design phase. </a:t>
            </a:r>
          </a:p>
          <a:p>
            <a:endParaRPr lang="en-US" baseline="0" dirty="0" smtClean="0"/>
          </a:p>
          <a:p>
            <a:r>
              <a:rPr lang="en-US" baseline="0" dirty="0" smtClean="0"/>
              <a:t>The details of the distributed database design and physical database design phases depend on the processing architecture (transaction processing versus business intelligence processing). No details in this course on the last two phases. The third course (relational database support for data warehouse processing) covers physical design for data warehouses.</a:t>
            </a:r>
            <a:endParaRPr lang="en-US" dirty="0" smtClean="0"/>
          </a:p>
        </p:txBody>
      </p:sp>
    </p:spTree>
    <p:extLst>
      <p:ext uri="{BB962C8B-B14F-4D97-AF65-F5344CB8AC3E}">
        <p14:creationId xmlns:p14="http://schemas.microsoft.com/office/powerpoint/2010/main" val="123878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step covered in module 10</a:t>
            </a:r>
            <a:endParaRPr lang="en-US" dirty="0" smtClean="0"/>
          </a:p>
          <a:p>
            <a:endParaRPr lang="en-US" dirty="0" smtClean="0"/>
          </a:p>
          <a:p>
            <a:r>
              <a:rPr lang="en-US" dirty="0" smtClean="0"/>
              <a:t>Conversion:</a:t>
            </a:r>
          </a:p>
          <a:p>
            <a:pPr marL="171450" indent="-171450">
              <a:buFontTx/>
              <a:buChar char="-"/>
            </a:pPr>
            <a:r>
              <a:rPr lang="en-US" baseline="0" dirty="0" smtClean="0"/>
              <a:t>Entity types to tables</a:t>
            </a:r>
          </a:p>
          <a:p>
            <a:pPr marL="171450" indent="-171450">
              <a:buFontTx/>
              <a:buChar char="-"/>
            </a:pPr>
            <a:r>
              <a:rPr lang="en-US" baseline="0" dirty="0" smtClean="0"/>
              <a:t>Relationships to FKs</a:t>
            </a:r>
          </a:p>
          <a:p>
            <a:pPr marL="171450" indent="-171450">
              <a:buFontTx/>
              <a:buChar char="-"/>
            </a:pPr>
            <a:r>
              <a:rPr lang="en-US" baseline="0" dirty="0" smtClean="0"/>
              <a:t>Highlighted because it is the subject of module 10.</a:t>
            </a:r>
          </a:p>
          <a:p>
            <a:pPr marL="0" indent="0">
              <a:buFontTx/>
              <a:buNone/>
            </a:pPr>
            <a:endParaRPr lang="en-US" baseline="0" dirty="0" smtClean="0"/>
          </a:p>
          <a:p>
            <a:pPr marL="0" indent="0">
              <a:buFontTx/>
              <a:buNone/>
            </a:pPr>
            <a:r>
              <a:rPr lang="en-US" baseline="0" dirty="0" smtClean="0"/>
              <a:t>Analyze</a:t>
            </a:r>
          </a:p>
          <a:p>
            <a:pPr marL="171450" indent="-171450">
              <a:buFontTx/>
              <a:buChar char="-"/>
            </a:pPr>
            <a:r>
              <a:rPr lang="en-US" baseline="0" dirty="0" smtClean="0"/>
              <a:t>List FDs</a:t>
            </a:r>
          </a:p>
          <a:p>
            <a:pPr marL="171450" indent="-171450">
              <a:buFontTx/>
              <a:buChar char="-"/>
            </a:pPr>
            <a:r>
              <a:rPr lang="en-US" baseline="0" dirty="0" smtClean="0"/>
              <a:t>Develop complete and non redundant list of FDs</a:t>
            </a:r>
          </a:p>
          <a:p>
            <a:pPr marL="0" indent="0">
              <a:buFontTx/>
              <a:buNone/>
            </a:pPr>
            <a:endParaRPr lang="en-US" baseline="0" dirty="0" smtClean="0"/>
          </a:p>
          <a:p>
            <a:pPr marL="0" indent="0">
              <a:buFontTx/>
              <a:buNone/>
            </a:pPr>
            <a:r>
              <a:rPr lang="en-US" baseline="0" dirty="0" smtClean="0"/>
              <a:t>Normalize</a:t>
            </a:r>
          </a:p>
          <a:p>
            <a:pPr marL="171450" indent="-171450">
              <a:buFontTx/>
              <a:buChar char="-"/>
            </a:pPr>
            <a:r>
              <a:rPr lang="en-US" baseline="0" dirty="0" smtClean="0"/>
              <a:t>Apply rules of normal forms</a:t>
            </a:r>
          </a:p>
          <a:p>
            <a:pPr marL="171450" indent="-171450">
              <a:buFontTx/>
              <a:buChar char="-"/>
            </a:pPr>
            <a:r>
              <a:rPr lang="en-US" baseline="0" dirty="0" smtClean="0"/>
              <a:t>May retain some redundancies</a:t>
            </a:r>
          </a:p>
          <a:p>
            <a:pPr marL="0" indent="0">
              <a:buFontTx/>
              <a:buNone/>
            </a:pPr>
            <a:endParaRPr lang="en-US" baseline="0" dirty="0" smtClean="0"/>
          </a:p>
          <a:p>
            <a:pPr marL="0" indent="0">
              <a:buFontTx/>
              <a:buNone/>
            </a:pPr>
            <a:r>
              <a:rPr lang="en-US" baseline="0" dirty="0" smtClean="0"/>
              <a:t>Refine</a:t>
            </a:r>
          </a:p>
          <a:p>
            <a:pPr marL="171450" indent="-171450">
              <a:buFontTx/>
              <a:buChar char="-"/>
            </a:pPr>
            <a:r>
              <a:rPr lang="en-US" baseline="0" dirty="0" smtClean="0"/>
              <a:t>Add constraints</a:t>
            </a:r>
          </a:p>
          <a:p>
            <a:pPr marL="171450" indent="-171450">
              <a:buFontTx/>
              <a:buChar char="-"/>
            </a:pPr>
            <a:r>
              <a:rPr lang="en-US" baseline="0" dirty="0" smtClean="0"/>
              <a:t>Uniqueness</a:t>
            </a:r>
          </a:p>
          <a:p>
            <a:pPr marL="171450" indent="-171450">
              <a:buFontTx/>
              <a:buChar char="-"/>
            </a:pPr>
            <a:r>
              <a:rPr lang="en-US" baseline="0" dirty="0" smtClean="0"/>
              <a:t>Column constraints</a:t>
            </a:r>
          </a:p>
          <a:p>
            <a:pPr marL="171450" indent="-171450">
              <a:buFontTx/>
              <a:buChar char="-"/>
            </a:pPr>
            <a:r>
              <a:rPr lang="en-US" baseline="0" dirty="0" smtClean="0"/>
              <a:t>Triggers</a:t>
            </a:r>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6</a:t>
            </a:fld>
            <a:endParaRPr lang="en-US"/>
          </a:p>
        </p:txBody>
      </p:sp>
    </p:spTree>
    <p:extLst>
      <p:ext uri="{BB962C8B-B14F-4D97-AF65-F5344CB8AC3E}">
        <p14:creationId xmlns:p14="http://schemas.microsoft.com/office/powerpoint/2010/main" val="1802639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7C9CEF1-BA1C-4964-A9A8-623E55A5A597}" type="slidenum">
              <a:rPr kumimoji="0" lang="en-US" altLang="en-US" smtClean="0"/>
              <a:pPr>
                <a:spcBef>
                  <a:spcPct val="0"/>
                </a:spcBef>
              </a:pPr>
              <a:t>7</a:t>
            </a:fld>
            <a:endParaRPr kumimoji="0" lang="en-US" alt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ltLang="en-US" dirty="0" smtClean="0"/>
              <a:t>Database is part of an information system,</a:t>
            </a:r>
            <a:r>
              <a:rPr lang="en-US" altLang="en-US" baseline="0" dirty="0" smtClean="0"/>
              <a:t> often the core part of systems for operating a business.</a:t>
            </a:r>
          </a:p>
          <a:p>
            <a:endParaRPr lang="en-US" altLang="en-US" baseline="0" dirty="0" smtClean="0"/>
          </a:p>
          <a:p>
            <a:r>
              <a:rPr lang="en-US" altLang="en-US" baseline="0" dirty="0" smtClean="0"/>
              <a:t>Goals</a:t>
            </a:r>
          </a:p>
          <a:p>
            <a:pPr marL="171450" indent="-171450">
              <a:buFontTx/>
              <a:buChar char="-"/>
            </a:pPr>
            <a:r>
              <a:rPr lang="en-US" altLang="en-US" baseline="0" dirty="0" smtClean="0"/>
              <a:t>Common vocabulary</a:t>
            </a:r>
          </a:p>
          <a:p>
            <a:pPr marL="171450" indent="-171450">
              <a:buFontTx/>
              <a:buChar char="-"/>
            </a:pPr>
            <a:r>
              <a:rPr lang="en-US" altLang="en-US" baseline="0" dirty="0" smtClean="0"/>
              <a:t>Business rules</a:t>
            </a:r>
          </a:p>
          <a:p>
            <a:pPr marL="171450" indent="-171450">
              <a:buFontTx/>
              <a:buChar char="-"/>
            </a:pPr>
            <a:r>
              <a:rPr lang="en-US" altLang="en-US" baseline="0" dirty="0" smtClean="0"/>
              <a:t>Data quality: covered in DW courses</a:t>
            </a:r>
          </a:p>
          <a:p>
            <a:pPr marL="171450" indent="-171450">
              <a:buFontTx/>
              <a:buChar char="-"/>
            </a:pPr>
            <a:r>
              <a:rPr lang="en-US" altLang="en-US" baseline="0" dirty="0" smtClean="0"/>
              <a:t>Efficient implementation: not covered in the track for operational databases</a:t>
            </a:r>
          </a:p>
          <a:p>
            <a:pPr marL="0" indent="0">
              <a:buFontTx/>
              <a:buNone/>
            </a:pPr>
            <a:endParaRPr lang="en-US" altLang="en-US" baseline="0" dirty="0" smtClean="0"/>
          </a:p>
          <a:p>
            <a:pPr marL="0" indent="0">
              <a:buFontTx/>
              <a:buNone/>
            </a:pPr>
            <a:r>
              <a:rPr lang="en-US" altLang="en-US" baseline="0" dirty="0" smtClean="0"/>
              <a:t>Logical database design</a:t>
            </a:r>
          </a:p>
          <a:p>
            <a:pPr marL="171450" indent="-171450">
              <a:buFontTx/>
              <a:buChar char="-"/>
            </a:pPr>
            <a:r>
              <a:rPr lang="en-US" altLang="en-US" baseline="0" dirty="0" smtClean="0"/>
              <a:t>Use conversion rules</a:t>
            </a:r>
          </a:p>
          <a:p>
            <a:pPr marL="171450" indent="-171450">
              <a:buFontTx/>
              <a:buChar char="-"/>
            </a:pPr>
            <a:r>
              <a:rPr lang="en-US" altLang="en-US" baseline="0" dirty="0" smtClean="0"/>
              <a:t>Identify constraints</a:t>
            </a:r>
          </a:p>
          <a:p>
            <a:pPr marL="171450" indent="-171450">
              <a:buFontTx/>
              <a:buChar char="-"/>
            </a:pPr>
            <a:r>
              <a:rPr lang="en-US" altLang="en-US" baseline="0" dirty="0" smtClean="0"/>
              <a:t>Use constraints to eliminate unwanted redundancy</a:t>
            </a:r>
          </a:p>
          <a:p>
            <a:pPr marL="0" indent="0">
              <a:buFontTx/>
              <a:buNone/>
            </a:pPr>
            <a:endParaRPr lang="en-US" altLang="en-US" baseline="0" dirty="0" smtClean="0"/>
          </a:p>
          <a:p>
            <a:pPr marL="0" indent="0">
              <a:buFontTx/>
              <a:buNone/>
            </a:pPr>
            <a:r>
              <a:rPr lang="en-US" altLang="en-US" baseline="0" dirty="0" smtClean="0"/>
              <a:t>Refinement</a:t>
            </a:r>
          </a:p>
          <a:p>
            <a:pPr marL="171450" indent="-171450">
              <a:buFontTx/>
              <a:buChar char="-"/>
            </a:pPr>
            <a:r>
              <a:rPr lang="en-US" altLang="en-US" baseline="0" dirty="0" smtClean="0"/>
              <a:t>Conversion to implementable standard</a:t>
            </a:r>
          </a:p>
          <a:p>
            <a:pPr marL="171450" indent="-171450">
              <a:buFontTx/>
              <a:buChar char="-"/>
            </a:pPr>
            <a:r>
              <a:rPr lang="en-US" altLang="en-US" baseline="0" dirty="0" smtClean="0"/>
              <a:t>Manage redundancy by identifying and eliminating</a:t>
            </a:r>
          </a:p>
          <a:p>
            <a:pPr marL="171450" indent="-171450">
              <a:buFontTx/>
              <a:buChar char="-"/>
            </a:pPr>
            <a:r>
              <a:rPr lang="en-US" altLang="en-US" baseline="0" dirty="0" smtClean="0"/>
              <a:t>Most redundancy has already been managed in the ERD.</a:t>
            </a:r>
          </a:p>
          <a:p>
            <a:pPr marL="0" indent="0">
              <a:buFontTx/>
              <a:buNone/>
            </a:pPr>
            <a:endParaRPr lang="en-US" altLang="en-US" baseline="0" dirty="0" smtClean="0"/>
          </a:p>
          <a:p>
            <a:pPr marL="0" indent="0">
              <a:buFontTx/>
              <a:buNone/>
            </a:pPr>
            <a:r>
              <a:rPr lang="en-US" altLang="en-US" baseline="0" dirty="0" smtClean="0"/>
              <a:t>Corporate database development typically involves a team to develop a complex data model with hundreds of entity types and relationships.</a:t>
            </a:r>
            <a:endParaRPr lang="en-US" altLang="en-US" dirty="0" smtClean="0"/>
          </a:p>
        </p:txBody>
      </p:sp>
    </p:spTree>
    <p:extLst>
      <p:ext uri="{BB962C8B-B14F-4D97-AF65-F5344CB8AC3E}">
        <p14:creationId xmlns:p14="http://schemas.microsoft.com/office/powerpoint/2010/main" val="2992024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pPr eaLnBrk="1" hangingPunct="1"/>
            <a:r>
              <a:rPr lang="en-US" sz="3200" dirty="0" smtClean="0"/>
              <a:t>Module 10</a:t>
            </a:r>
            <a:br>
              <a:rPr lang="en-US" sz="3200" dirty="0" smtClean="0"/>
            </a:br>
            <a:r>
              <a:rPr lang="en-US" sz="3200" dirty="0" smtClean="0"/>
              <a:t>Schema Conversion</a:t>
            </a:r>
          </a:p>
        </p:txBody>
      </p:sp>
      <p:sp>
        <p:nvSpPr>
          <p:cNvPr id="3" name="Rectangle 5"/>
          <p:cNvSpPr>
            <a:spLocks noGrp="1" noChangeArrowheads="1"/>
          </p:cNvSpPr>
          <p:nvPr>
            <p:ph type="subTitle" idx="1"/>
          </p:nvPr>
        </p:nvSpPr>
        <p:spPr>
          <a:xfrm>
            <a:off x="745434" y="3864321"/>
            <a:ext cx="7260536" cy="858336"/>
          </a:xfrm>
          <a:noFill/>
          <a:ln w="25400"/>
        </p:spPr>
        <p:txBody>
          <a:bodyPr/>
          <a:lstStyle/>
          <a:p>
            <a:r>
              <a:rPr lang="en-US" altLang="en-US" dirty="0" smtClean="0"/>
              <a:t>Lesson 1: </a:t>
            </a:r>
            <a:r>
              <a:rPr lang="en-US" altLang="en-US" dirty="0"/>
              <a:t>Goals and steps of </a:t>
            </a:r>
            <a:r>
              <a:rPr lang="en-US" altLang="en-US" dirty="0" smtClean="0"/>
              <a:t>logical </a:t>
            </a:r>
            <a:r>
              <a:rPr lang="en-US" altLang="en-US" dirty="0"/>
              <a:t>database design </a:t>
            </a:r>
            <a:endParaRPr lang="en-US" altLang="en-US" dirty="0" smtClean="0"/>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a:t>Gain context for skill development</a:t>
            </a:r>
          </a:p>
          <a:p>
            <a:r>
              <a:rPr lang="en-US" dirty="0"/>
              <a:t>Explain </a:t>
            </a:r>
            <a:r>
              <a:rPr lang="en-US" dirty="0" smtClean="0"/>
              <a:t>goals and steps </a:t>
            </a:r>
            <a:r>
              <a:rPr lang="en-US" dirty="0"/>
              <a:t>of </a:t>
            </a:r>
            <a:r>
              <a:rPr lang="en-US" dirty="0" smtClean="0"/>
              <a:t>logical database design</a:t>
            </a:r>
            <a:endParaRPr lang="en-US" dirty="0"/>
          </a:p>
          <a:p>
            <a:r>
              <a:rPr lang="en-US" dirty="0"/>
              <a:t>Explain the position of this module in the database development </a:t>
            </a:r>
            <a:r>
              <a:rPr lang="en-US" dirty="0" smtClean="0"/>
              <a:t>process</a:t>
            </a:r>
            <a:endParaRPr lang="en-US" dirty="0"/>
          </a:p>
        </p:txBody>
      </p:sp>
    </p:spTree>
    <p:extLst>
      <p:ext uri="{BB962C8B-B14F-4D97-AF65-F5344CB8AC3E}">
        <p14:creationId xmlns:p14="http://schemas.microsoft.com/office/powerpoint/2010/main" val="4080845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 Goals of Database Development</a:t>
            </a:r>
          </a:p>
        </p:txBody>
      </p:sp>
      <p:sp>
        <p:nvSpPr>
          <p:cNvPr id="27" name="Block Arc 26"/>
          <p:cNvSpPr/>
          <p:nvPr/>
        </p:nvSpPr>
        <p:spPr>
          <a:xfrm>
            <a:off x="-3070335" y="692593"/>
            <a:ext cx="5472816" cy="5472816"/>
          </a:xfrm>
          <a:prstGeom prst="blockArc">
            <a:avLst>
              <a:gd name="adj1" fmla="val 18900000"/>
              <a:gd name="adj2" fmla="val 2700000"/>
              <a:gd name="adj3" fmla="val 395"/>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8" name="Freeform 27"/>
          <p:cNvSpPr/>
          <p:nvPr/>
        </p:nvSpPr>
        <p:spPr>
          <a:xfrm>
            <a:off x="1984128" y="1709440"/>
            <a:ext cx="5580684" cy="625205"/>
          </a:xfrm>
          <a:custGeom>
            <a:avLst/>
            <a:gdLst>
              <a:gd name="connsiteX0" fmla="*/ 0 w 5580684"/>
              <a:gd name="connsiteY0" fmla="*/ 0 h 625205"/>
              <a:gd name="connsiteX1" fmla="*/ 5580684 w 5580684"/>
              <a:gd name="connsiteY1" fmla="*/ 0 h 625205"/>
              <a:gd name="connsiteX2" fmla="*/ 5580684 w 5580684"/>
              <a:gd name="connsiteY2" fmla="*/ 625205 h 625205"/>
              <a:gd name="connsiteX3" fmla="*/ 0 w 5580684"/>
              <a:gd name="connsiteY3" fmla="*/ 625205 h 625205"/>
              <a:gd name="connsiteX4" fmla="*/ 0 w 5580684"/>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0684" h="625205">
                <a:moveTo>
                  <a:pt x="0" y="0"/>
                </a:moveTo>
                <a:lnTo>
                  <a:pt x="5580684" y="0"/>
                </a:lnTo>
                <a:lnTo>
                  <a:pt x="5580684" y="625205"/>
                </a:lnTo>
                <a:lnTo>
                  <a:pt x="0" y="625205"/>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Develop a common vocabulary</a:t>
            </a:r>
            <a:endParaRPr lang="en-US" sz="2700" kern="1200" dirty="0"/>
          </a:p>
        </p:txBody>
      </p:sp>
      <p:sp>
        <p:nvSpPr>
          <p:cNvPr id="29" name="Oval 28"/>
          <p:cNvSpPr/>
          <p:nvPr/>
        </p:nvSpPr>
        <p:spPr>
          <a:xfrm>
            <a:off x="1593375" y="1631289"/>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0" name="Freeform 29"/>
          <p:cNvSpPr/>
          <p:nvPr/>
        </p:nvSpPr>
        <p:spPr>
          <a:xfrm>
            <a:off x="2342573" y="2647411"/>
            <a:ext cx="5222240" cy="625205"/>
          </a:xfrm>
          <a:custGeom>
            <a:avLst/>
            <a:gdLst>
              <a:gd name="connsiteX0" fmla="*/ 0 w 5222240"/>
              <a:gd name="connsiteY0" fmla="*/ 0 h 625205"/>
              <a:gd name="connsiteX1" fmla="*/ 5222240 w 5222240"/>
              <a:gd name="connsiteY1" fmla="*/ 0 h 625205"/>
              <a:gd name="connsiteX2" fmla="*/ 5222240 w 5222240"/>
              <a:gd name="connsiteY2" fmla="*/ 625205 h 625205"/>
              <a:gd name="connsiteX3" fmla="*/ 0 w 5222240"/>
              <a:gd name="connsiteY3" fmla="*/ 625205 h 625205"/>
              <a:gd name="connsiteX4" fmla="*/ 0 w 5222240"/>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2240" h="625205">
                <a:moveTo>
                  <a:pt x="0" y="0"/>
                </a:moveTo>
                <a:lnTo>
                  <a:pt x="5222240" y="0"/>
                </a:lnTo>
                <a:lnTo>
                  <a:pt x="5222240" y="625205"/>
                </a:lnTo>
                <a:lnTo>
                  <a:pt x="0" y="625205"/>
                </a:lnTo>
                <a:lnTo>
                  <a:pt x="0" y="0"/>
                </a:ln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Define business rules</a:t>
            </a:r>
            <a:endParaRPr lang="en-US" sz="2700" kern="1200" dirty="0"/>
          </a:p>
        </p:txBody>
      </p:sp>
      <p:sp>
        <p:nvSpPr>
          <p:cNvPr id="31" name="Oval 30"/>
          <p:cNvSpPr/>
          <p:nvPr/>
        </p:nvSpPr>
        <p:spPr>
          <a:xfrm>
            <a:off x="1951819" y="2569260"/>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Freeform 31"/>
          <p:cNvSpPr/>
          <p:nvPr/>
        </p:nvSpPr>
        <p:spPr>
          <a:xfrm>
            <a:off x="2342573" y="3585382"/>
            <a:ext cx="5222240" cy="625205"/>
          </a:xfrm>
          <a:custGeom>
            <a:avLst/>
            <a:gdLst>
              <a:gd name="connsiteX0" fmla="*/ 0 w 5222240"/>
              <a:gd name="connsiteY0" fmla="*/ 0 h 625205"/>
              <a:gd name="connsiteX1" fmla="*/ 5222240 w 5222240"/>
              <a:gd name="connsiteY1" fmla="*/ 0 h 625205"/>
              <a:gd name="connsiteX2" fmla="*/ 5222240 w 5222240"/>
              <a:gd name="connsiteY2" fmla="*/ 625205 h 625205"/>
              <a:gd name="connsiteX3" fmla="*/ 0 w 5222240"/>
              <a:gd name="connsiteY3" fmla="*/ 625205 h 625205"/>
              <a:gd name="connsiteX4" fmla="*/ 0 w 5222240"/>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2240" h="625205">
                <a:moveTo>
                  <a:pt x="0" y="0"/>
                </a:moveTo>
                <a:lnTo>
                  <a:pt x="5222240" y="0"/>
                </a:lnTo>
                <a:lnTo>
                  <a:pt x="5222240" y="625205"/>
                </a:lnTo>
                <a:lnTo>
                  <a:pt x="0" y="625205"/>
                </a:lnTo>
                <a:lnTo>
                  <a:pt x="0" y="0"/>
                </a:ln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Ensure data quality</a:t>
            </a:r>
            <a:endParaRPr lang="en-US" sz="2700" kern="1200" dirty="0"/>
          </a:p>
        </p:txBody>
      </p:sp>
      <p:sp>
        <p:nvSpPr>
          <p:cNvPr id="33" name="Oval 32"/>
          <p:cNvSpPr/>
          <p:nvPr/>
        </p:nvSpPr>
        <p:spPr>
          <a:xfrm>
            <a:off x="1951819" y="3507232"/>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4" name="Freeform 33"/>
          <p:cNvSpPr/>
          <p:nvPr/>
        </p:nvSpPr>
        <p:spPr>
          <a:xfrm>
            <a:off x="1984128" y="4523353"/>
            <a:ext cx="5580684" cy="625205"/>
          </a:xfrm>
          <a:custGeom>
            <a:avLst/>
            <a:gdLst>
              <a:gd name="connsiteX0" fmla="*/ 0 w 5580684"/>
              <a:gd name="connsiteY0" fmla="*/ 0 h 625205"/>
              <a:gd name="connsiteX1" fmla="*/ 5580684 w 5580684"/>
              <a:gd name="connsiteY1" fmla="*/ 0 h 625205"/>
              <a:gd name="connsiteX2" fmla="*/ 5580684 w 5580684"/>
              <a:gd name="connsiteY2" fmla="*/ 625205 h 625205"/>
              <a:gd name="connsiteX3" fmla="*/ 0 w 5580684"/>
              <a:gd name="connsiteY3" fmla="*/ 625205 h 625205"/>
              <a:gd name="connsiteX4" fmla="*/ 0 w 5580684"/>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0684" h="625205">
                <a:moveTo>
                  <a:pt x="0" y="0"/>
                </a:moveTo>
                <a:lnTo>
                  <a:pt x="5580684" y="0"/>
                </a:lnTo>
                <a:lnTo>
                  <a:pt x="5580684" y="625205"/>
                </a:lnTo>
                <a:lnTo>
                  <a:pt x="0" y="625205"/>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Provide efficient implementation</a:t>
            </a:r>
            <a:endParaRPr lang="en-US" sz="2700" kern="1200" dirty="0"/>
          </a:p>
        </p:txBody>
      </p:sp>
      <p:sp>
        <p:nvSpPr>
          <p:cNvPr id="35" name="Oval 34"/>
          <p:cNvSpPr/>
          <p:nvPr/>
        </p:nvSpPr>
        <p:spPr>
          <a:xfrm>
            <a:off x="1593375" y="4445203"/>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16111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2"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Managing Redundancy</a:t>
            </a:r>
          </a:p>
        </p:txBody>
      </p:sp>
      <p:sp>
        <p:nvSpPr>
          <p:cNvPr id="16387" name="Rectangle 3"/>
          <p:cNvSpPr>
            <a:spLocks noGrp="1" noChangeArrowheads="1"/>
          </p:cNvSpPr>
          <p:nvPr>
            <p:ph type="body" idx="1"/>
          </p:nvPr>
        </p:nvSpPr>
        <p:spPr>
          <a:xfrm>
            <a:off x="426720" y="1219200"/>
            <a:ext cx="8229600" cy="4267200"/>
          </a:xfrm>
        </p:spPr>
        <p:txBody>
          <a:bodyPr/>
          <a:lstStyle/>
          <a:p>
            <a:pPr>
              <a:lnSpc>
                <a:spcPct val="90000"/>
              </a:lnSpc>
            </a:pPr>
            <a:r>
              <a:rPr lang="en-US" dirty="0" smtClean="0"/>
              <a:t>Identify possible redundancy</a:t>
            </a:r>
          </a:p>
          <a:p>
            <a:pPr>
              <a:lnSpc>
                <a:spcPct val="90000"/>
              </a:lnSpc>
            </a:pPr>
            <a:r>
              <a:rPr lang="en-US" dirty="0" smtClean="0"/>
              <a:t>Eliminate unwanted redundancy</a:t>
            </a:r>
          </a:p>
          <a:p>
            <a:pPr eaLnBrk="1" hangingPunct="1">
              <a:lnSpc>
                <a:spcPct val="90000"/>
              </a:lnSpc>
            </a:pPr>
            <a:r>
              <a:rPr lang="en-US" dirty="0" smtClean="0"/>
              <a:t>Support organizational policies</a:t>
            </a:r>
          </a:p>
          <a:p>
            <a:pPr>
              <a:lnSpc>
                <a:spcPct val="90000"/>
              </a:lnSpc>
            </a:pPr>
            <a:r>
              <a:rPr lang="en-US" dirty="0" smtClean="0"/>
              <a:t>Update orientation</a:t>
            </a:r>
          </a:p>
        </p:txBody>
      </p:sp>
    </p:spTree>
    <p:extLst>
      <p:ext uri="{BB962C8B-B14F-4D97-AF65-F5344CB8AC3E}">
        <p14:creationId xmlns:p14="http://schemas.microsoft.com/office/powerpoint/2010/main" val="1868755432"/>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auto">
          <a:xfrm>
            <a:off x="1171223" y="2263320"/>
            <a:ext cx="4572000" cy="1423083"/>
          </a:xfrm>
          <a:prstGeom prst="ellips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20482" name="Rectangle 2"/>
          <p:cNvSpPr>
            <a:spLocks noGrp="1" noChangeArrowheads="1"/>
          </p:cNvSpPr>
          <p:nvPr>
            <p:ph type="title"/>
          </p:nvPr>
        </p:nvSpPr>
        <p:spPr>
          <a:xfrm>
            <a:off x="533400" y="381000"/>
            <a:ext cx="8080375" cy="1143000"/>
          </a:xfrm>
        </p:spPr>
        <p:txBody>
          <a:bodyPr/>
          <a:lstStyle/>
          <a:p>
            <a:pPr eaLnBrk="1" hangingPunct="1"/>
            <a:r>
              <a:rPr lang="en-US" sz="4000" smtClean="0"/>
              <a:t>Database Development Phases</a:t>
            </a:r>
          </a:p>
        </p:txBody>
      </p:sp>
      <p:sp>
        <p:nvSpPr>
          <p:cNvPr id="20484" name="AutoShape 3"/>
          <p:cNvSpPr>
            <a:spLocks noChangeArrowheads="1"/>
          </p:cNvSpPr>
          <p:nvPr/>
        </p:nvSpPr>
        <p:spPr bwMode="auto">
          <a:xfrm>
            <a:off x="2521656" y="1447800"/>
            <a:ext cx="1679222" cy="714726"/>
          </a:xfrm>
          <a:prstGeom prst="cube">
            <a:avLst>
              <a:gd name="adj" fmla="val 25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bg2"/>
            </a:solidFill>
            <a:miter lim="800000"/>
            <a:headEnd type="none" w="sm" len="sm"/>
            <a:tailEnd type="none" w="sm" len="sm"/>
          </a:ln>
        </p:spPr>
        <p:txBody>
          <a:bodyPr wrap="none" anchor="ctr"/>
          <a:lstStyle/>
          <a:p>
            <a:pPr algn="ctr"/>
            <a:r>
              <a:rPr lang="en-US" sz="1600" dirty="0">
                <a:solidFill>
                  <a:schemeClr val="bg2"/>
                </a:solidFill>
              </a:rPr>
              <a:t>Conceptual Data </a:t>
            </a:r>
          </a:p>
          <a:p>
            <a:pPr algn="ctr"/>
            <a:r>
              <a:rPr lang="en-US" sz="1600" dirty="0">
                <a:solidFill>
                  <a:schemeClr val="bg2"/>
                </a:solidFill>
              </a:rPr>
              <a:t>Modeling</a:t>
            </a:r>
            <a:endParaRPr lang="en-US" dirty="0">
              <a:solidFill>
                <a:schemeClr val="bg2"/>
              </a:solidFill>
            </a:endParaRPr>
          </a:p>
        </p:txBody>
      </p:sp>
      <p:sp>
        <p:nvSpPr>
          <p:cNvPr id="20485" name="AutoShape 4"/>
          <p:cNvSpPr>
            <a:spLocks noChangeArrowheads="1"/>
          </p:cNvSpPr>
          <p:nvPr/>
        </p:nvSpPr>
        <p:spPr bwMode="auto">
          <a:xfrm>
            <a:off x="2521656" y="2580595"/>
            <a:ext cx="1679222" cy="714726"/>
          </a:xfrm>
          <a:prstGeom prst="cube">
            <a:avLst>
              <a:gd name="adj" fmla="val 25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bg2"/>
            </a:solidFill>
            <a:miter lim="800000"/>
            <a:headEnd type="none" w="sm" len="sm"/>
            <a:tailEnd type="none" w="sm" len="sm"/>
          </a:ln>
        </p:spPr>
        <p:txBody>
          <a:bodyPr wrap="none" anchor="ctr"/>
          <a:lstStyle/>
          <a:p>
            <a:pPr algn="ctr"/>
            <a:r>
              <a:rPr lang="en-US" sz="1600" dirty="0">
                <a:solidFill>
                  <a:schemeClr val="bg2"/>
                </a:solidFill>
              </a:rPr>
              <a:t>Logical</a:t>
            </a:r>
            <a:r>
              <a:rPr lang="en-US" sz="2000" dirty="0">
                <a:solidFill>
                  <a:schemeClr val="bg2"/>
                </a:solidFill>
              </a:rPr>
              <a:t> </a:t>
            </a:r>
            <a:r>
              <a:rPr lang="en-US" sz="1600" dirty="0">
                <a:solidFill>
                  <a:schemeClr val="bg2"/>
                </a:solidFill>
              </a:rPr>
              <a:t>Database </a:t>
            </a:r>
          </a:p>
          <a:p>
            <a:pPr algn="ctr"/>
            <a:r>
              <a:rPr lang="en-US" sz="1600" dirty="0">
                <a:solidFill>
                  <a:schemeClr val="bg2"/>
                </a:solidFill>
              </a:rPr>
              <a:t>Design</a:t>
            </a:r>
            <a:endParaRPr lang="en-US" sz="2000" dirty="0">
              <a:solidFill>
                <a:schemeClr val="bg2"/>
              </a:solidFill>
            </a:endParaRPr>
          </a:p>
        </p:txBody>
      </p:sp>
      <p:sp>
        <p:nvSpPr>
          <p:cNvPr id="20486" name="AutoShape 5"/>
          <p:cNvSpPr>
            <a:spLocks noChangeArrowheads="1"/>
          </p:cNvSpPr>
          <p:nvPr/>
        </p:nvSpPr>
        <p:spPr bwMode="auto">
          <a:xfrm>
            <a:off x="2329745" y="3713390"/>
            <a:ext cx="2063045" cy="714726"/>
          </a:xfrm>
          <a:prstGeom prst="cube">
            <a:avLst>
              <a:gd name="adj" fmla="val 25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bg2"/>
            </a:solidFill>
            <a:miter lim="800000"/>
            <a:headEnd type="none" w="sm" len="sm"/>
            <a:tailEnd type="none" w="sm" len="sm"/>
          </a:ln>
        </p:spPr>
        <p:txBody>
          <a:bodyPr wrap="none" anchor="ctr"/>
          <a:lstStyle/>
          <a:p>
            <a:pPr algn="ctr"/>
            <a:r>
              <a:rPr lang="en-US" sz="1600" dirty="0">
                <a:solidFill>
                  <a:schemeClr val="bg2"/>
                </a:solidFill>
              </a:rPr>
              <a:t>Distributed Database </a:t>
            </a:r>
          </a:p>
          <a:p>
            <a:pPr algn="ctr"/>
            <a:r>
              <a:rPr lang="en-US" sz="1600" dirty="0">
                <a:solidFill>
                  <a:schemeClr val="bg2"/>
                </a:solidFill>
              </a:rPr>
              <a:t>Design</a:t>
            </a:r>
            <a:endParaRPr lang="en-US" dirty="0">
              <a:solidFill>
                <a:schemeClr val="bg2"/>
              </a:solidFill>
            </a:endParaRPr>
          </a:p>
        </p:txBody>
      </p:sp>
      <p:sp>
        <p:nvSpPr>
          <p:cNvPr id="20487" name="AutoShape 6"/>
          <p:cNvSpPr>
            <a:spLocks noChangeArrowheads="1"/>
          </p:cNvSpPr>
          <p:nvPr/>
        </p:nvSpPr>
        <p:spPr bwMode="auto">
          <a:xfrm>
            <a:off x="2521656" y="4847331"/>
            <a:ext cx="1679222" cy="714726"/>
          </a:xfrm>
          <a:prstGeom prst="cube">
            <a:avLst>
              <a:gd name="adj" fmla="val 25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bg2"/>
            </a:solidFill>
            <a:miter lim="800000"/>
            <a:headEnd type="none" w="sm" len="sm"/>
            <a:tailEnd type="none" w="sm" len="sm"/>
          </a:ln>
        </p:spPr>
        <p:txBody>
          <a:bodyPr wrap="none" anchor="ctr"/>
          <a:lstStyle/>
          <a:p>
            <a:pPr algn="ctr"/>
            <a:r>
              <a:rPr lang="en-US" sz="1600" dirty="0">
                <a:solidFill>
                  <a:schemeClr val="bg2"/>
                </a:solidFill>
              </a:rPr>
              <a:t>Physical Database </a:t>
            </a:r>
          </a:p>
          <a:p>
            <a:pPr algn="ctr"/>
            <a:r>
              <a:rPr lang="en-US" sz="1600" dirty="0">
                <a:solidFill>
                  <a:schemeClr val="bg2"/>
                </a:solidFill>
              </a:rPr>
              <a:t>Design</a:t>
            </a:r>
            <a:endParaRPr lang="en-US" dirty="0">
              <a:solidFill>
                <a:schemeClr val="bg2"/>
              </a:solidFill>
            </a:endParaRPr>
          </a:p>
        </p:txBody>
      </p:sp>
      <p:sp>
        <p:nvSpPr>
          <p:cNvPr id="20488" name="AutoShape 7"/>
          <p:cNvSpPr>
            <a:spLocks noChangeArrowheads="1"/>
          </p:cNvSpPr>
          <p:nvPr/>
        </p:nvSpPr>
        <p:spPr bwMode="auto">
          <a:xfrm rot="5400000">
            <a:off x="3072885" y="2208857"/>
            <a:ext cx="384853" cy="383822"/>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rot="10800000" vert="eaVert" wrap="none" anchor="ctr"/>
          <a:lstStyle/>
          <a:p>
            <a:pPr algn="ctr"/>
            <a:endParaRPr lang="en-US"/>
          </a:p>
        </p:txBody>
      </p:sp>
      <p:sp>
        <p:nvSpPr>
          <p:cNvPr id="20489" name="AutoShape 8"/>
          <p:cNvSpPr>
            <a:spLocks noChangeArrowheads="1"/>
          </p:cNvSpPr>
          <p:nvPr/>
        </p:nvSpPr>
        <p:spPr bwMode="auto">
          <a:xfrm rot="5400000">
            <a:off x="3120863" y="3308436"/>
            <a:ext cx="384853" cy="383822"/>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wrap="none" anchor="ctr"/>
          <a:lstStyle/>
          <a:p>
            <a:endParaRPr lang="en-US"/>
          </a:p>
        </p:txBody>
      </p:sp>
      <p:sp>
        <p:nvSpPr>
          <p:cNvPr id="20490" name="AutoShape 9"/>
          <p:cNvSpPr>
            <a:spLocks noChangeArrowheads="1"/>
          </p:cNvSpPr>
          <p:nvPr/>
        </p:nvSpPr>
        <p:spPr bwMode="auto">
          <a:xfrm rot="5400000">
            <a:off x="3120863" y="4462993"/>
            <a:ext cx="384853" cy="383822"/>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wrap="none" anchor="ctr"/>
          <a:lstStyle/>
          <a:p>
            <a:endParaRPr lang="en-US"/>
          </a:p>
        </p:txBody>
      </p:sp>
      <p:sp>
        <p:nvSpPr>
          <p:cNvPr id="20491" name="Text Box 10"/>
          <p:cNvSpPr txBox="1">
            <a:spLocks noChangeArrowheads="1"/>
          </p:cNvSpPr>
          <p:nvPr/>
        </p:nvSpPr>
        <p:spPr bwMode="auto">
          <a:xfrm>
            <a:off x="3422566" y="2194889"/>
            <a:ext cx="671689"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dirty="0"/>
              <a:t>ERD</a:t>
            </a:r>
          </a:p>
        </p:txBody>
      </p:sp>
      <p:sp>
        <p:nvSpPr>
          <p:cNvPr id="20492" name="Text Box 11"/>
          <p:cNvSpPr txBox="1">
            <a:spLocks noChangeArrowheads="1"/>
          </p:cNvSpPr>
          <p:nvPr/>
        </p:nvSpPr>
        <p:spPr bwMode="auto">
          <a:xfrm>
            <a:off x="3464053" y="3291692"/>
            <a:ext cx="1123244"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dirty="0"/>
              <a:t>Tables</a:t>
            </a:r>
          </a:p>
        </p:txBody>
      </p:sp>
      <p:sp>
        <p:nvSpPr>
          <p:cNvPr id="20493" name="Text Box 12"/>
          <p:cNvSpPr txBox="1">
            <a:spLocks noChangeArrowheads="1"/>
          </p:cNvSpPr>
          <p:nvPr/>
        </p:nvSpPr>
        <p:spPr bwMode="auto">
          <a:xfrm>
            <a:off x="3542962" y="4436567"/>
            <a:ext cx="2266244"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dirty="0"/>
              <a:t>Distribution Schema</a:t>
            </a:r>
          </a:p>
        </p:txBody>
      </p:sp>
      <p:sp>
        <p:nvSpPr>
          <p:cNvPr id="20494" name="AutoShape 13"/>
          <p:cNvSpPr>
            <a:spLocks noChangeArrowheads="1"/>
          </p:cNvSpPr>
          <p:nvPr/>
        </p:nvSpPr>
        <p:spPr bwMode="auto">
          <a:xfrm>
            <a:off x="4224867" y="4957288"/>
            <a:ext cx="335844" cy="439831"/>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wrap="none" anchor="ctr"/>
          <a:lstStyle/>
          <a:p>
            <a:endParaRPr lang="en-US"/>
          </a:p>
        </p:txBody>
      </p:sp>
      <p:sp>
        <p:nvSpPr>
          <p:cNvPr id="20495" name="Text Box 14"/>
          <p:cNvSpPr txBox="1">
            <a:spLocks noChangeArrowheads="1"/>
          </p:cNvSpPr>
          <p:nvPr/>
        </p:nvSpPr>
        <p:spPr bwMode="auto">
          <a:xfrm>
            <a:off x="4656667" y="4968742"/>
            <a:ext cx="1744133" cy="646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Internal Schema, Populated DB</a:t>
            </a:r>
          </a:p>
        </p:txBody>
      </p:sp>
      <p:sp>
        <p:nvSpPr>
          <p:cNvPr id="20496" name="AutoShape 15"/>
          <p:cNvSpPr>
            <a:spLocks noChangeArrowheads="1"/>
          </p:cNvSpPr>
          <p:nvPr/>
        </p:nvSpPr>
        <p:spPr bwMode="auto">
          <a:xfrm>
            <a:off x="2161822" y="1658553"/>
            <a:ext cx="335844" cy="439831"/>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wrap="none" anchor="ctr"/>
          <a:lstStyle/>
          <a:p>
            <a:endParaRPr lang="en-US"/>
          </a:p>
        </p:txBody>
      </p:sp>
      <p:sp>
        <p:nvSpPr>
          <p:cNvPr id="20497" name="Text Box 16"/>
          <p:cNvSpPr txBox="1">
            <a:spLocks noChangeArrowheads="1"/>
          </p:cNvSpPr>
          <p:nvPr/>
        </p:nvSpPr>
        <p:spPr bwMode="auto">
          <a:xfrm>
            <a:off x="914400" y="1823489"/>
            <a:ext cx="1447800" cy="615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dirty="0"/>
              <a:t>Data </a:t>
            </a:r>
            <a:r>
              <a:rPr lang="en-US" sz="1600" dirty="0"/>
              <a:t>requirements</a:t>
            </a:r>
            <a:endParaRPr lang="en-US" dirty="0"/>
          </a:p>
        </p:txBody>
      </p:sp>
    </p:spTree>
    <p:extLst>
      <p:ext uri="{BB962C8B-B14F-4D97-AF65-F5344CB8AC3E}">
        <p14:creationId xmlns:p14="http://schemas.microsoft.com/office/powerpoint/2010/main" val="3991935006"/>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bwMode="auto">
          <a:xfrm>
            <a:off x="838200" y="927056"/>
            <a:ext cx="3428999" cy="1371600"/>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2" name="Title 1"/>
          <p:cNvSpPr>
            <a:spLocks noGrp="1"/>
          </p:cNvSpPr>
          <p:nvPr>
            <p:ph type="title"/>
          </p:nvPr>
        </p:nvSpPr>
        <p:spPr/>
        <p:txBody>
          <a:bodyPr/>
          <a:lstStyle/>
          <a:p>
            <a:r>
              <a:rPr lang="en-US" dirty="0" smtClean="0"/>
              <a:t>Logical Database Design</a:t>
            </a:r>
            <a:endParaRPr lang="en-US" dirty="0"/>
          </a:p>
        </p:txBody>
      </p:sp>
      <p:sp>
        <p:nvSpPr>
          <p:cNvPr id="6" name="Bent-Up Arrow 5"/>
          <p:cNvSpPr/>
          <p:nvPr/>
        </p:nvSpPr>
        <p:spPr>
          <a:xfrm rot="5400000">
            <a:off x="1593532" y="2049452"/>
            <a:ext cx="862982" cy="982475"/>
          </a:xfrm>
          <a:prstGeom prst="bentUpArrow">
            <a:avLst>
              <a:gd name="adj1" fmla="val 32840"/>
              <a:gd name="adj2" fmla="val 25000"/>
              <a:gd name="adj3" fmla="val 35780"/>
            </a:avLst>
          </a:prstGeom>
          <a:solidFill>
            <a:srgbClr val="FF0000"/>
          </a:solidFill>
        </p:spPr>
        <p:style>
          <a:lnRef idx="1">
            <a:schemeClr val="lt1">
              <a:hueOff val="0"/>
              <a:satOff val="0"/>
              <a:lumOff val="0"/>
              <a:alphaOff val="0"/>
            </a:schemeClr>
          </a:lnRef>
          <a:fillRef idx="1">
            <a:schemeClr val="accent1">
              <a:tint val="50000"/>
              <a:hueOff val="0"/>
              <a:satOff val="0"/>
              <a:lumOff val="0"/>
              <a:alphaOff val="0"/>
            </a:schemeClr>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7" name="Freeform 6"/>
          <p:cNvSpPr/>
          <p:nvPr/>
        </p:nvSpPr>
        <p:spPr>
          <a:xfrm>
            <a:off x="1364894" y="1092819"/>
            <a:ext cx="1452755" cy="1016881"/>
          </a:xfrm>
          <a:custGeom>
            <a:avLst/>
            <a:gdLst>
              <a:gd name="connsiteX0" fmla="*/ 0 w 1452755"/>
              <a:gd name="connsiteY0" fmla="*/ 169514 h 1016881"/>
              <a:gd name="connsiteX1" fmla="*/ 169514 w 1452755"/>
              <a:gd name="connsiteY1" fmla="*/ 0 h 1016881"/>
              <a:gd name="connsiteX2" fmla="*/ 1283241 w 1452755"/>
              <a:gd name="connsiteY2" fmla="*/ 0 h 1016881"/>
              <a:gd name="connsiteX3" fmla="*/ 1452755 w 1452755"/>
              <a:gd name="connsiteY3" fmla="*/ 169514 h 1016881"/>
              <a:gd name="connsiteX4" fmla="*/ 1452755 w 1452755"/>
              <a:gd name="connsiteY4" fmla="*/ 847367 h 1016881"/>
              <a:gd name="connsiteX5" fmla="*/ 1283241 w 1452755"/>
              <a:gd name="connsiteY5" fmla="*/ 1016881 h 1016881"/>
              <a:gd name="connsiteX6" fmla="*/ 169514 w 1452755"/>
              <a:gd name="connsiteY6" fmla="*/ 1016881 h 1016881"/>
              <a:gd name="connsiteX7" fmla="*/ 0 w 1452755"/>
              <a:gd name="connsiteY7" fmla="*/ 847367 h 1016881"/>
              <a:gd name="connsiteX8" fmla="*/ 0 w 1452755"/>
              <a:gd name="connsiteY8" fmla="*/ 169514 h 101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2755" h="1016881">
                <a:moveTo>
                  <a:pt x="0" y="169514"/>
                </a:moveTo>
                <a:cubicBezTo>
                  <a:pt x="0" y="75894"/>
                  <a:pt x="75894" y="0"/>
                  <a:pt x="169514" y="0"/>
                </a:cubicBezTo>
                <a:lnTo>
                  <a:pt x="1283241" y="0"/>
                </a:lnTo>
                <a:cubicBezTo>
                  <a:pt x="1376861" y="0"/>
                  <a:pt x="1452755" y="75894"/>
                  <a:pt x="1452755" y="169514"/>
                </a:cubicBezTo>
                <a:lnTo>
                  <a:pt x="1452755" y="847367"/>
                </a:lnTo>
                <a:cubicBezTo>
                  <a:pt x="1452755" y="940987"/>
                  <a:pt x="1376861" y="1016881"/>
                  <a:pt x="1283241" y="1016881"/>
                </a:cubicBezTo>
                <a:lnTo>
                  <a:pt x="169514" y="1016881"/>
                </a:lnTo>
                <a:cubicBezTo>
                  <a:pt x="75894" y="1016881"/>
                  <a:pt x="0" y="940987"/>
                  <a:pt x="0" y="847367"/>
                </a:cubicBezTo>
                <a:lnTo>
                  <a:pt x="0" y="16951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22039" tIns="122039" rIns="122039" bIns="122039" numCol="1" spcCol="1270" anchor="ctr" anchorCtr="0">
            <a:noAutofit/>
          </a:bodyPr>
          <a:lstStyle/>
          <a:p>
            <a:pPr lvl="0" algn="ctr" defTabSz="844550">
              <a:lnSpc>
                <a:spcPct val="90000"/>
              </a:lnSpc>
              <a:spcBef>
                <a:spcPct val="0"/>
              </a:spcBef>
              <a:spcAft>
                <a:spcPct val="35000"/>
              </a:spcAft>
            </a:pPr>
            <a:r>
              <a:rPr lang="en-US" sz="1900" kern="1200" dirty="0" smtClean="0"/>
              <a:t>Convert</a:t>
            </a:r>
            <a:endParaRPr lang="en-US" sz="1900" kern="1200" dirty="0"/>
          </a:p>
        </p:txBody>
      </p:sp>
      <p:sp>
        <p:nvSpPr>
          <p:cNvPr id="8" name="Freeform 7"/>
          <p:cNvSpPr/>
          <p:nvPr/>
        </p:nvSpPr>
        <p:spPr>
          <a:xfrm>
            <a:off x="2817649" y="1189801"/>
            <a:ext cx="1056595" cy="821888"/>
          </a:xfrm>
          <a:custGeom>
            <a:avLst/>
            <a:gdLst>
              <a:gd name="connsiteX0" fmla="*/ 0 w 1056595"/>
              <a:gd name="connsiteY0" fmla="*/ 0 h 821888"/>
              <a:gd name="connsiteX1" fmla="*/ 1056595 w 1056595"/>
              <a:gd name="connsiteY1" fmla="*/ 0 h 821888"/>
              <a:gd name="connsiteX2" fmla="*/ 1056595 w 1056595"/>
              <a:gd name="connsiteY2" fmla="*/ 821888 h 821888"/>
              <a:gd name="connsiteX3" fmla="*/ 0 w 1056595"/>
              <a:gd name="connsiteY3" fmla="*/ 821888 h 821888"/>
              <a:gd name="connsiteX4" fmla="*/ 0 w 1056595"/>
              <a:gd name="connsiteY4" fmla="*/ 0 h 82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595" h="821888">
                <a:moveTo>
                  <a:pt x="0" y="0"/>
                </a:moveTo>
                <a:lnTo>
                  <a:pt x="1056595" y="0"/>
                </a:lnTo>
                <a:lnTo>
                  <a:pt x="1056595" y="821888"/>
                </a:lnTo>
                <a:lnTo>
                  <a:pt x="0" y="8218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ERD to initial table design</a:t>
            </a:r>
            <a:endParaRPr lang="en-US" sz="1600" kern="1200" dirty="0"/>
          </a:p>
        </p:txBody>
      </p:sp>
      <p:sp>
        <p:nvSpPr>
          <p:cNvPr id="9" name="Bent-Up Arrow 8"/>
          <p:cNvSpPr/>
          <p:nvPr/>
        </p:nvSpPr>
        <p:spPr>
          <a:xfrm rot="5400000">
            <a:off x="2798020" y="3191746"/>
            <a:ext cx="862982" cy="982475"/>
          </a:xfrm>
          <a:prstGeom prst="bentUpArrow">
            <a:avLst>
              <a:gd name="adj1" fmla="val 32840"/>
              <a:gd name="adj2" fmla="val 25000"/>
              <a:gd name="adj3" fmla="val 35780"/>
            </a:avLst>
          </a:prstGeom>
          <a:solidFill>
            <a:srgbClr val="FF0000"/>
          </a:solidFill>
        </p:spPr>
        <p:style>
          <a:lnRef idx="1">
            <a:schemeClr val="lt1">
              <a:hueOff val="0"/>
              <a:satOff val="0"/>
              <a:lumOff val="0"/>
              <a:alphaOff val="0"/>
            </a:schemeClr>
          </a:lnRef>
          <a:fillRef idx="1">
            <a:schemeClr val="accent1">
              <a:tint val="50000"/>
              <a:hueOff val="0"/>
              <a:satOff val="0"/>
              <a:lumOff val="0"/>
              <a:alphaOff val="0"/>
            </a:schemeClr>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10" name="Freeform 9"/>
          <p:cNvSpPr/>
          <p:nvPr/>
        </p:nvSpPr>
        <p:spPr>
          <a:xfrm>
            <a:off x="2569382" y="2235112"/>
            <a:ext cx="1452755" cy="1016881"/>
          </a:xfrm>
          <a:custGeom>
            <a:avLst/>
            <a:gdLst>
              <a:gd name="connsiteX0" fmla="*/ 0 w 1452755"/>
              <a:gd name="connsiteY0" fmla="*/ 169514 h 1016881"/>
              <a:gd name="connsiteX1" fmla="*/ 169514 w 1452755"/>
              <a:gd name="connsiteY1" fmla="*/ 0 h 1016881"/>
              <a:gd name="connsiteX2" fmla="*/ 1283241 w 1452755"/>
              <a:gd name="connsiteY2" fmla="*/ 0 h 1016881"/>
              <a:gd name="connsiteX3" fmla="*/ 1452755 w 1452755"/>
              <a:gd name="connsiteY3" fmla="*/ 169514 h 1016881"/>
              <a:gd name="connsiteX4" fmla="*/ 1452755 w 1452755"/>
              <a:gd name="connsiteY4" fmla="*/ 847367 h 1016881"/>
              <a:gd name="connsiteX5" fmla="*/ 1283241 w 1452755"/>
              <a:gd name="connsiteY5" fmla="*/ 1016881 h 1016881"/>
              <a:gd name="connsiteX6" fmla="*/ 169514 w 1452755"/>
              <a:gd name="connsiteY6" fmla="*/ 1016881 h 1016881"/>
              <a:gd name="connsiteX7" fmla="*/ 0 w 1452755"/>
              <a:gd name="connsiteY7" fmla="*/ 847367 h 1016881"/>
              <a:gd name="connsiteX8" fmla="*/ 0 w 1452755"/>
              <a:gd name="connsiteY8" fmla="*/ 169514 h 101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2755" h="1016881">
                <a:moveTo>
                  <a:pt x="0" y="169514"/>
                </a:moveTo>
                <a:cubicBezTo>
                  <a:pt x="0" y="75894"/>
                  <a:pt x="75894" y="0"/>
                  <a:pt x="169514" y="0"/>
                </a:cubicBezTo>
                <a:lnTo>
                  <a:pt x="1283241" y="0"/>
                </a:lnTo>
                <a:cubicBezTo>
                  <a:pt x="1376861" y="0"/>
                  <a:pt x="1452755" y="75894"/>
                  <a:pt x="1452755" y="169514"/>
                </a:cubicBezTo>
                <a:lnTo>
                  <a:pt x="1452755" y="847367"/>
                </a:lnTo>
                <a:cubicBezTo>
                  <a:pt x="1452755" y="940987"/>
                  <a:pt x="1376861" y="1016881"/>
                  <a:pt x="1283241" y="1016881"/>
                </a:cubicBezTo>
                <a:lnTo>
                  <a:pt x="169514" y="1016881"/>
                </a:lnTo>
                <a:cubicBezTo>
                  <a:pt x="75894" y="1016881"/>
                  <a:pt x="0" y="940987"/>
                  <a:pt x="0" y="847367"/>
                </a:cubicBezTo>
                <a:lnTo>
                  <a:pt x="0" y="16951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22039" tIns="122039" rIns="122039" bIns="122039" numCol="1" spcCol="1270" anchor="ctr" anchorCtr="0">
            <a:noAutofit/>
          </a:bodyPr>
          <a:lstStyle/>
          <a:p>
            <a:pPr lvl="0" algn="ctr" defTabSz="844550">
              <a:lnSpc>
                <a:spcPct val="90000"/>
              </a:lnSpc>
              <a:spcBef>
                <a:spcPct val="0"/>
              </a:spcBef>
              <a:spcAft>
                <a:spcPct val="35000"/>
              </a:spcAft>
            </a:pPr>
            <a:r>
              <a:rPr lang="en-US" sz="1900" kern="1200" dirty="0" smtClean="0"/>
              <a:t>Specify</a:t>
            </a:r>
            <a:endParaRPr lang="en-US" sz="1900" kern="1200" dirty="0"/>
          </a:p>
        </p:txBody>
      </p:sp>
      <p:sp>
        <p:nvSpPr>
          <p:cNvPr id="11" name="Freeform 10"/>
          <p:cNvSpPr/>
          <p:nvPr/>
        </p:nvSpPr>
        <p:spPr>
          <a:xfrm>
            <a:off x="4045298" y="2286003"/>
            <a:ext cx="1428136" cy="821888"/>
          </a:xfrm>
          <a:custGeom>
            <a:avLst/>
            <a:gdLst>
              <a:gd name="connsiteX0" fmla="*/ 0 w 1428136"/>
              <a:gd name="connsiteY0" fmla="*/ 0 h 821888"/>
              <a:gd name="connsiteX1" fmla="*/ 1428136 w 1428136"/>
              <a:gd name="connsiteY1" fmla="*/ 0 h 821888"/>
              <a:gd name="connsiteX2" fmla="*/ 1428136 w 1428136"/>
              <a:gd name="connsiteY2" fmla="*/ 821888 h 821888"/>
              <a:gd name="connsiteX3" fmla="*/ 0 w 1428136"/>
              <a:gd name="connsiteY3" fmla="*/ 821888 h 821888"/>
              <a:gd name="connsiteX4" fmla="*/ 0 w 1428136"/>
              <a:gd name="connsiteY4" fmla="*/ 0 h 82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136" h="821888">
                <a:moveTo>
                  <a:pt x="0" y="0"/>
                </a:moveTo>
                <a:lnTo>
                  <a:pt x="1428136" y="0"/>
                </a:lnTo>
                <a:lnTo>
                  <a:pt x="1428136" y="821888"/>
                </a:lnTo>
                <a:lnTo>
                  <a:pt x="0" y="8218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dirty="0" smtClean="0"/>
              <a:t>Redundancy constraints</a:t>
            </a:r>
            <a:endParaRPr lang="en-US" sz="1400" kern="1200" dirty="0"/>
          </a:p>
        </p:txBody>
      </p:sp>
      <p:sp>
        <p:nvSpPr>
          <p:cNvPr id="12" name="Bent-Up Arrow 11"/>
          <p:cNvSpPr/>
          <p:nvPr/>
        </p:nvSpPr>
        <p:spPr>
          <a:xfrm rot="5400000">
            <a:off x="4002509" y="4334039"/>
            <a:ext cx="862982" cy="982475"/>
          </a:xfrm>
          <a:prstGeom prst="bentUpArrow">
            <a:avLst>
              <a:gd name="adj1" fmla="val 32840"/>
              <a:gd name="adj2" fmla="val 25000"/>
              <a:gd name="adj3" fmla="val 35780"/>
            </a:avLst>
          </a:prstGeom>
          <a:solidFill>
            <a:srgbClr val="FF0000"/>
          </a:solidFill>
        </p:spPr>
        <p:style>
          <a:lnRef idx="1">
            <a:schemeClr val="lt1">
              <a:hueOff val="0"/>
              <a:satOff val="0"/>
              <a:lumOff val="0"/>
              <a:alphaOff val="0"/>
            </a:schemeClr>
          </a:lnRef>
          <a:fillRef idx="1">
            <a:schemeClr val="accent1">
              <a:tint val="50000"/>
              <a:hueOff val="0"/>
              <a:satOff val="0"/>
              <a:lumOff val="0"/>
              <a:alphaOff val="0"/>
            </a:schemeClr>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13" name="Freeform 12"/>
          <p:cNvSpPr/>
          <p:nvPr/>
        </p:nvSpPr>
        <p:spPr>
          <a:xfrm>
            <a:off x="3773871" y="3377405"/>
            <a:ext cx="1452755" cy="1016881"/>
          </a:xfrm>
          <a:custGeom>
            <a:avLst/>
            <a:gdLst>
              <a:gd name="connsiteX0" fmla="*/ 0 w 1452755"/>
              <a:gd name="connsiteY0" fmla="*/ 169514 h 1016881"/>
              <a:gd name="connsiteX1" fmla="*/ 169514 w 1452755"/>
              <a:gd name="connsiteY1" fmla="*/ 0 h 1016881"/>
              <a:gd name="connsiteX2" fmla="*/ 1283241 w 1452755"/>
              <a:gd name="connsiteY2" fmla="*/ 0 h 1016881"/>
              <a:gd name="connsiteX3" fmla="*/ 1452755 w 1452755"/>
              <a:gd name="connsiteY3" fmla="*/ 169514 h 1016881"/>
              <a:gd name="connsiteX4" fmla="*/ 1452755 w 1452755"/>
              <a:gd name="connsiteY4" fmla="*/ 847367 h 1016881"/>
              <a:gd name="connsiteX5" fmla="*/ 1283241 w 1452755"/>
              <a:gd name="connsiteY5" fmla="*/ 1016881 h 1016881"/>
              <a:gd name="connsiteX6" fmla="*/ 169514 w 1452755"/>
              <a:gd name="connsiteY6" fmla="*/ 1016881 h 1016881"/>
              <a:gd name="connsiteX7" fmla="*/ 0 w 1452755"/>
              <a:gd name="connsiteY7" fmla="*/ 847367 h 1016881"/>
              <a:gd name="connsiteX8" fmla="*/ 0 w 1452755"/>
              <a:gd name="connsiteY8" fmla="*/ 169514 h 101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2755" h="1016881">
                <a:moveTo>
                  <a:pt x="0" y="169514"/>
                </a:moveTo>
                <a:cubicBezTo>
                  <a:pt x="0" y="75894"/>
                  <a:pt x="75894" y="0"/>
                  <a:pt x="169514" y="0"/>
                </a:cubicBezTo>
                <a:lnTo>
                  <a:pt x="1283241" y="0"/>
                </a:lnTo>
                <a:cubicBezTo>
                  <a:pt x="1376861" y="0"/>
                  <a:pt x="1452755" y="75894"/>
                  <a:pt x="1452755" y="169514"/>
                </a:cubicBezTo>
                <a:lnTo>
                  <a:pt x="1452755" y="847367"/>
                </a:lnTo>
                <a:cubicBezTo>
                  <a:pt x="1452755" y="940987"/>
                  <a:pt x="1376861" y="1016881"/>
                  <a:pt x="1283241" y="1016881"/>
                </a:cubicBezTo>
                <a:lnTo>
                  <a:pt x="169514" y="1016881"/>
                </a:lnTo>
                <a:cubicBezTo>
                  <a:pt x="75894" y="1016881"/>
                  <a:pt x="0" y="940987"/>
                  <a:pt x="0" y="847367"/>
                </a:cubicBezTo>
                <a:lnTo>
                  <a:pt x="0" y="16951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22039" tIns="122039" rIns="122039" bIns="122039" numCol="1" spcCol="1270" anchor="ctr" anchorCtr="0">
            <a:noAutofit/>
          </a:bodyPr>
          <a:lstStyle/>
          <a:p>
            <a:pPr lvl="0" algn="ctr" defTabSz="844550">
              <a:lnSpc>
                <a:spcPct val="90000"/>
              </a:lnSpc>
              <a:spcBef>
                <a:spcPct val="0"/>
              </a:spcBef>
              <a:spcAft>
                <a:spcPct val="35000"/>
              </a:spcAft>
            </a:pPr>
            <a:r>
              <a:rPr lang="en-US" sz="1900" kern="1200" dirty="0" smtClean="0"/>
              <a:t>Normalize</a:t>
            </a:r>
            <a:endParaRPr lang="en-US" sz="1900" kern="1200" dirty="0"/>
          </a:p>
        </p:txBody>
      </p:sp>
      <p:sp>
        <p:nvSpPr>
          <p:cNvPr id="14" name="Freeform 13"/>
          <p:cNvSpPr/>
          <p:nvPr/>
        </p:nvSpPr>
        <p:spPr>
          <a:xfrm>
            <a:off x="5188298" y="3505201"/>
            <a:ext cx="1457563" cy="821888"/>
          </a:xfrm>
          <a:custGeom>
            <a:avLst/>
            <a:gdLst>
              <a:gd name="connsiteX0" fmla="*/ 0 w 1457563"/>
              <a:gd name="connsiteY0" fmla="*/ 0 h 821888"/>
              <a:gd name="connsiteX1" fmla="*/ 1457563 w 1457563"/>
              <a:gd name="connsiteY1" fmla="*/ 0 h 821888"/>
              <a:gd name="connsiteX2" fmla="*/ 1457563 w 1457563"/>
              <a:gd name="connsiteY2" fmla="*/ 821888 h 821888"/>
              <a:gd name="connsiteX3" fmla="*/ 0 w 1457563"/>
              <a:gd name="connsiteY3" fmla="*/ 821888 h 821888"/>
              <a:gd name="connsiteX4" fmla="*/ 0 w 1457563"/>
              <a:gd name="connsiteY4" fmla="*/ 0 h 82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563" h="821888">
                <a:moveTo>
                  <a:pt x="0" y="0"/>
                </a:moveTo>
                <a:lnTo>
                  <a:pt x="1457563" y="0"/>
                </a:lnTo>
                <a:lnTo>
                  <a:pt x="1457563" y="821888"/>
                </a:lnTo>
                <a:lnTo>
                  <a:pt x="0" y="8218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Eliminate unwanted redundancies</a:t>
            </a:r>
            <a:endParaRPr lang="en-US" sz="1400" kern="1200" dirty="0"/>
          </a:p>
        </p:txBody>
      </p:sp>
      <p:sp>
        <p:nvSpPr>
          <p:cNvPr id="15" name="Freeform 14"/>
          <p:cNvSpPr/>
          <p:nvPr/>
        </p:nvSpPr>
        <p:spPr>
          <a:xfrm>
            <a:off x="4978359" y="4519699"/>
            <a:ext cx="1452755" cy="1016881"/>
          </a:xfrm>
          <a:custGeom>
            <a:avLst/>
            <a:gdLst>
              <a:gd name="connsiteX0" fmla="*/ 0 w 1452755"/>
              <a:gd name="connsiteY0" fmla="*/ 169514 h 1016881"/>
              <a:gd name="connsiteX1" fmla="*/ 169514 w 1452755"/>
              <a:gd name="connsiteY1" fmla="*/ 0 h 1016881"/>
              <a:gd name="connsiteX2" fmla="*/ 1283241 w 1452755"/>
              <a:gd name="connsiteY2" fmla="*/ 0 h 1016881"/>
              <a:gd name="connsiteX3" fmla="*/ 1452755 w 1452755"/>
              <a:gd name="connsiteY3" fmla="*/ 169514 h 1016881"/>
              <a:gd name="connsiteX4" fmla="*/ 1452755 w 1452755"/>
              <a:gd name="connsiteY4" fmla="*/ 847367 h 1016881"/>
              <a:gd name="connsiteX5" fmla="*/ 1283241 w 1452755"/>
              <a:gd name="connsiteY5" fmla="*/ 1016881 h 1016881"/>
              <a:gd name="connsiteX6" fmla="*/ 169514 w 1452755"/>
              <a:gd name="connsiteY6" fmla="*/ 1016881 h 1016881"/>
              <a:gd name="connsiteX7" fmla="*/ 0 w 1452755"/>
              <a:gd name="connsiteY7" fmla="*/ 847367 h 1016881"/>
              <a:gd name="connsiteX8" fmla="*/ 0 w 1452755"/>
              <a:gd name="connsiteY8" fmla="*/ 169514 h 101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2755" h="1016881">
                <a:moveTo>
                  <a:pt x="0" y="169514"/>
                </a:moveTo>
                <a:cubicBezTo>
                  <a:pt x="0" y="75894"/>
                  <a:pt x="75894" y="0"/>
                  <a:pt x="169514" y="0"/>
                </a:cubicBezTo>
                <a:lnTo>
                  <a:pt x="1283241" y="0"/>
                </a:lnTo>
                <a:cubicBezTo>
                  <a:pt x="1376861" y="0"/>
                  <a:pt x="1452755" y="75894"/>
                  <a:pt x="1452755" y="169514"/>
                </a:cubicBezTo>
                <a:lnTo>
                  <a:pt x="1452755" y="847367"/>
                </a:lnTo>
                <a:cubicBezTo>
                  <a:pt x="1452755" y="940987"/>
                  <a:pt x="1376861" y="1016881"/>
                  <a:pt x="1283241" y="1016881"/>
                </a:cubicBezTo>
                <a:lnTo>
                  <a:pt x="169514" y="1016881"/>
                </a:lnTo>
                <a:cubicBezTo>
                  <a:pt x="75894" y="1016881"/>
                  <a:pt x="0" y="940987"/>
                  <a:pt x="0" y="847367"/>
                </a:cubicBezTo>
                <a:lnTo>
                  <a:pt x="0" y="16951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22039" tIns="122039" rIns="122039" bIns="122039" numCol="1" spcCol="1270" anchor="ctr" anchorCtr="0">
            <a:noAutofit/>
          </a:bodyPr>
          <a:lstStyle/>
          <a:p>
            <a:pPr lvl="0" algn="ctr" defTabSz="844550">
              <a:lnSpc>
                <a:spcPct val="90000"/>
              </a:lnSpc>
              <a:spcBef>
                <a:spcPct val="0"/>
              </a:spcBef>
              <a:spcAft>
                <a:spcPct val="35000"/>
              </a:spcAft>
            </a:pPr>
            <a:r>
              <a:rPr lang="en-US" sz="1900" kern="1200" dirty="0" smtClean="0"/>
              <a:t>Refine</a:t>
            </a:r>
            <a:endParaRPr lang="en-US" sz="1900" kern="1200" dirty="0"/>
          </a:p>
        </p:txBody>
      </p:sp>
      <p:sp>
        <p:nvSpPr>
          <p:cNvPr id="16" name="Freeform 15"/>
          <p:cNvSpPr/>
          <p:nvPr/>
        </p:nvSpPr>
        <p:spPr>
          <a:xfrm>
            <a:off x="6400800" y="4648201"/>
            <a:ext cx="1334585" cy="821888"/>
          </a:xfrm>
          <a:custGeom>
            <a:avLst/>
            <a:gdLst>
              <a:gd name="connsiteX0" fmla="*/ 0 w 1334585"/>
              <a:gd name="connsiteY0" fmla="*/ 0 h 821888"/>
              <a:gd name="connsiteX1" fmla="*/ 1334585 w 1334585"/>
              <a:gd name="connsiteY1" fmla="*/ 0 h 821888"/>
              <a:gd name="connsiteX2" fmla="*/ 1334585 w 1334585"/>
              <a:gd name="connsiteY2" fmla="*/ 821888 h 821888"/>
              <a:gd name="connsiteX3" fmla="*/ 0 w 1334585"/>
              <a:gd name="connsiteY3" fmla="*/ 821888 h 821888"/>
              <a:gd name="connsiteX4" fmla="*/ 0 w 1334585"/>
              <a:gd name="connsiteY4" fmla="*/ 0 h 82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585" h="821888">
                <a:moveTo>
                  <a:pt x="0" y="0"/>
                </a:moveTo>
                <a:lnTo>
                  <a:pt x="1334585" y="0"/>
                </a:lnTo>
                <a:lnTo>
                  <a:pt x="1334585" y="821888"/>
                </a:lnTo>
                <a:lnTo>
                  <a:pt x="0" y="8218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Uniqueness constraints</a:t>
            </a:r>
            <a:endParaRPr lang="en-US" sz="1400" kern="1200" dirty="0"/>
          </a:p>
          <a:p>
            <a:pPr marL="114300" lvl="1" indent="-114300" algn="l" defTabSz="622300">
              <a:lnSpc>
                <a:spcPct val="90000"/>
              </a:lnSpc>
              <a:spcBef>
                <a:spcPct val="0"/>
              </a:spcBef>
              <a:spcAft>
                <a:spcPct val="15000"/>
              </a:spcAft>
              <a:buChar char="••"/>
            </a:pPr>
            <a:r>
              <a:rPr lang="en-US" sz="1400" kern="1200" dirty="0" smtClean="0"/>
              <a:t>Other constraints</a:t>
            </a:r>
            <a:endParaRPr lang="en-US" sz="1400" kern="1200" dirty="0"/>
          </a:p>
        </p:txBody>
      </p:sp>
    </p:spTree>
    <p:extLst>
      <p:ext uri="{BB962C8B-B14F-4D97-AF65-F5344CB8AC3E}">
        <p14:creationId xmlns:p14="http://schemas.microsoft.com/office/powerpoint/2010/main" val="317894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animBg="1"/>
      <p:bldP spid="11" grpId="0"/>
      <p:bldP spid="13" grpId="0" animBg="1"/>
      <p:bldP spid="14" grpId="0"/>
      <p:bldP spid="15"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AutoShape 2"/>
          <p:cNvSpPr>
            <a:spLocks noGrp="1" noChangeArrowheads="1"/>
          </p:cNvSpPr>
          <p:nvPr>
            <p:ph type="title"/>
          </p:nvPr>
        </p:nvSpPr>
        <p:spPr/>
        <p:txBody>
          <a:bodyPr/>
          <a:lstStyle/>
          <a:p>
            <a:pPr eaLnBrk="1" hangingPunct="1"/>
            <a:r>
              <a:rPr lang="en-US" altLang="en-US" sz="3200" dirty="0" smtClean="0"/>
              <a:t>Summary of Logical Database Design</a:t>
            </a:r>
          </a:p>
        </p:txBody>
      </p:sp>
      <p:sp>
        <p:nvSpPr>
          <p:cNvPr id="254979" name="Rectangle 3"/>
          <p:cNvSpPr>
            <a:spLocks noGrp="1" noChangeArrowheads="1"/>
          </p:cNvSpPr>
          <p:nvPr>
            <p:ph type="body" idx="1"/>
          </p:nvPr>
        </p:nvSpPr>
        <p:spPr/>
        <p:txBody>
          <a:bodyPr/>
          <a:lstStyle/>
          <a:p>
            <a:pPr eaLnBrk="1" hangingPunct="1"/>
            <a:r>
              <a:rPr lang="en-US" altLang="en-US" dirty="0" smtClean="0"/>
              <a:t>Essential part of information systems development</a:t>
            </a:r>
          </a:p>
          <a:p>
            <a:pPr eaLnBrk="1" hangingPunct="1"/>
            <a:r>
              <a:rPr lang="en-US" altLang="en-US" dirty="0" smtClean="0"/>
              <a:t>Two major phases, conversion and normalization</a:t>
            </a:r>
          </a:p>
          <a:p>
            <a:r>
              <a:rPr lang="en-US" altLang="en-US" dirty="0" smtClean="0"/>
              <a:t>Refinement focus</a:t>
            </a:r>
            <a:endParaRPr lang="en-US" altLang="en-US" dirty="0"/>
          </a:p>
        </p:txBody>
      </p:sp>
    </p:spTree>
    <p:custDataLst>
      <p:tags r:id="rId1"/>
    </p:custDataLst>
    <p:extLst>
      <p:ext uri="{BB962C8B-B14F-4D97-AF65-F5344CB8AC3E}">
        <p14:creationId xmlns:p14="http://schemas.microsoft.com/office/powerpoint/2010/main" val="4274719169"/>
      </p:ext>
    </p:extLst>
  </p:cSld>
  <p:clrMapOvr>
    <a:masterClrMapping/>
  </p:clrMapOvr>
  <p:transition advTm="168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49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49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10 Schema Conversion&amp;quot;&quot;/&gt;&lt;property id=&quot;20307&quot; value=&quot;256&quot;/&gt;&lt;/object&gt;&lt;object type=&quot;3&quot; unique_id=&quot;12511&quot;&gt;&lt;property id=&quot;20148&quot; value=&quot;5&quot;/&gt;&lt;property id=&quot;20300&quot; value=&quot;Slide 7 - &amp;quot;Summary of Logical Database Design&amp;quot;&quot;/&gt;&lt;property id=&quot;20307&quot; value=&quot;268&quot;/&gt;&lt;/object&gt;&lt;object type=&quot;3&quot; unique_id=&quot;25965&quot;&gt;&lt;property id=&quot;20148&quot; value=&quot;5&quot;/&gt;&lt;property id=&quot;20300&quot; value=&quot;Slide 4 - &amp;quot;Managing Redundancy&amp;quot;&quot;/&gt;&lt;property id=&quot;20307&quot; value=&quot;273&quot;/&gt;&lt;/object&gt;&lt;object type=&quot;3&quot; unique_id=&quot;26163&quot;&gt;&lt;property id=&quot;20148&quot; value=&quot;5&quot;/&gt;&lt;property id=&quot;20300&quot; value=&quot;Slide 3 - &amp;quot;Broad Goals of Database Development&amp;quot;&quot;/&gt;&lt;property id=&quot;20307&quot; value=&quot;280&quot;/&gt;&lt;/object&gt;&lt;object type=&quot;3&quot; unique_id=&quot;26509&quot;&gt;&lt;property id=&quot;20148&quot; value=&quot;5&quot;/&gt;&lt;property id=&quot;20300&quot; value=&quot;Slide 6 - &amp;quot;Logical Database Design&amp;quot;&quot;/&gt;&lt;property id=&quot;20307&quot; value=&quot;281&quot;/&gt;&lt;/object&gt;&lt;object type=&quot;3&quot; unique_id=&quot;28308&quot;&gt;&lt;property id=&quot;20148&quot; value=&quot;5&quot;/&gt;&lt;property id=&quot;20300&quot; value=&quot;Slide 5 - &amp;quot;Database Development Phases&amp;quot;&quot;/&gt;&lt;property id=&quot;20307&quot; value=&quot;283&quot;/&gt;&lt;/object&gt;&lt;object type=&quot;3&quot; unique_id=&quot;29305&quot;&gt;&lt;property id=&quot;20148&quot; value=&quot;5&quot;/&gt;&lt;property id=&quot;20300&quot; value=&quot;Slide 2 - &amp;quot;Lesson Objectives&amp;quot;&quot;/&gt;&lt;property id=&quot;20307&quot; value=&quot;284&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8.2|22.7|21.7|23.4|27.3"/>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4765</TotalTime>
  <Words>561</Words>
  <Application>Microsoft Office PowerPoint</Application>
  <PresentationFormat>On-screen Show (4:3)</PresentationFormat>
  <Paragraphs>121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ＭＳ Ｐゴシック</vt:lpstr>
      <vt:lpstr>Arial</vt:lpstr>
      <vt:lpstr>Times New Roman</vt:lpstr>
      <vt:lpstr>Blank Presentation</vt:lpstr>
      <vt:lpstr>Module 10 Schema Conversion</vt:lpstr>
      <vt:lpstr>Lesson Objectives</vt:lpstr>
      <vt:lpstr>Broad Goals of Database Development</vt:lpstr>
      <vt:lpstr>Managing Redundancy</vt:lpstr>
      <vt:lpstr>Database Development Phases</vt:lpstr>
      <vt:lpstr>Logical Database Design</vt:lpstr>
      <vt:lpstr>Summary of Logical Database Design</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10, Lesson 1: Goals and steps of logical database design </dc:title>
  <dc:subject>Query Formulation with SQL</dc:subject>
  <dc:creator>Michael Mannino</dc:creator>
  <cp:lastModifiedBy>Mannino, Michael</cp:lastModifiedBy>
  <cp:revision>883</cp:revision>
  <cp:lastPrinted>1601-01-01T00:00:00Z</cp:lastPrinted>
  <dcterms:created xsi:type="dcterms:W3CDTF">2000-07-15T18:34:14Z</dcterms:created>
  <dcterms:modified xsi:type="dcterms:W3CDTF">2015-08-10T23:12:10Z</dcterms:modified>
</cp:coreProperties>
</file>