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74" r:id="rId4"/>
    <p:sldId id="270" r:id="rId5"/>
    <p:sldId id="271" r:id="rId6"/>
    <p:sldId id="272" r:id="rId7"/>
    <p:sldId id="27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A2D8A-A084-4B94-B200-B7676C42DB81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4E20D-8418-4C84-A306-60B964029DE1}">
      <dgm:prSet phldrT="[Text]" custT="1"/>
      <dgm:spPr/>
      <dgm:t>
        <a:bodyPr/>
        <a:lstStyle/>
        <a:p>
          <a:r>
            <a:rPr lang="en-US" sz="1800" dirty="0" smtClean="0"/>
            <a:t>Entity type rule</a:t>
          </a:r>
          <a:endParaRPr lang="en-US" sz="1800" dirty="0"/>
        </a:p>
      </dgm:t>
    </dgm:pt>
    <dgm:pt modelId="{E1A8DD53-7167-4441-9A4B-FA9675D567D6}" type="parTrans" cxnId="{BC523FCB-0055-4488-8D92-19F3865700F3}">
      <dgm:prSet/>
      <dgm:spPr/>
      <dgm:t>
        <a:bodyPr/>
        <a:lstStyle/>
        <a:p>
          <a:endParaRPr lang="en-US" sz="2000"/>
        </a:p>
      </dgm:t>
    </dgm:pt>
    <dgm:pt modelId="{89C7A56B-2A4E-41EF-9143-A3F440BD6F9A}" type="sibTrans" cxnId="{BC523FCB-0055-4488-8D92-19F3865700F3}">
      <dgm:prSet/>
      <dgm:spPr>
        <a:solidFill>
          <a:srgbClr val="FF0000"/>
        </a:solidFill>
      </dgm:spPr>
      <dgm:t>
        <a:bodyPr/>
        <a:lstStyle/>
        <a:p>
          <a:endParaRPr lang="en-US" sz="2000"/>
        </a:p>
      </dgm:t>
    </dgm:pt>
    <dgm:pt modelId="{3AF870FB-1532-4E0A-930A-7EF3AAC06904}">
      <dgm:prSet phldrT="[Text]" custT="1"/>
      <dgm:spPr/>
      <dgm:t>
        <a:bodyPr/>
        <a:lstStyle/>
        <a:p>
          <a:r>
            <a:rPr lang="en-US" sz="1600" dirty="0" smtClean="0"/>
            <a:t>Tables</a:t>
          </a:r>
          <a:endParaRPr lang="en-US" sz="1600" dirty="0"/>
        </a:p>
      </dgm:t>
    </dgm:pt>
    <dgm:pt modelId="{4498CCEB-082E-4D42-B97A-BD0A84480C55}" type="parTrans" cxnId="{D6EE5790-9D5B-403A-8B4F-7B60586DE4F7}">
      <dgm:prSet/>
      <dgm:spPr/>
      <dgm:t>
        <a:bodyPr/>
        <a:lstStyle/>
        <a:p>
          <a:endParaRPr lang="en-US" sz="2000"/>
        </a:p>
      </dgm:t>
    </dgm:pt>
    <dgm:pt modelId="{AA465936-12FD-466E-8FEA-EB495BB378AE}" type="sibTrans" cxnId="{D6EE5790-9D5B-403A-8B4F-7B60586DE4F7}">
      <dgm:prSet/>
      <dgm:spPr/>
      <dgm:t>
        <a:bodyPr/>
        <a:lstStyle/>
        <a:p>
          <a:endParaRPr lang="en-US" sz="2000"/>
        </a:p>
      </dgm:t>
    </dgm:pt>
    <dgm:pt modelId="{931664B4-5BA0-4EE2-833D-86E80647B870}">
      <dgm:prSet phldrT="[Text]" custT="1"/>
      <dgm:spPr/>
      <dgm:t>
        <a:bodyPr/>
        <a:lstStyle/>
        <a:p>
          <a:r>
            <a:rPr lang="en-US" sz="1800" dirty="0" smtClean="0"/>
            <a:t>1-M relationship rule</a:t>
          </a:r>
          <a:endParaRPr lang="en-US" sz="1800" dirty="0"/>
        </a:p>
      </dgm:t>
    </dgm:pt>
    <dgm:pt modelId="{B79933CA-3B06-4F69-8384-C7BB8409789F}" type="parTrans" cxnId="{D76A7D98-4452-48D8-8872-1D3DE7563772}">
      <dgm:prSet/>
      <dgm:spPr/>
      <dgm:t>
        <a:bodyPr/>
        <a:lstStyle/>
        <a:p>
          <a:endParaRPr lang="en-US" sz="2000"/>
        </a:p>
      </dgm:t>
    </dgm:pt>
    <dgm:pt modelId="{52B6FEA2-9779-4715-8C15-8CEE2DDB855F}" type="sibTrans" cxnId="{D76A7D98-4452-48D8-8872-1D3DE7563772}">
      <dgm:prSet/>
      <dgm:spPr>
        <a:solidFill>
          <a:srgbClr val="FF0000"/>
        </a:solidFill>
      </dgm:spPr>
      <dgm:t>
        <a:bodyPr/>
        <a:lstStyle/>
        <a:p>
          <a:endParaRPr lang="en-US" sz="2000"/>
        </a:p>
      </dgm:t>
    </dgm:pt>
    <dgm:pt modelId="{F6708E1D-D623-4DB9-BEEB-3B5952498F31}">
      <dgm:prSet phldrT="[Text]" custT="1"/>
      <dgm:spPr/>
      <dgm:t>
        <a:bodyPr/>
        <a:lstStyle/>
        <a:p>
          <a:r>
            <a:rPr lang="en-US" sz="1600" dirty="0" smtClean="0"/>
            <a:t>FKs in the child tables</a:t>
          </a:r>
          <a:endParaRPr lang="en-US" sz="1600" dirty="0"/>
        </a:p>
      </dgm:t>
    </dgm:pt>
    <dgm:pt modelId="{8926BD97-0614-48FA-A999-3892BE9AA43F}" type="parTrans" cxnId="{4C7A3F14-B555-49C4-9EC6-58B7327F4AC6}">
      <dgm:prSet/>
      <dgm:spPr/>
      <dgm:t>
        <a:bodyPr/>
        <a:lstStyle/>
        <a:p>
          <a:endParaRPr lang="en-US" sz="2000"/>
        </a:p>
      </dgm:t>
    </dgm:pt>
    <dgm:pt modelId="{AE1FB055-EA95-4EA3-A7A2-FB3CF2D68037}" type="sibTrans" cxnId="{4C7A3F14-B555-49C4-9EC6-58B7327F4AC6}">
      <dgm:prSet/>
      <dgm:spPr/>
      <dgm:t>
        <a:bodyPr/>
        <a:lstStyle/>
        <a:p>
          <a:endParaRPr lang="en-US" sz="2000"/>
        </a:p>
      </dgm:t>
    </dgm:pt>
    <dgm:pt modelId="{F204AC79-7582-4771-9D91-309B91416D6B}">
      <dgm:prSet phldrT="[Text]" custT="1"/>
      <dgm:spPr/>
      <dgm:t>
        <a:bodyPr/>
        <a:lstStyle/>
        <a:p>
          <a:r>
            <a:rPr lang="en-US" sz="1800" dirty="0" smtClean="0"/>
            <a:t>M-N relationship rule</a:t>
          </a:r>
          <a:endParaRPr lang="en-US" sz="1800" dirty="0"/>
        </a:p>
      </dgm:t>
    </dgm:pt>
    <dgm:pt modelId="{3774ECC0-34F7-4663-812A-23BA2D8071F6}" type="parTrans" cxnId="{BB7C9F02-F267-4AC4-9032-23051F4E1E3A}">
      <dgm:prSet/>
      <dgm:spPr/>
      <dgm:t>
        <a:bodyPr/>
        <a:lstStyle/>
        <a:p>
          <a:endParaRPr lang="en-US" sz="2000"/>
        </a:p>
      </dgm:t>
    </dgm:pt>
    <dgm:pt modelId="{998088D8-14A4-472F-8811-DF535D6CFC1C}" type="sibTrans" cxnId="{BB7C9F02-F267-4AC4-9032-23051F4E1E3A}">
      <dgm:prSet/>
      <dgm:spPr>
        <a:solidFill>
          <a:srgbClr val="FF0000"/>
        </a:solidFill>
      </dgm:spPr>
      <dgm:t>
        <a:bodyPr/>
        <a:lstStyle/>
        <a:p>
          <a:endParaRPr lang="en-US" sz="2000"/>
        </a:p>
      </dgm:t>
    </dgm:pt>
    <dgm:pt modelId="{70D32D0E-9697-40F7-ADA3-F71DECB9530C}">
      <dgm:prSet phldrT="[Text]" custT="1"/>
      <dgm:spPr/>
      <dgm:t>
        <a:bodyPr/>
        <a:lstStyle/>
        <a:p>
          <a:r>
            <a:rPr lang="en-US" sz="1600" dirty="0" smtClean="0"/>
            <a:t>Associative tables plus FKs</a:t>
          </a:r>
          <a:endParaRPr lang="en-US" sz="1600" dirty="0"/>
        </a:p>
      </dgm:t>
    </dgm:pt>
    <dgm:pt modelId="{D8831225-8775-4E55-BCAD-EE0877292770}" type="parTrans" cxnId="{E835960C-D9D1-43A7-8E0C-BD1299432353}">
      <dgm:prSet/>
      <dgm:spPr/>
      <dgm:t>
        <a:bodyPr/>
        <a:lstStyle/>
        <a:p>
          <a:endParaRPr lang="en-US" sz="2000"/>
        </a:p>
      </dgm:t>
    </dgm:pt>
    <dgm:pt modelId="{25A795D6-B346-4B28-B664-793BA7C9DC81}" type="sibTrans" cxnId="{E835960C-D9D1-43A7-8E0C-BD1299432353}">
      <dgm:prSet/>
      <dgm:spPr/>
      <dgm:t>
        <a:bodyPr/>
        <a:lstStyle/>
        <a:p>
          <a:endParaRPr lang="en-US" sz="2000"/>
        </a:p>
      </dgm:t>
    </dgm:pt>
    <dgm:pt modelId="{6396152C-39D5-4A24-8F5E-4A58CB135DFB}">
      <dgm:prSet phldrT="[Text]" custT="1"/>
      <dgm:spPr/>
      <dgm:t>
        <a:bodyPr/>
        <a:lstStyle/>
        <a:p>
          <a:r>
            <a:rPr lang="en-US" sz="1800" dirty="0" smtClean="0"/>
            <a:t>Identifying relationship rule</a:t>
          </a:r>
          <a:endParaRPr lang="en-US" sz="1800" dirty="0"/>
        </a:p>
      </dgm:t>
    </dgm:pt>
    <dgm:pt modelId="{64FA4305-D362-465A-93B5-0F750A580227}" type="parTrans" cxnId="{DDC99A0D-B556-4D41-94FA-E0A12E2864C8}">
      <dgm:prSet/>
      <dgm:spPr/>
      <dgm:t>
        <a:bodyPr/>
        <a:lstStyle/>
        <a:p>
          <a:endParaRPr lang="en-US" sz="2000"/>
        </a:p>
      </dgm:t>
    </dgm:pt>
    <dgm:pt modelId="{BC83971D-4810-447A-BA08-D1A6BDA4A7D6}" type="sibTrans" cxnId="{DDC99A0D-B556-4D41-94FA-E0A12E2864C8}">
      <dgm:prSet/>
      <dgm:spPr/>
      <dgm:t>
        <a:bodyPr/>
        <a:lstStyle/>
        <a:p>
          <a:endParaRPr lang="en-US" sz="2000"/>
        </a:p>
      </dgm:t>
    </dgm:pt>
    <dgm:pt modelId="{7D753170-EF25-4F60-80AA-DDB1623D2CAD}">
      <dgm:prSet phldrT="[Text]" custT="1"/>
      <dgm:spPr/>
      <dgm:t>
        <a:bodyPr/>
        <a:lstStyle/>
        <a:p>
          <a:r>
            <a:rPr lang="en-US" sz="1600" dirty="0" smtClean="0"/>
            <a:t>Components of PK</a:t>
          </a:r>
          <a:endParaRPr lang="en-US" sz="1600" dirty="0"/>
        </a:p>
      </dgm:t>
    </dgm:pt>
    <dgm:pt modelId="{8B044481-23FB-4D09-B793-C8966FF8ECF3}" type="parTrans" cxnId="{F14A90AD-D184-48C5-A309-939F17FC576B}">
      <dgm:prSet/>
      <dgm:spPr/>
      <dgm:t>
        <a:bodyPr/>
        <a:lstStyle/>
        <a:p>
          <a:endParaRPr lang="en-US" sz="2000"/>
        </a:p>
      </dgm:t>
    </dgm:pt>
    <dgm:pt modelId="{8A622676-1E88-4979-94BA-26B62BE0BB77}" type="sibTrans" cxnId="{F14A90AD-D184-48C5-A309-939F17FC576B}">
      <dgm:prSet/>
      <dgm:spPr/>
      <dgm:t>
        <a:bodyPr/>
        <a:lstStyle/>
        <a:p>
          <a:endParaRPr lang="en-US" sz="2000"/>
        </a:p>
      </dgm:t>
    </dgm:pt>
    <dgm:pt modelId="{3458D896-3B24-492E-9A81-EE317592E136}">
      <dgm:prSet phldrT="[Text]" custT="1"/>
      <dgm:spPr/>
      <dgm:t>
        <a:bodyPr/>
        <a:lstStyle/>
        <a:p>
          <a:r>
            <a:rPr lang="en-US" sz="1600" dirty="0" smtClean="0"/>
            <a:t>Combined PK</a:t>
          </a:r>
          <a:endParaRPr lang="en-US" sz="1600" dirty="0"/>
        </a:p>
      </dgm:t>
    </dgm:pt>
    <dgm:pt modelId="{A8D83730-1EA6-4042-98EE-860B4EEA4F2F}" type="parTrans" cxnId="{F2F51167-0B6B-4A4B-8CB8-3FCCFB6E70FD}">
      <dgm:prSet/>
      <dgm:spPr/>
      <dgm:t>
        <a:bodyPr/>
        <a:lstStyle/>
        <a:p>
          <a:endParaRPr lang="en-US" sz="2000"/>
        </a:p>
      </dgm:t>
    </dgm:pt>
    <dgm:pt modelId="{92D1F588-D2FC-4AB4-91F4-710F7A468F5F}" type="sibTrans" cxnId="{F2F51167-0B6B-4A4B-8CB8-3FCCFB6E70FD}">
      <dgm:prSet/>
      <dgm:spPr/>
      <dgm:t>
        <a:bodyPr/>
        <a:lstStyle/>
        <a:p>
          <a:endParaRPr lang="en-US" sz="2000"/>
        </a:p>
      </dgm:t>
    </dgm:pt>
    <dgm:pt modelId="{2213A6B3-6C97-40D7-A3E7-1507866E21DF}" type="pres">
      <dgm:prSet presAssocID="{636A2D8A-A084-4B94-B200-B7676C42DB8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7BEF2C5-EDA0-4858-94B1-9B0F3675E624}" type="pres">
      <dgm:prSet presAssocID="{6464E20D-8418-4C84-A306-60B964029DE1}" presName="composite" presStyleCnt="0"/>
      <dgm:spPr/>
    </dgm:pt>
    <dgm:pt modelId="{2A8A349F-0553-45D6-8E00-4CA5C4E4071F}" type="pres">
      <dgm:prSet presAssocID="{6464E20D-8418-4C84-A306-60B964029DE1}" presName="bentUpArrow1" presStyleLbl="alignImgPlace1" presStyleIdx="0" presStyleCnt="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8CFB5CD-12DF-496E-BC97-B3FC088F33D3}" type="pres">
      <dgm:prSet presAssocID="{6464E20D-8418-4C84-A306-60B964029DE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26843-16E7-4F9E-8B77-F469DA63C11A}" type="pres">
      <dgm:prSet presAssocID="{6464E20D-8418-4C84-A306-60B964029DE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9E762-896D-416E-8CEF-548EC82267DB}" type="pres">
      <dgm:prSet presAssocID="{89C7A56B-2A4E-41EF-9143-A3F440BD6F9A}" presName="sibTrans" presStyleCnt="0"/>
      <dgm:spPr/>
    </dgm:pt>
    <dgm:pt modelId="{6C26EF4D-931E-402E-9ABF-6BE5C853659A}" type="pres">
      <dgm:prSet presAssocID="{931664B4-5BA0-4EE2-833D-86E80647B870}" presName="composite" presStyleCnt="0"/>
      <dgm:spPr/>
    </dgm:pt>
    <dgm:pt modelId="{105347C5-0953-467E-9C32-D1E453D4C16A}" type="pres">
      <dgm:prSet presAssocID="{931664B4-5BA0-4EE2-833D-86E80647B870}" presName="bentUpArrow1" presStyleLbl="alignImgPlace1" presStyleIdx="1" presStyleCnt="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BB7DD24-7A1B-4286-AF03-50B3DDCB52C0}" type="pres">
      <dgm:prSet presAssocID="{931664B4-5BA0-4EE2-833D-86E80647B87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44FA7-B48D-4776-9A96-2B1A14600AA0}" type="pres">
      <dgm:prSet presAssocID="{931664B4-5BA0-4EE2-833D-86E80647B870}" presName="ChildText" presStyleLbl="revTx" presStyleIdx="1" presStyleCnt="4" custScaleX="129972" custLinFactNeighborX="14265" custLinFactNeighborY="3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324AC-7650-4576-8CCC-39D07D8ADDB4}" type="pres">
      <dgm:prSet presAssocID="{52B6FEA2-9779-4715-8C15-8CEE2DDB855F}" presName="sibTrans" presStyleCnt="0"/>
      <dgm:spPr/>
    </dgm:pt>
    <dgm:pt modelId="{05677F80-5405-4F67-8A74-F11B244C54F0}" type="pres">
      <dgm:prSet presAssocID="{F204AC79-7582-4771-9D91-309B91416D6B}" presName="composite" presStyleCnt="0"/>
      <dgm:spPr/>
    </dgm:pt>
    <dgm:pt modelId="{3BC2830E-9295-49F6-AE78-D99F98110DE3}" type="pres">
      <dgm:prSet presAssocID="{F204AC79-7582-4771-9D91-309B91416D6B}" presName="bentUpArrow1" presStyleLbl="alignImgPlace1" presStyleIdx="2" presStyleCnt="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4EFFEB43-3C04-4471-9C60-D70972B914B0}" type="pres">
      <dgm:prSet presAssocID="{F204AC79-7582-4771-9D91-309B91416D6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B836B-BC40-416A-B157-AE907EFB5737}" type="pres">
      <dgm:prSet presAssocID="{F204AC79-7582-4771-9D91-309B91416D6B}" presName="ChildText" presStyleLbl="revTx" presStyleIdx="2" presStyleCnt="4" custScaleX="173863" custLinFactNeighborX="36983" custLinFactNeighborY="37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AF36C-509C-4541-9898-FCF6EAB506D4}" type="pres">
      <dgm:prSet presAssocID="{998088D8-14A4-472F-8811-DF535D6CFC1C}" presName="sibTrans" presStyleCnt="0"/>
      <dgm:spPr/>
    </dgm:pt>
    <dgm:pt modelId="{80B850B2-1C2D-4B5D-8FDC-86ECD995C0AD}" type="pres">
      <dgm:prSet presAssocID="{6396152C-39D5-4A24-8F5E-4A58CB135DFB}" presName="composite" presStyleCnt="0"/>
      <dgm:spPr/>
    </dgm:pt>
    <dgm:pt modelId="{E6555AC9-5FF0-47DE-8DE1-73A44818802E}" type="pres">
      <dgm:prSet presAssocID="{6396152C-39D5-4A24-8F5E-4A58CB135D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F7245-FADF-4C6A-A3F1-6045FFBA9F98}" type="pres">
      <dgm:prSet presAssocID="{6396152C-39D5-4A24-8F5E-4A58CB135DFB}" presName="FinalChildText" presStyleLbl="revTx" presStyleIdx="3" presStyleCnt="4" custScaleX="146677" custLinFactNeighborX="25561" custLinFactNeighborY="3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5960C-D9D1-43A7-8E0C-BD1299432353}" srcId="{F204AC79-7582-4771-9D91-309B91416D6B}" destId="{70D32D0E-9697-40F7-ADA3-F71DECB9530C}" srcOrd="0" destOrd="0" parTransId="{D8831225-8775-4E55-BCAD-EE0877292770}" sibTransId="{25A795D6-B346-4B28-B664-793BA7C9DC81}"/>
    <dgm:cxn modelId="{2E918EFD-2AE0-4EFA-94E9-E0BD68132C02}" type="presOf" srcId="{6464E20D-8418-4C84-A306-60B964029DE1}" destId="{78CFB5CD-12DF-496E-BC97-B3FC088F33D3}" srcOrd="0" destOrd="0" presId="urn:microsoft.com/office/officeart/2005/8/layout/StepDownProcess"/>
    <dgm:cxn modelId="{2DE0FF4A-4025-4578-A153-AC4B570CDCFE}" type="presOf" srcId="{931664B4-5BA0-4EE2-833D-86E80647B870}" destId="{EBB7DD24-7A1B-4286-AF03-50B3DDCB52C0}" srcOrd="0" destOrd="0" presId="urn:microsoft.com/office/officeart/2005/8/layout/StepDownProcess"/>
    <dgm:cxn modelId="{F14A90AD-D184-48C5-A309-939F17FC576B}" srcId="{6396152C-39D5-4A24-8F5E-4A58CB135DFB}" destId="{7D753170-EF25-4F60-80AA-DDB1623D2CAD}" srcOrd="0" destOrd="0" parTransId="{8B044481-23FB-4D09-B793-C8966FF8ECF3}" sibTransId="{8A622676-1E88-4979-94BA-26B62BE0BB77}"/>
    <dgm:cxn modelId="{F2F51167-0B6B-4A4B-8CB8-3FCCFB6E70FD}" srcId="{F204AC79-7582-4771-9D91-309B91416D6B}" destId="{3458D896-3B24-492E-9A81-EE317592E136}" srcOrd="1" destOrd="0" parTransId="{A8D83730-1EA6-4042-98EE-860B4EEA4F2F}" sibTransId="{92D1F588-D2FC-4AB4-91F4-710F7A468F5F}"/>
    <dgm:cxn modelId="{9569B21A-9E27-44CC-A1E3-A05401B57743}" type="presOf" srcId="{3AF870FB-1532-4E0A-930A-7EF3AAC06904}" destId="{E0726843-16E7-4F9E-8B77-F469DA63C11A}" srcOrd="0" destOrd="0" presId="urn:microsoft.com/office/officeart/2005/8/layout/StepDownProcess"/>
    <dgm:cxn modelId="{BB7C9F02-F267-4AC4-9032-23051F4E1E3A}" srcId="{636A2D8A-A084-4B94-B200-B7676C42DB81}" destId="{F204AC79-7582-4771-9D91-309B91416D6B}" srcOrd="2" destOrd="0" parTransId="{3774ECC0-34F7-4663-812A-23BA2D8071F6}" sibTransId="{998088D8-14A4-472F-8811-DF535D6CFC1C}"/>
    <dgm:cxn modelId="{F6CD4E76-F6D4-469E-939E-F746278B5833}" type="presOf" srcId="{F6708E1D-D623-4DB9-BEEB-3B5952498F31}" destId="{D1944FA7-B48D-4776-9A96-2B1A14600AA0}" srcOrd="0" destOrd="0" presId="urn:microsoft.com/office/officeart/2005/8/layout/StepDownProcess"/>
    <dgm:cxn modelId="{BC523FCB-0055-4488-8D92-19F3865700F3}" srcId="{636A2D8A-A084-4B94-B200-B7676C42DB81}" destId="{6464E20D-8418-4C84-A306-60B964029DE1}" srcOrd="0" destOrd="0" parTransId="{E1A8DD53-7167-4441-9A4B-FA9675D567D6}" sibTransId="{89C7A56B-2A4E-41EF-9143-A3F440BD6F9A}"/>
    <dgm:cxn modelId="{CF55C055-50C0-410A-B903-A1EFCDB52B78}" type="presOf" srcId="{7D753170-EF25-4F60-80AA-DDB1623D2CAD}" destId="{12AF7245-FADF-4C6A-A3F1-6045FFBA9F98}" srcOrd="0" destOrd="0" presId="urn:microsoft.com/office/officeart/2005/8/layout/StepDownProcess"/>
    <dgm:cxn modelId="{179C8716-5403-4FD7-97B4-D611AF381F99}" type="presOf" srcId="{70D32D0E-9697-40F7-ADA3-F71DECB9530C}" destId="{0D5B836B-BC40-416A-B157-AE907EFB5737}" srcOrd="0" destOrd="0" presId="urn:microsoft.com/office/officeart/2005/8/layout/StepDownProcess"/>
    <dgm:cxn modelId="{B94EE437-E290-460E-98D4-A27985183115}" type="presOf" srcId="{F204AC79-7582-4771-9D91-309B91416D6B}" destId="{4EFFEB43-3C04-4471-9C60-D70972B914B0}" srcOrd="0" destOrd="0" presId="urn:microsoft.com/office/officeart/2005/8/layout/StepDownProcess"/>
    <dgm:cxn modelId="{D76A7D98-4452-48D8-8872-1D3DE7563772}" srcId="{636A2D8A-A084-4B94-B200-B7676C42DB81}" destId="{931664B4-5BA0-4EE2-833D-86E80647B870}" srcOrd="1" destOrd="0" parTransId="{B79933CA-3B06-4F69-8384-C7BB8409789F}" sibTransId="{52B6FEA2-9779-4715-8C15-8CEE2DDB855F}"/>
    <dgm:cxn modelId="{D6EE5790-9D5B-403A-8B4F-7B60586DE4F7}" srcId="{6464E20D-8418-4C84-A306-60B964029DE1}" destId="{3AF870FB-1532-4E0A-930A-7EF3AAC06904}" srcOrd="0" destOrd="0" parTransId="{4498CCEB-082E-4D42-B97A-BD0A84480C55}" sibTransId="{AA465936-12FD-466E-8FEA-EB495BB378AE}"/>
    <dgm:cxn modelId="{C4A29DBB-EC21-4448-B659-A9E51BB7C7F4}" type="presOf" srcId="{6396152C-39D5-4A24-8F5E-4A58CB135DFB}" destId="{E6555AC9-5FF0-47DE-8DE1-73A44818802E}" srcOrd="0" destOrd="0" presId="urn:microsoft.com/office/officeart/2005/8/layout/StepDownProcess"/>
    <dgm:cxn modelId="{EA2DEF07-95AD-4E61-A987-02E3713EA30F}" type="presOf" srcId="{636A2D8A-A084-4B94-B200-B7676C42DB81}" destId="{2213A6B3-6C97-40D7-A3E7-1507866E21DF}" srcOrd="0" destOrd="0" presId="urn:microsoft.com/office/officeart/2005/8/layout/StepDownProcess"/>
    <dgm:cxn modelId="{DDC99A0D-B556-4D41-94FA-E0A12E2864C8}" srcId="{636A2D8A-A084-4B94-B200-B7676C42DB81}" destId="{6396152C-39D5-4A24-8F5E-4A58CB135DFB}" srcOrd="3" destOrd="0" parTransId="{64FA4305-D362-465A-93B5-0F750A580227}" sibTransId="{BC83971D-4810-447A-BA08-D1A6BDA4A7D6}"/>
    <dgm:cxn modelId="{4C7A3F14-B555-49C4-9EC6-58B7327F4AC6}" srcId="{931664B4-5BA0-4EE2-833D-86E80647B870}" destId="{F6708E1D-D623-4DB9-BEEB-3B5952498F31}" srcOrd="0" destOrd="0" parTransId="{8926BD97-0614-48FA-A999-3892BE9AA43F}" sibTransId="{AE1FB055-EA95-4EA3-A7A2-FB3CF2D68037}"/>
    <dgm:cxn modelId="{5FAD176B-AAE9-40B5-83FF-E884DCF479AE}" type="presOf" srcId="{3458D896-3B24-492E-9A81-EE317592E136}" destId="{0D5B836B-BC40-416A-B157-AE907EFB5737}" srcOrd="0" destOrd="1" presId="urn:microsoft.com/office/officeart/2005/8/layout/StepDownProcess"/>
    <dgm:cxn modelId="{0979C9FB-583F-49E0-B290-2B31EBAB42F0}" type="presParOf" srcId="{2213A6B3-6C97-40D7-A3E7-1507866E21DF}" destId="{B7BEF2C5-EDA0-4858-94B1-9B0F3675E624}" srcOrd="0" destOrd="0" presId="urn:microsoft.com/office/officeart/2005/8/layout/StepDownProcess"/>
    <dgm:cxn modelId="{14EB593E-0BD0-472C-9599-16E707BFC12E}" type="presParOf" srcId="{B7BEF2C5-EDA0-4858-94B1-9B0F3675E624}" destId="{2A8A349F-0553-45D6-8E00-4CA5C4E4071F}" srcOrd="0" destOrd="0" presId="urn:microsoft.com/office/officeart/2005/8/layout/StepDownProcess"/>
    <dgm:cxn modelId="{15076880-25F3-494E-B1CE-171378C28EB3}" type="presParOf" srcId="{B7BEF2C5-EDA0-4858-94B1-9B0F3675E624}" destId="{78CFB5CD-12DF-496E-BC97-B3FC088F33D3}" srcOrd="1" destOrd="0" presId="urn:microsoft.com/office/officeart/2005/8/layout/StepDownProcess"/>
    <dgm:cxn modelId="{511355B4-0569-4FF8-8851-B00A99BE1110}" type="presParOf" srcId="{B7BEF2C5-EDA0-4858-94B1-9B0F3675E624}" destId="{E0726843-16E7-4F9E-8B77-F469DA63C11A}" srcOrd="2" destOrd="0" presId="urn:microsoft.com/office/officeart/2005/8/layout/StepDownProcess"/>
    <dgm:cxn modelId="{D7327BCD-ED22-4959-8942-9A01CD1CF634}" type="presParOf" srcId="{2213A6B3-6C97-40D7-A3E7-1507866E21DF}" destId="{7C19E762-896D-416E-8CEF-548EC82267DB}" srcOrd="1" destOrd="0" presId="urn:microsoft.com/office/officeart/2005/8/layout/StepDownProcess"/>
    <dgm:cxn modelId="{13CFBCF8-23F1-4E49-8122-3B888AAC72A3}" type="presParOf" srcId="{2213A6B3-6C97-40D7-A3E7-1507866E21DF}" destId="{6C26EF4D-931E-402E-9ABF-6BE5C853659A}" srcOrd="2" destOrd="0" presId="urn:microsoft.com/office/officeart/2005/8/layout/StepDownProcess"/>
    <dgm:cxn modelId="{15934435-3EB0-4013-A516-6530E997C71E}" type="presParOf" srcId="{6C26EF4D-931E-402E-9ABF-6BE5C853659A}" destId="{105347C5-0953-467E-9C32-D1E453D4C16A}" srcOrd="0" destOrd="0" presId="urn:microsoft.com/office/officeart/2005/8/layout/StepDownProcess"/>
    <dgm:cxn modelId="{B45B4E36-C38F-4EB1-B390-CE21AD6AEF2B}" type="presParOf" srcId="{6C26EF4D-931E-402E-9ABF-6BE5C853659A}" destId="{EBB7DD24-7A1B-4286-AF03-50B3DDCB52C0}" srcOrd="1" destOrd="0" presId="urn:microsoft.com/office/officeart/2005/8/layout/StepDownProcess"/>
    <dgm:cxn modelId="{B7924A01-203D-496E-A026-16CE204E2E6C}" type="presParOf" srcId="{6C26EF4D-931E-402E-9ABF-6BE5C853659A}" destId="{D1944FA7-B48D-4776-9A96-2B1A14600AA0}" srcOrd="2" destOrd="0" presId="urn:microsoft.com/office/officeart/2005/8/layout/StepDownProcess"/>
    <dgm:cxn modelId="{78BF3591-EEDB-44DD-A06D-C68EC5B00E97}" type="presParOf" srcId="{2213A6B3-6C97-40D7-A3E7-1507866E21DF}" destId="{C2D324AC-7650-4576-8CCC-39D07D8ADDB4}" srcOrd="3" destOrd="0" presId="urn:microsoft.com/office/officeart/2005/8/layout/StepDownProcess"/>
    <dgm:cxn modelId="{E653D1C6-9506-4DBF-AC64-C9B4C293A27F}" type="presParOf" srcId="{2213A6B3-6C97-40D7-A3E7-1507866E21DF}" destId="{05677F80-5405-4F67-8A74-F11B244C54F0}" srcOrd="4" destOrd="0" presId="urn:microsoft.com/office/officeart/2005/8/layout/StepDownProcess"/>
    <dgm:cxn modelId="{F37995DB-C21E-408C-A7E3-08515575C57A}" type="presParOf" srcId="{05677F80-5405-4F67-8A74-F11B244C54F0}" destId="{3BC2830E-9295-49F6-AE78-D99F98110DE3}" srcOrd="0" destOrd="0" presId="urn:microsoft.com/office/officeart/2005/8/layout/StepDownProcess"/>
    <dgm:cxn modelId="{A4A3A193-3101-47D3-A115-DBA58E3B5AE7}" type="presParOf" srcId="{05677F80-5405-4F67-8A74-F11B244C54F0}" destId="{4EFFEB43-3C04-4471-9C60-D70972B914B0}" srcOrd="1" destOrd="0" presId="urn:microsoft.com/office/officeart/2005/8/layout/StepDownProcess"/>
    <dgm:cxn modelId="{836C2F9F-582B-410D-A013-3E96BAA4AAC6}" type="presParOf" srcId="{05677F80-5405-4F67-8A74-F11B244C54F0}" destId="{0D5B836B-BC40-416A-B157-AE907EFB5737}" srcOrd="2" destOrd="0" presId="urn:microsoft.com/office/officeart/2005/8/layout/StepDownProcess"/>
    <dgm:cxn modelId="{B116913D-24E7-42B2-A101-C680E6679D0A}" type="presParOf" srcId="{2213A6B3-6C97-40D7-A3E7-1507866E21DF}" destId="{587AF36C-509C-4541-9898-FCF6EAB506D4}" srcOrd="5" destOrd="0" presId="urn:microsoft.com/office/officeart/2005/8/layout/StepDownProcess"/>
    <dgm:cxn modelId="{DAA5C733-B361-44C2-9714-572AB6CF9E2F}" type="presParOf" srcId="{2213A6B3-6C97-40D7-A3E7-1507866E21DF}" destId="{80B850B2-1C2D-4B5D-8FDC-86ECD995C0AD}" srcOrd="6" destOrd="0" presId="urn:microsoft.com/office/officeart/2005/8/layout/StepDownProcess"/>
    <dgm:cxn modelId="{23C95D8D-1DF3-4384-BF54-83036BD94C9B}" type="presParOf" srcId="{80B850B2-1C2D-4B5D-8FDC-86ECD995C0AD}" destId="{E6555AC9-5FF0-47DE-8DE1-73A44818802E}" srcOrd="0" destOrd="0" presId="urn:microsoft.com/office/officeart/2005/8/layout/StepDownProcess"/>
    <dgm:cxn modelId="{0A51E611-A97F-466E-BEDE-5B23B1B7025E}" type="presParOf" srcId="{80B850B2-1C2D-4B5D-8FDC-86ECD995C0AD}" destId="{12AF7245-FADF-4C6A-A3F1-6045FFBA9F98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A349F-0553-45D6-8E00-4CA5C4E4071F}">
      <dsp:nvSpPr>
        <dsp:cNvPr id="0" name=""/>
        <dsp:cNvSpPr/>
      </dsp:nvSpPr>
      <dsp:spPr>
        <a:xfrm rot="5400000">
          <a:off x="1234933" y="982652"/>
          <a:ext cx="862982" cy="982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CFB5CD-12DF-496E-BC97-B3FC088F33D3}">
      <dsp:nvSpPr>
        <dsp:cNvPr id="0" name=""/>
        <dsp:cNvSpPr/>
      </dsp:nvSpPr>
      <dsp:spPr>
        <a:xfrm>
          <a:off x="1006295" y="26019"/>
          <a:ext cx="1452755" cy="10168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Entity type rule</a:t>
          </a:r>
          <a:endParaRPr lang="en-US" sz="1800" kern="1200" dirty="0"/>
        </a:p>
      </dsp:txBody>
      <dsp:txXfrm>
        <a:off x="1055944" y="75668"/>
        <a:ext cx="1353457" cy="917583"/>
      </dsp:txXfrm>
    </dsp:sp>
    <dsp:sp modelId="{E0726843-16E7-4F9E-8B77-F469DA63C11A}">
      <dsp:nvSpPr>
        <dsp:cNvPr id="0" name=""/>
        <dsp:cNvSpPr/>
      </dsp:nvSpPr>
      <dsp:spPr>
        <a:xfrm>
          <a:off x="2459050" y="123001"/>
          <a:ext cx="1056595" cy="82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Tables</a:t>
          </a:r>
          <a:endParaRPr lang="en-US" sz="1600" kern="1200" dirty="0"/>
        </a:p>
      </dsp:txBody>
      <dsp:txXfrm>
        <a:off x="2459050" y="123001"/>
        <a:ext cx="1056595" cy="821888"/>
      </dsp:txXfrm>
    </dsp:sp>
    <dsp:sp modelId="{105347C5-0953-467E-9C32-D1E453D4C16A}">
      <dsp:nvSpPr>
        <dsp:cNvPr id="0" name=""/>
        <dsp:cNvSpPr/>
      </dsp:nvSpPr>
      <dsp:spPr>
        <a:xfrm rot="5400000">
          <a:off x="2439421" y="2124946"/>
          <a:ext cx="862982" cy="982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B7DD24-7A1B-4286-AF03-50B3DDCB52C0}">
      <dsp:nvSpPr>
        <dsp:cNvPr id="0" name=""/>
        <dsp:cNvSpPr/>
      </dsp:nvSpPr>
      <dsp:spPr>
        <a:xfrm>
          <a:off x="2210783" y="1168312"/>
          <a:ext cx="1452755" cy="10168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1-M relationship rule</a:t>
          </a:r>
          <a:endParaRPr lang="en-US" sz="1800" kern="1200" dirty="0"/>
        </a:p>
      </dsp:txBody>
      <dsp:txXfrm>
        <a:off x="2260432" y="1217961"/>
        <a:ext cx="1353457" cy="917583"/>
      </dsp:txXfrm>
    </dsp:sp>
    <dsp:sp modelId="{D1944FA7-B48D-4776-9A96-2B1A14600AA0}">
      <dsp:nvSpPr>
        <dsp:cNvPr id="0" name=""/>
        <dsp:cNvSpPr/>
      </dsp:nvSpPr>
      <dsp:spPr>
        <a:xfrm>
          <a:off x="3655920" y="1295401"/>
          <a:ext cx="1373278" cy="82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FKs in the child tables</a:t>
          </a:r>
          <a:endParaRPr lang="en-US" sz="1600" kern="1200" dirty="0"/>
        </a:p>
      </dsp:txBody>
      <dsp:txXfrm>
        <a:off x="3655920" y="1295401"/>
        <a:ext cx="1373278" cy="821888"/>
      </dsp:txXfrm>
    </dsp:sp>
    <dsp:sp modelId="{3BC2830E-9295-49F6-AE78-D99F98110DE3}">
      <dsp:nvSpPr>
        <dsp:cNvPr id="0" name=""/>
        <dsp:cNvSpPr/>
      </dsp:nvSpPr>
      <dsp:spPr>
        <a:xfrm rot="5400000">
          <a:off x="3643910" y="3267239"/>
          <a:ext cx="862982" cy="982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FFEB43-3C04-4471-9C60-D70972B914B0}">
      <dsp:nvSpPr>
        <dsp:cNvPr id="0" name=""/>
        <dsp:cNvSpPr/>
      </dsp:nvSpPr>
      <dsp:spPr>
        <a:xfrm>
          <a:off x="3415272" y="2310605"/>
          <a:ext cx="1452755" cy="10168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M-N relationship rule</a:t>
          </a:r>
          <a:endParaRPr lang="en-US" sz="1800" kern="1200" dirty="0"/>
        </a:p>
      </dsp:txBody>
      <dsp:txXfrm>
        <a:off x="3464921" y="2360254"/>
        <a:ext cx="1353457" cy="917583"/>
      </dsp:txXfrm>
    </dsp:sp>
    <dsp:sp modelId="{0D5B836B-BC40-416A-B157-AE907EFB5737}">
      <dsp:nvSpPr>
        <dsp:cNvPr id="0" name=""/>
        <dsp:cNvSpPr/>
      </dsp:nvSpPr>
      <dsp:spPr>
        <a:xfrm>
          <a:off x="4868571" y="2438401"/>
          <a:ext cx="1837028" cy="82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Associative tables plus FKs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Combined PK</a:t>
          </a:r>
          <a:endParaRPr lang="en-US" sz="1600" kern="1200" dirty="0"/>
        </a:p>
      </dsp:txBody>
      <dsp:txXfrm>
        <a:off x="4868571" y="2438401"/>
        <a:ext cx="1837028" cy="821888"/>
      </dsp:txXfrm>
    </dsp:sp>
    <dsp:sp modelId="{E6555AC9-5FF0-47DE-8DE1-73A44818802E}">
      <dsp:nvSpPr>
        <dsp:cNvPr id="0" name=""/>
        <dsp:cNvSpPr/>
      </dsp:nvSpPr>
      <dsp:spPr>
        <a:xfrm>
          <a:off x="4619760" y="3452899"/>
          <a:ext cx="1452755" cy="10168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Identifying relationship rule</a:t>
          </a:r>
          <a:endParaRPr lang="en-US" sz="1800" kern="1200" dirty="0"/>
        </a:p>
      </dsp:txBody>
      <dsp:txXfrm>
        <a:off x="4669409" y="3502548"/>
        <a:ext cx="1353457" cy="917583"/>
      </dsp:txXfrm>
    </dsp:sp>
    <dsp:sp modelId="{12AF7245-FADF-4C6A-A3F1-6045FFBA9F98}">
      <dsp:nvSpPr>
        <dsp:cNvPr id="0" name=""/>
        <dsp:cNvSpPr/>
      </dsp:nvSpPr>
      <dsp:spPr>
        <a:xfrm>
          <a:off x="6095998" y="3581401"/>
          <a:ext cx="1549782" cy="82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Components of PK</a:t>
          </a:r>
          <a:endParaRPr lang="en-US" sz="1600" kern="1200" dirty="0"/>
        </a:p>
      </dsp:txBody>
      <dsp:txXfrm>
        <a:off x="6095998" y="3581401"/>
        <a:ext cx="1549782" cy="82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2 of Module 10 on Schema Conversion</a:t>
            </a:r>
            <a:endParaRPr lang="en-US" altLang="en-US" dirty="0" smtClean="0"/>
          </a:p>
          <a:p>
            <a:r>
              <a:rPr lang="en-US" altLang="en-US" dirty="0" smtClean="0"/>
              <a:t> - Convert from ERD to table design</a:t>
            </a:r>
          </a:p>
          <a:p>
            <a:r>
              <a:rPr lang="en-US" altLang="en-US" dirty="0" smtClean="0"/>
              <a:t> - First step in logical database</a:t>
            </a:r>
            <a:r>
              <a:rPr lang="en-US" altLang="en-US" baseline="0" dirty="0" smtClean="0"/>
              <a:t> design</a:t>
            </a:r>
            <a:endParaRPr lang="en-US" altLang="en-US" dirty="0" smtClean="0"/>
          </a:p>
          <a:p>
            <a:r>
              <a:rPr lang="en-US" altLang="en-US" dirty="0" smtClean="0"/>
              <a:t> - Conversion practice on exercise problems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Opening</a:t>
            </a:r>
            <a:r>
              <a:rPr lang="en-US" altLang="en-US" baseline="0" dirty="0" smtClean="0"/>
              <a:t> question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What is the most prominent difference between ERD notation and the relational data model?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What conversion rules involve this </a:t>
            </a:r>
            <a:r>
              <a:rPr lang="en-US" altLang="en-US" baseline="0" smtClean="0"/>
              <a:t>prominent difference?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Objectives:</a:t>
            </a:r>
          </a:p>
          <a:p>
            <a:r>
              <a:rPr lang="en-US" altLang="en-US" dirty="0" smtClean="0"/>
              <a:t>- Apply conversion rules to transform ERD into a table design</a:t>
            </a:r>
          </a:p>
          <a:p>
            <a:r>
              <a:rPr lang="en-US" altLang="en-US" dirty="0" smtClean="0"/>
              <a:t>- Understand the differences between the ERD notation and relational data model</a:t>
            </a:r>
          </a:p>
          <a:p>
            <a:r>
              <a:rPr lang="en-US" altLang="en-US" dirty="0" smtClean="0"/>
              <a:t>- Master conversion with lots of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Apply rules in order: all applications of rule 1, then rule 2, then rule 3, and rule 4.</a:t>
            </a:r>
          </a:p>
          <a:p>
            <a:r>
              <a:rPr lang="en-US" altLang="en-US" dirty="0" smtClean="0"/>
              <a:t>Second rule: fundamental difference between models</a:t>
            </a:r>
          </a:p>
          <a:p>
            <a:r>
              <a:rPr lang="en-US" altLang="en-US" dirty="0" smtClean="0"/>
              <a:t>M-N relationship becomes an associative table with a combined PK.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72FE01-C2A7-4CF8-90A1-7BB2A6EC7B35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Entity type rule:</a:t>
            </a:r>
          </a:p>
          <a:p>
            <a:r>
              <a:rPr lang="en-US" altLang="en-US" dirty="0" smtClean="0"/>
              <a:t> - Two applications</a:t>
            </a:r>
          </a:p>
          <a:p>
            <a:r>
              <a:rPr lang="en-US" altLang="en-US" dirty="0" smtClean="0"/>
              <a:t> - Convert PK and attributes in the table</a:t>
            </a:r>
          </a:p>
          <a:p>
            <a:r>
              <a:rPr lang="en-US" altLang="en-US" dirty="0" smtClean="0"/>
              <a:t>1-M relationship rule:</a:t>
            </a:r>
          </a:p>
          <a:p>
            <a:r>
              <a:rPr lang="en-US" altLang="en-US" dirty="0" smtClean="0"/>
              <a:t> - 1 application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Offering.CourseNo</a:t>
            </a:r>
            <a:r>
              <a:rPr lang="en-US" altLang="en-US" dirty="0" smtClean="0"/>
              <a:t> becomes a PK in the M table (Offering)</a:t>
            </a:r>
          </a:p>
          <a:p>
            <a:r>
              <a:rPr lang="en-US" altLang="en-US" dirty="0" smtClean="0"/>
              <a:t> - NOT NULL constraint for </a:t>
            </a:r>
            <a:r>
              <a:rPr lang="en-US" altLang="en-US" dirty="0" err="1" smtClean="0"/>
              <a:t>CourseNo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62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2AB299-9893-43D4-B8BC-E9171EC29C53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Enrolls_In</a:t>
            </a:r>
            <a:r>
              <a:rPr lang="en-US" altLang="en-US" dirty="0" smtClean="0"/>
              <a:t> conversion:</a:t>
            </a:r>
          </a:p>
          <a:p>
            <a:r>
              <a:rPr lang="en-US" altLang="en-US" dirty="0" smtClean="0"/>
              <a:t> - Enrollment table: name change not necessary; use noun for table name</a:t>
            </a:r>
          </a:p>
          <a:p>
            <a:r>
              <a:rPr lang="en-US" altLang="en-US" dirty="0" smtClean="0"/>
              <a:t> - Foreign keys: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OfferNo</a:t>
            </a:r>
            <a:endParaRPr lang="en-US" altLang="en-US" dirty="0" smtClean="0"/>
          </a:p>
          <a:p>
            <a:r>
              <a:rPr lang="en-US" altLang="en-US" dirty="0" smtClean="0"/>
              <a:t> - NOT NULL constraints</a:t>
            </a:r>
            <a:r>
              <a:rPr lang="en-US" altLang="en-US" baseline="0" dirty="0" smtClean="0"/>
              <a:t> are not needed because PK constraint implies not null.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7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91CAE-F388-4077-BF6D-554EA726DEE1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Conversion process:</a:t>
            </a:r>
          </a:p>
          <a:p>
            <a:r>
              <a:rPr lang="en-US" altLang="en-US" smtClean="0"/>
              <a:t> - Entity type rule: 3 applications</a:t>
            </a:r>
          </a:p>
          <a:p>
            <a:r>
              <a:rPr lang="en-US" altLang="en-US" smtClean="0"/>
              <a:t> - 1-M relationship rule: 2 applications (FKs in the Enrollment table)</a:t>
            </a:r>
          </a:p>
          <a:p>
            <a:r>
              <a:rPr lang="en-US" altLang="en-US" smtClean="0"/>
              <a:t> - Identifying relationship rule: 2 applications</a:t>
            </a:r>
          </a:p>
          <a:p>
            <a:r>
              <a:rPr lang="en-US" altLang="en-US" smtClean="0"/>
              <a:t> - Each application of the identifying relationship rule adds a PK component</a:t>
            </a:r>
          </a:p>
        </p:txBody>
      </p:sp>
    </p:spTree>
    <p:extLst>
      <p:ext uri="{BB962C8B-B14F-4D97-AF65-F5344CB8AC3E}">
        <p14:creationId xmlns:p14="http://schemas.microsoft.com/office/powerpoint/2010/main" val="368722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64D84-7D0F-4CEC-88D8-A4E10CFC9D32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Some other rules for generalization</a:t>
            </a:r>
            <a:r>
              <a:rPr lang="en-US" altLang="en-US" baseline="0" dirty="0" smtClean="0"/>
              <a:t> hierarchies: not covered in the course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Design tools have close association between ERD and table design. The ERD notation often shows FKs.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0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Visio_2003-2010_Drawing1.vsd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Visio_2003-2010_Drawing2.vsd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10</a:t>
            </a:r>
            <a:br>
              <a:rPr lang="en-US" sz="3200" dirty="0" smtClean="0"/>
            </a:br>
            <a:r>
              <a:rPr lang="en-US" sz="3200" dirty="0" smtClean="0"/>
              <a:t>Schema Conversion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Conversion Rules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each rule</a:t>
            </a:r>
          </a:p>
          <a:p>
            <a:r>
              <a:rPr lang="en-US" dirty="0" smtClean="0"/>
              <a:t>Apply ordering of rules</a:t>
            </a:r>
          </a:p>
          <a:p>
            <a:r>
              <a:rPr lang="en-US" dirty="0" smtClean="0"/>
              <a:t>Reflect on the notation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Rule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11318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6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 of Basic Rules (I)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48237"/>
              </p:ext>
            </p:extLst>
          </p:nvPr>
        </p:nvGraphicFramePr>
        <p:xfrm>
          <a:off x="1371600" y="1905000"/>
          <a:ext cx="6705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4" imgW="3495040" imgH="980440" progId="Visio.Drawing.11">
                  <p:embed/>
                </p:oleObj>
              </mc:Choice>
              <mc:Fallback>
                <p:oleObj name="Visio" r:id="rId4" imgW="3495040" imgH="9804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6705600" cy="18796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4119562"/>
            <a:ext cx="822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6725" indent="-466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CREATE TABLE Course (…, PRIMARY KEY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0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CREATE TABLE Offering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(…, PRIMARY </a:t>
            </a:r>
            <a:r>
              <a:rPr lang="en-US" altLang="en-US" sz="2000" dirty="0">
                <a:latin typeface="Times New Roman" panose="02020603050405020304" pitchFamily="18" charset="0"/>
              </a:rPr>
              <a:t>KEY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 smtClean="0">
                <a:latin typeface="Times New Roman" panose="02020603050405020304" pitchFamily="18" charset="0"/>
              </a:rPr>
              <a:t>OfferNo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), </a:t>
            </a:r>
            <a:r>
              <a:rPr lang="en-US" altLang="en-US" sz="2000" dirty="0">
                <a:latin typeface="Times New Roman" panose="02020603050405020304" pitchFamily="18" charset="0"/>
              </a:rPr>
              <a:t>FOREIGN KEY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000" dirty="0">
                <a:latin typeface="Times New Roman" panose="02020603050405020304" pitchFamily="18" charset="0"/>
              </a:rPr>
              <a:t>) REFERENCES Course,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CONSTRAINT </a:t>
            </a:r>
            <a:r>
              <a:rPr lang="en-US" altLang="en-US" sz="2000" dirty="0" err="1" smtClean="0">
                <a:latin typeface="Times New Roman" panose="02020603050405020304" pitchFamily="18" charset="0"/>
              </a:rPr>
              <a:t>CourseNo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NOT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NULL)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70"/>
      </p:ext>
    </p:extLst>
  </p:cSld>
  <p:clrMapOvr>
    <a:masterClrMapping/>
  </p:clrMapOvr>
  <p:transition advTm="6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of Basic Rules (II)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92717"/>
              </p:ext>
            </p:extLst>
          </p:nvPr>
        </p:nvGraphicFramePr>
        <p:xfrm>
          <a:off x="914400" y="1143000"/>
          <a:ext cx="67818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4" imgW="3552788" imgH="962010" progId="Visio.Drawing.11">
                  <p:embed/>
                </p:oleObj>
              </mc:Choice>
              <mc:Fallback>
                <p:oleObj name="Visio" r:id="rId4" imgW="3552788" imgH="9620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781800" cy="18605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34290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6725" indent="-466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CREATE TABLE Student (…, PRIMARY KEY (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StdNo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CREATE TABLE Offering (…, PRIMARY KEY (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OfferNo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CREATE </a:t>
            </a:r>
            <a:r>
              <a:rPr lang="en-US" altLang="en-US" sz="2400" dirty="0">
                <a:latin typeface="Times New Roman" panose="02020603050405020304" pitchFamily="18" charset="0"/>
              </a:rPr>
              <a:t>TABLE Enrollment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(…, </a:t>
            </a:r>
            <a:r>
              <a:rPr lang="en-US" altLang="en-US" sz="2400" dirty="0">
                <a:latin typeface="Times New Roman" panose="02020603050405020304" pitchFamily="18" charset="0"/>
              </a:rPr>
              <a:t>PRIMARY KEY (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OfferNo</a:t>
            </a:r>
            <a:r>
              <a:rPr lang="en-US" altLang="en-US" sz="2400" dirty="0">
                <a:latin typeface="Times New Roman" panose="02020603050405020304" pitchFamily="18" charset="0"/>
              </a:rPr>
              <a:t>), FOREIGN KEY (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) REFERENCES Student, FOREIGN KEY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OfferNo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</a:rPr>
              <a:t>REFERENCES Offering )</a:t>
            </a:r>
          </a:p>
        </p:txBody>
      </p:sp>
    </p:spTree>
    <p:extLst>
      <p:ext uri="{BB962C8B-B14F-4D97-AF65-F5344CB8AC3E}">
        <p14:creationId xmlns:p14="http://schemas.microsoft.com/office/powerpoint/2010/main" val="3415227974"/>
      </p:ext>
    </p:extLst>
  </p:cSld>
  <p:clrMapOvr>
    <a:masterClrMapping/>
  </p:clrMapOvr>
  <p:transition advTm="13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of Basic Rules (III)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0" y="3581400"/>
            <a:ext cx="71628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6725" indent="-466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Same conversion result as the previous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example but different application of rules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3 applications of the entity type rule</a:t>
            </a:r>
          </a:p>
          <a:p>
            <a:pPr lvl="1">
              <a:spcBef>
                <a:spcPct val="50000"/>
              </a:spcBef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2 applications of 1-M relationship rule</a:t>
            </a:r>
          </a:p>
          <a:p>
            <a:pPr lvl="1">
              <a:spcBef>
                <a:spcPct val="50000"/>
              </a:spcBef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2 applications of </a:t>
            </a:r>
            <a:r>
              <a:rPr lang="en-US" altLang="en-US" sz="2000" smtClean="0">
                <a:latin typeface="Times New Roman" panose="02020603050405020304" pitchFamily="18" charset="0"/>
              </a:rPr>
              <a:t>the identifying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relationship rule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40840"/>
              </p:ext>
            </p:extLst>
          </p:nvPr>
        </p:nvGraphicFramePr>
        <p:xfrm>
          <a:off x="1143000" y="1021080"/>
          <a:ext cx="6135561" cy="243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4" imgW="3683775" imgH="1589913" progId="Visio.Drawing.11">
                  <p:embed/>
                </p:oleObj>
              </mc:Choice>
              <mc:Fallback>
                <p:oleObj name="Visio" r:id="rId4" imgW="3683775" imgH="15899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21080"/>
                        <a:ext cx="6135561" cy="2438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322653"/>
      </p:ext>
    </p:extLst>
  </p:cSld>
  <p:clrMapOvr>
    <a:masterClrMapping/>
  </p:clrMapOvr>
  <p:transition advTm="14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Most conversion using the basic rules</a:t>
            </a:r>
          </a:p>
          <a:p>
            <a:pPr eaLnBrk="1" hangingPunct="1"/>
            <a:r>
              <a:rPr lang="en-US" altLang="en-US" dirty="0" smtClean="0"/>
              <a:t>Knowledge of conversion rules clarifies notation differences </a:t>
            </a:r>
          </a:p>
          <a:p>
            <a:pPr eaLnBrk="1" hangingPunct="1"/>
            <a:r>
              <a:rPr lang="en-US" altLang="en-US" dirty="0" smtClean="0"/>
              <a:t>Database design tools perform conversion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346364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0 Schema Conversion&amp;quot;&quot;/&gt;&lt;property id=&quot;20307&quot; value=&quot;256&quot;/&gt;&lt;/object&gt;&lt;object type=&quot;3&quot; unique_id=&quot;28607&quot;&gt;&lt;property id=&quot;20148&quot; value=&quot;5&quot;/&gt;&lt;property id=&quot;20300&quot; value=&quot;Slide 4 - &amp;quot;Application of Basic Rules (I)&amp;quot;&quot;/&gt;&lt;property id=&quot;20307&quot; value=&quot;270&quot;/&gt;&lt;/object&gt;&lt;object type=&quot;3&quot; unique_id=&quot;28608&quot;&gt;&lt;property id=&quot;20148&quot; value=&quot;5&quot;/&gt;&lt;property id=&quot;20300&quot; value=&quot;Slide 5 - &amp;quot;Application of Basic Rules (II)&amp;quot;&quot;/&gt;&lt;property id=&quot;20307&quot; value=&quot;271&quot;/&gt;&lt;/object&gt;&lt;object type=&quot;3&quot; unique_id=&quot;28609&quot;&gt;&lt;property id=&quot;20148&quot; value=&quot;5&quot;/&gt;&lt;property id=&quot;20300&quot; value=&quot;Slide 6 - &amp;quot;Application of Basic Rules (III)&amp;quot;&quot;/&gt;&lt;property id=&quot;20307&quot; value=&quot;272&quot;/&gt;&lt;/object&gt;&lt;object type=&quot;3&quot; unique_id=&quot;28610&quot;&gt;&lt;property id=&quot;20148&quot; value=&quot;5&quot;/&gt;&lt;property id=&quot;20300&quot; value=&quot;Slide 7 - &amp;quot;Summary&amp;quot;&quot;/&gt;&lt;property id=&quot;20307&quot; value=&quot;273&quot;/&gt;&lt;/object&gt;&lt;object type=&quot;3&quot; unique_id=&quot;28833&quot;&gt;&lt;property id=&quot;20148&quot; value=&quot;5&quot;/&gt;&lt;property id=&quot;20300&quot; value=&quot;Slide 3 - &amp;quot;Conversion Rule Application&amp;quot;&quot;/&gt;&lt;property id=&quot;20307&quot; value=&quot;274&quot;/&gt;&lt;/object&gt;&lt;object type=&quot;3&quot; unique_id=&quot;28987&quot;&gt;&lt;property id=&quot;20148&quot; value=&quot;5&quot;/&gt;&lt;property id=&quot;20300&quot; value=&quot;Slide 2 - &amp;quot;Lesson Objectives&amp;quot;&quot;/&gt;&lt;property id=&quot;20307&quot; value=&quot;27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503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Courier New</vt:lpstr>
      <vt:lpstr>Times New Roman</vt:lpstr>
      <vt:lpstr>Blank Presentation</vt:lpstr>
      <vt:lpstr>Visio</vt:lpstr>
      <vt:lpstr>Module 10 Schema Conversion</vt:lpstr>
      <vt:lpstr>Lesson Objectives</vt:lpstr>
      <vt:lpstr>Conversion Rule Application</vt:lpstr>
      <vt:lpstr>Application of Basic Rules (I)</vt:lpstr>
      <vt:lpstr>Application of Basic Rules (II)</vt:lpstr>
      <vt:lpstr>Application of Basic Rules (III)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10, Lesson 2: Conversion Rules</dc:title>
  <dc:subject>Query Formulation with SQL</dc:subject>
  <dc:creator>Michael Mannino</dc:creator>
  <cp:lastModifiedBy>Mike</cp:lastModifiedBy>
  <cp:revision>908</cp:revision>
  <cp:lastPrinted>1601-01-01T00:00:00Z</cp:lastPrinted>
  <dcterms:created xsi:type="dcterms:W3CDTF">2000-07-15T18:34:14Z</dcterms:created>
  <dcterms:modified xsi:type="dcterms:W3CDTF">2015-08-10T05:44:38Z</dcterms:modified>
</cp:coreProperties>
</file>