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0" r:id="rId3"/>
    <p:sldId id="275" r:id="rId4"/>
    <p:sldId id="279" r:id="rId5"/>
    <p:sldId id="276" r:id="rId6"/>
    <p:sldId id="277" r:id="rId7"/>
    <p:sldId id="281" r:id="rId8"/>
    <p:sldId id="273" r:id="rId9"/>
    <p:sldId id="282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 </a:t>
            </a:r>
            <a:r>
              <a:rPr lang="en-US" baseline="0" dirty="0" smtClean="0"/>
              <a:t>3 of Module 10 on Schema Conversion</a:t>
            </a:r>
            <a:endParaRPr lang="en-US" altLang="en-US" dirty="0" smtClean="0"/>
          </a:p>
          <a:p>
            <a:r>
              <a:rPr lang="en-US" altLang="en-US" dirty="0" smtClean="0"/>
              <a:t> - Convert from ERD to table design</a:t>
            </a:r>
          </a:p>
          <a:p>
            <a:r>
              <a:rPr lang="en-US" altLang="en-US" dirty="0" smtClean="0"/>
              <a:t> - First step in logical database</a:t>
            </a:r>
            <a:r>
              <a:rPr lang="en-US" altLang="en-US" baseline="0" dirty="0" smtClean="0"/>
              <a:t> design</a:t>
            </a:r>
            <a:endParaRPr lang="en-US" altLang="en-US" dirty="0" smtClean="0"/>
          </a:p>
          <a:p>
            <a:r>
              <a:rPr lang="en-US" altLang="en-US" dirty="0" smtClean="0"/>
              <a:t> - Conversion practice on exercise problems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Opening question: subtle question about conversion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How</a:t>
            </a:r>
            <a:r>
              <a:rPr lang="en-US" altLang="en-US" baseline="0" dirty="0" smtClean="0"/>
              <a:t> are optional FKs derived from an ERD?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How are optional FKs shown in a table design?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What is the most common mistake made when converting an ERD to a table design? Misplaced FK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Objectives:</a:t>
            </a:r>
          </a:p>
          <a:p>
            <a:r>
              <a:rPr lang="en-US" altLang="en-US" dirty="0" smtClean="0"/>
              <a:t>- Apply conversion rules to transform ERD into a table design</a:t>
            </a:r>
          </a:p>
          <a:p>
            <a:r>
              <a:rPr lang="en-US" altLang="en-US" dirty="0" smtClean="0"/>
              <a:t>- Understand the differences between the ERD notation and relational data model</a:t>
            </a:r>
          </a:p>
          <a:p>
            <a:r>
              <a:rPr lang="en-US" altLang="en-US" dirty="0" smtClean="0"/>
              <a:t>- Master conversion with lots of practice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9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2E6BF4A-1197-4DA8-85B4-EF93FA7E1C3C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Demonstrates most of the notation previously shown</a:t>
            </a:r>
          </a:p>
          <a:p>
            <a:r>
              <a:rPr lang="en-US" dirty="0" smtClean="0"/>
              <a:t>- 1-M relationships: Has, Teaches, Supervises, Registers, Grants</a:t>
            </a:r>
          </a:p>
          <a:p>
            <a:r>
              <a:rPr lang="en-US" dirty="0" smtClean="0"/>
              <a:t>- Optional relationships: Teaches, Supervises</a:t>
            </a:r>
          </a:p>
          <a:p>
            <a:r>
              <a:rPr lang="en-US" dirty="0" smtClean="0"/>
              <a:t>- Mandatory relationship: Has, Registers, Grants</a:t>
            </a:r>
          </a:p>
          <a:p>
            <a:r>
              <a:rPr lang="en-US" dirty="0" smtClean="0"/>
              <a:t>- Self referencing relationship: Supervises</a:t>
            </a:r>
          </a:p>
          <a:p>
            <a:r>
              <a:rPr lang="en-US" dirty="0" smtClean="0"/>
              <a:t>- Weak entity (also associative entity type): Enrollment</a:t>
            </a:r>
          </a:p>
          <a:p>
            <a:r>
              <a:rPr lang="en-US" dirty="0" smtClean="0"/>
              <a:t>- Identifying relationships: Registers, Grants</a:t>
            </a:r>
          </a:p>
          <a:p>
            <a:r>
              <a:rPr lang="en-US" dirty="0" smtClean="0"/>
              <a:t>- Could apply relationship equivalence to transform Enrollment, Registers, and Grants into a M-N relationship with an attribute</a:t>
            </a:r>
          </a:p>
        </p:txBody>
      </p:sp>
    </p:spTree>
    <p:extLst>
      <p:ext uri="{BB962C8B-B14F-4D97-AF65-F5344CB8AC3E}">
        <p14:creationId xmlns:p14="http://schemas.microsoft.com/office/powerpoint/2010/main" val="398779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000" dirty="0" smtClean="0"/>
              <a:t>1-M relationship rule</a:t>
            </a:r>
          </a:p>
          <a:p>
            <a:pPr marL="0" lvl="0" indent="-182880">
              <a:buFontTx/>
              <a:buChar char="-"/>
            </a:pPr>
            <a:r>
              <a:rPr lang="en-US" sz="2000" dirty="0" smtClean="0"/>
              <a:t>Registers to </a:t>
            </a:r>
            <a:r>
              <a:rPr lang="en-US" sz="2000" dirty="0" err="1" smtClean="0"/>
              <a:t>Enrollment.StdNo</a:t>
            </a:r>
            <a:endParaRPr lang="en-US" sz="2000" dirty="0" smtClean="0"/>
          </a:p>
          <a:p>
            <a:pPr marL="0" lvl="0" indent="-182880">
              <a:buFontTx/>
              <a:buChar char="-"/>
            </a:pPr>
            <a:r>
              <a:rPr lang="en-US" sz="2000" dirty="0" smtClean="0"/>
              <a:t>Grants to </a:t>
            </a:r>
            <a:r>
              <a:rPr lang="en-US" sz="2000" dirty="0" err="1" smtClean="0"/>
              <a:t>Enrollment.OfferNo</a:t>
            </a:r>
            <a:endParaRPr lang="en-US" sz="2000" dirty="0" smtClean="0"/>
          </a:p>
          <a:p>
            <a:pPr marL="0" lvl="0" indent="-182880">
              <a:buFontTx/>
              <a:buChar char="-"/>
            </a:pPr>
            <a:r>
              <a:rPr lang="en-US" sz="2000" dirty="0" smtClean="0"/>
              <a:t>Has to </a:t>
            </a:r>
            <a:r>
              <a:rPr lang="en-US" sz="2000" dirty="0" err="1" smtClean="0"/>
              <a:t>Offering.CourseNo</a:t>
            </a:r>
            <a:endParaRPr lang="en-US" sz="2000" dirty="0" smtClean="0"/>
          </a:p>
          <a:p>
            <a:pPr marL="0" lvl="0" indent="-182880">
              <a:buFontTx/>
              <a:buChar char="-"/>
            </a:pPr>
            <a:r>
              <a:rPr lang="en-US" sz="2000" dirty="0" smtClean="0"/>
              <a:t>Teaches to </a:t>
            </a:r>
            <a:r>
              <a:rPr lang="en-US" sz="2000" dirty="0" err="1" smtClean="0"/>
              <a:t>Offering.FacNo</a:t>
            </a:r>
            <a:r>
              <a:rPr lang="en-US" sz="2000" dirty="0" smtClean="0"/>
              <a:t> (optional)</a:t>
            </a:r>
          </a:p>
          <a:p>
            <a:pPr marL="0" lvl="0" indent="-182880">
              <a:buFontTx/>
              <a:buChar char="-"/>
            </a:pPr>
            <a:r>
              <a:rPr lang="en-US" sz="2000" dirty="0" smtClean="0"/>
              <a:t>Supervises to </a:t>
            </a:r>
            <a:r>
              <a:rPr lang="en-US" sz="2000" dirty="0" err="1" smtClean="0"/>
              <a:t>Faculty.FacSupNo</a:t>
            </a:r>
            <a:r>
              <a:rPr lang="en-US" sz="2000" dirty="0" smtClean="0"/>
              <a:t> (optional)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Registers to </a:t>
            </a:r>
            <a:r>
              <a:rPr lang="en-US" sz="2000" dirty="0" err="1" smtClean="0"/>
              <a:t>Enrollment.StdNo</a:t>
            </a:r>
            <a:r>
              <a:rPr lang="en-US" sz="2000" dirty="0" smtClean="0"/>
              <a:t> as part of Enrollment PK </a:t>
            </a:r>
          </a:p>
          <a:p>
            <a:pPr lvl="0"/>
            <a:r>
              <a:rPr lang="en-US" sz="2000" dirty="0" smtClean="0"/>
              <a:t>Grants to </a:t>
            </a:r>
            <a:r>
              <a:rPr lang="en-US" sz="2000" dirty="0" err="1" smtClean="0"/>
              <a:t>Enrollment.OfferNo</a:t>
            </a:r>
            <a:r>
              <a:rPr lang="en-US" sz="2000" dirty="0" smtClean="0"/>
              <a:t> as part of Enrollment PK</a:t>
            </a:r>
          </a:p>
          <a:p>
            <a:pPr lvl="0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en-US" baseline="0" dirty="0" smtClean="0"/>
              <a:t> PK and FKs shown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Entity type rule: 5 applications (5 tables)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1-M relationship rule: 5 applications (5 FKs)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M-N relationship rule: no applications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Identifying relationship rule: 2 applications (add </a:t>
            </a:r>
            <a:r>
              <a:rPr lang="en-US" baseline="0" dirty="0" err="1" smtClean="0"/>
              <a:t>StdNo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OfferNo</a:t>
            </a:r>
            <a:r>
              <a:rPr lang="en-US" baseline="0" dirty="0" smtClean="0"/>
              <a:t> as components of the PK of Enrollment)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Additional issues</a:t>
            </a:r>
          </a:p>
          <a:p>
            <a:r>
              <a:rPr lang="en-US" baseline="0" dirty="0" smtClean="0"/>
              <a:t>- Required constraints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B2DEC6-F5A4-470C-A4AB-6072016BB6C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Oracle</a:t>
            </a:r>
            <a:r>
              <a:rPr lang="en-US" baseline="0" dirty="0" smtClean="0">
                <a:sym typeface="Symbol" pitchFamily="18" charset="2"/>
              </a:rPr>
              <a:t> Relational Diagram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Created in Oracle SQL Developer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Select New Design in Data Modeler -&gt; Browser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Drag tables into design window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View Details: shows columns and data types in this diagram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Can also show other details such as restricting to keys only (not other columns)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Symbol" pitchFamily="18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Symbol" pitchFamily="18" charset="2"/>
              </a:rPr>
              <a:t>Notation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Solid line: mandatory relationship (NOT NULL constraint for FK)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Dashed line: optional relationship (NULL values allowed)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Cross: FK is part of PK</a:t>
            </a:r>
          </a:p>
        </p:txBody>
      </p:sp>
    </p:spTree>
    <p:extLst>
      <p:ext uri="{BB962C8B-B14F-4D97-AF65-F5344CB8AC3E}">
        <p14:creationId xmlns:p14="http://schemas.microsoft.com/office/powerpoint/2010/main" val="72304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University DB conversion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Invideo</a:t>
            </a:r>
            <a:r>
              <a:rPr lang="en-US" baseline="0" dirty="0" smtClean="0"/>
              <a:t> questions: only provide partial solutions in </a:t>
            </a:r>
            <a:r>
              <a:rPr lang="en-US" baseline="0" dirty="0" err="1" smtClean="0"/>
              <a:t>invideo</a:t>
            </a:r>
            <a:r>
              <a:rPr lang="en-US" baseline="0" dirty="0" smtClean="0"/>
              <a:t> quiz</a:t>
            </a:r>
          </a:p>
          <a:p>
            <a:endParaRPr lang="en-US" baseline="0" dirty="0" smtClean="0"/>
          </a:p>
          <a:p>
            <a:r>
              <a:rPr lang="en-US" baseline="0" dirty="0" smtClean="0"/>
              <a:t>M-N relationship rule: which relationship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Id dependency rule: is it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Entity type rule: 4 tables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1-M relationship rule: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3 FKs (</a:t>
            </a:r>
            <a:r>
              <a:rPr lang="en-US" baseline="0" dirty="0" err="1" smtClean="0"/>
              <a:t>Order.CustNo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Order.EmpNo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EmpNo.SupNo</a:t>
            </a:r>
            <a:r>
              <a:rPr lang="en-US" baseline="0" dirty="0" smtClean="0"/>
              <a:t> (for Manages)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Optional FKs: </a:t>
            </a:r>
            <a:r>
              <a:rPr lang="en-US" baseline="0" dirty="0" err="1" smtClean="0"/>
              <a:t>Order.EmpNo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Employee.SupNo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M-N relationship rule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Contains table: can rename using a noun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Combine PK: </a:t>
            </a:r>
            <a:r>
              <a:rPr lang="en-US" baseline="0" dirty="0" err="1" smtClean="0"/>
              <a:t>OrdNo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ProdNo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FKs: </a:t>
            </a:r>
            <a:r>
              <a:rPr lang="en-US" baseline="0" dirty="0" err="1" smtClean="0"/>
              <a:t>OrdNo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ProdNo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Qty</a:t>
            </a:r>
            <a:r>
              <a:rPr lang="en-US" baseline="0" dirty="0" smtClean="0"/>
              <a:t>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64D84-7D0F-4CEC-88D8-A4E10CFC9D32}" type="slidenum">
              <a:rPr kumimoji="0" lang="en-US" altLang="en-US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Some other rules for generalization</a:t>
            </a:r>
            <a:r>
              <a:rPr lang="en-US" altLang="en-US" baseline="0" dirty="0" smtClean="0"/>
              <a:t> hierarchies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Design tools have close association between ERD and table design. The ERD notation </a:t>
            </a:r>
            <a:r>
              <a:rPr lang="en-US" altLang="en-US" baseline="0" smtClean="0"/>
              <a:t>often shows FKs.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092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Conversion of 1-M relationship between Faculty</a:t>
            </a:r>
            <a:r>
              <a:rPr lang="en-US" baseline="0" dirty="0" smtClean="0"/>
              <a:t> and Offering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Common error: </a:t>
            </a:r>
            <a:r>
              <a:rPr lang="en-US" baseline="0" dirty="0" err="1" smtClean="0"/>
              <a:t>Faculty.OfferNo</a:t>
            </a:r>
            <a:r>
              <a:rPr lang="en-US" baseline="0" dirty="0" smtClean="0"/>
              <a:t> FK instead of </a:t>
            </a:r>
            <a:r>
              <a:rPr lang="en-US" baseline="0" dirty="0" err="1" smtClean="0"/>
              <a:t>Offering.FacNo</a:t>
            </a:r>
            <a:r>
              <a:rPr lang="en-US" baseline="0" dirty="0" smtClean="0"/>
              <a:t> FK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7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Visio_2003-2010_Drawing1.vsd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Visio_2003-2010_Drawing2.vs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10</a:t>
            </a:r>
            <a:br>
              <a:rPr lang="en-US" sz="3200" dirty="0" smtClean="0"/>
            </a:br>
            <a:r>
              <a:rPr lang="en-US" sz="3200" dirty="0" smtClean="0"/>
              <a:t>Schema Conversion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3: Conversion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on moderate size ERDs</a:t>
            </a:r>
          </a:p>
          <a:p>
            <a:r>
              <a:rPr lang="en-US" dirty="0" smtClean="0"/>
              <a:t>Gain insight about notation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0375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University Database ERD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190154"/>
              </p:ext>
            </p:extLst>
          </p:nvPr>
        </p:nvGraphicFramePr>
        <p:xfrm>
          <a:off x="1219200" y="1981200"/>
          <a:ext cx="6400800" cy="353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Visio" r:id="rId4" imgW="6448343" imgH="3562380" progId="Visio.Drawing.11">
                  <p:embed/>
                </p:oleObj>
              </mc:Choice>
              <mc:Fallback>
                <p:oleObj name="Visio" r:id="rId4" imgW="6448343" imgH="35623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6400800" cy="3535362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625970"/>
      </p:ext>
    </p:extLst>
  </p:cSld>
  <p:clrMapOvr>
    <a:masterClrMapping/>
  </p:clrMapOvr>
  <p:transition advTm="81000"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Rule Application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1752" y="1066800"/>
            <a:ext cx="8382000" cy="4572000"/>
          </a:xfrm>
          <a:prstGeom prst="rect">
            <a:avLst/>
          </a:prstGeom>
          <a:noFill/>
        </p:spPr>
      </p:sp>
      <p:sp>
        <p:nvSpPr>
          <p:cNvPr id="19" name="Bent-Up Arrow 18"/>
          <p:cNvSpPr/>
          <p:nvPr/>
        </p:nvSpPr>
        <p:spPr>
          <a:xfrm rot="5400000">
            <a:off x="1070945" y="2066108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838432" y="1093260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Entity type rule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2355352" y="1221783"/>
            <a:ext cx="1673196" cy="835818"/>
          </a:xfrm>
          <a:custGeom>
            <a:avLst/>
            <a:gdLst>
              <a:gd name="connsiteX0" fmla="*/ 0 w 1673196"/>
              <a:gd name="connsiteY0" fmla="*/ 0 h 835818"/>
              <a:gd name="connsiteX1" fmla="*/ 1673196 w 1673196"/>
              <a:gd name="connsiteY1" fmla="*/ 0 h 835818"/>
              <a:gd name="connsiteX2" fmla="*/ 1673196 w 1673196"/>
              <a:gd name="connsiteY2" fmla="*/ 835818 h 835818"/>
              <a:gd name="connsiteX3" fmla="*/ 0 w 1673196"/>
              <a:gd name="connsiteY3" fmla="*/ 835818 h 835818"/>
              <a:gd name="connsiteX4" fmla="*/ 0 w 1673196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3196" h="835818">
                <a:moveTo>
                  <a:pt x="0" y="0"/>
                </a:moveTo>
                <a:lnTo>
                  <a:pt x="1673196" y="0"/>
                </a:lnTo>
                <a:lnTo>
                  <a:pt x="1673196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Course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Student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Enrollment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Faculty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Offering</a:t>
            </a:r>
            <a:endParaRPr lang="en-US" sz="1400" kern="1200" dirty="0"/>
          </a:p>
        </p:txBody>
      </p:sp>
      <p:sp>
        <p:nvSpPr>
          <p:cNvPr id="22" name="Bent-Up Arrow 21"/>
          <p:cNvSpPr/>
          <p:nvPr/>
        </p:nvSpPr>
        <p:spPr>
          <a:xfrm rot="5400000">
            <a:off x="2439535" y="3227762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2054349" y="2209795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1-M relationship rule</a:t>
            </a:r>
            <a:endParaRPr lang="en-US" sz="18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3578357" y="2285998"/>
            <a:ext cx="2545972" cy="835818"/>
          </a:xfrm>
          <a:custGeom>
            <a:avLst/>
            <a:gdLst>
              <a:gd name="connsiteX0" fmla="*/ 0 w 2545972"/>
              <a:gd name="connsiteY0" fmla="*/ 0 h 835818"/>
              <a:gd name="connsiteX1" fmla="*/ 2545972 w 2545972"/>
              <a:gd name="connsiteY1" fmla="*/ 0 h 835818"/>
              <a:gd name="connsiteX2" fmla="*/ 2545972 w 2545972"/>
              <a:gd name="connsiteY2" fmla="*/ 835818 h 835818"/>
              <a:gd name="connsiteX3" fmla="*/ 0 w 2545972"/>
              <a:gd name="connsiteY3" fmla="*/ 835818 h 835818"/>
              <a:gd name="connsiteX4" fmla="*/ 0 w 2545972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972" h="835818">
                <a:moveTo>
                  <a:pt x="0" y="0"/>
                </a:moveTo>
                <a:lnTo>
                  <a:pt x="2545972" y="0"/>
                </a:lnTo>
                <a:lnTo>
                  <a:pt x="2545972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 smtClean="0"/>
              <a:t>Enrollment.StdNo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 smtClean="0"/>
              <a:t>Enrollment.OfferNo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 smtClean="0"/>
              <a:t>Offering.CourseNo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 smtClean="0"/>
              <a:t>Offering.FacNo</a:t>
            </a:r>
            <a:r>
              <a:rPr lang="en-US" sz="1400" kern="1200" dirty="0" smtClean="0"/>
              <a:t> (optional)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 smtClean="0"/>
              <a:t>Faculty.FacSupNo</a:t>
            </a:r>
            <a:r>
              <a:rPr lang="en-US" sz="1400" kern="1200" dirty="0" smtClean="0"/>
              <a:t> (optional)</a:t>
            </a:r>
            <a:endParaRPr lang="en-US" sz="1400" kern="1200" dirty="0"/>
          </a:p>
        </p:txBody>
      </p:sp>
      <p:sp>
        <p:nvSpPr>
          <p:cNvPr id="25" name="Bent-Up Arrow 24"/>
          <p:cNvSpPr/>
          <p:nvPr/>
        </p:nvSpPr>
        <p:spPr>
          <a:xfrm rot="5400000">
            <a:off x="3808124" y="4389416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/>
          <p:cNvSpPr/>
          <p:nvPr/>
        </p:nvSpPr>
        <p:spPr>
          <a:xfrm>
            <a:off x="3425953" y="3428998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M-N relationship rule</a:t>
            </a:r>
            <a:endParaRPr lang="en-US" sz="18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5026148" y="3428997"/>
            <a:ext cx="1637243" cy="835818"/>
          </a:xfrm>
          <a:custGeom>
            <a:avLst/>
            <a:gdLst>
              <a:gd name="connsiteX0" fmla="*/ 0 w 1637243"/>
              <a:gd name="connsiteY0" fmla="*/ 0 h 835818"/>
              <a:gd name="connsiteX1" fmla="*/ 1637243 w 1637243"/>
              <a:gd name="connsiteY1" fmla="*/ 0 h 835818"/>
              <a:gd name="connsiteX2" fmla="*/ 1637243 w 1637243"/>
              <a:gd name="connsiteY2" fmla="*/ 835818 h 835818"/>
              <a:gd name="connsiteX3" fmla="*/ 0 w 1637243"/>
              <a:gd name="connsiteY3" fmla="*/ 835818 h 835818"/>
              <a:gd name="connsiteX4" fmla="*/ 0 w 1637243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243" h="835818">
                <a:moveTo>
                  <a:pt x="0" y="0"/>
                </a:moveTo>
                <a:lnTo>
                  <a:pt x="1637243" y="0"/>
                </a:lnTo>
                <a:lnTo>
                  <a:pt x="1637243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No application</a:t>
            </a:r>
            <a:endParaRPr lang="en-US" sz="14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4797556" y="4571997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Identifying relationship rule</a:t>
            </a:r>
            <a:endParaRPr lang="en-US" sz="18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6307271" y="4724399"/>
            <a:ext cx="2376480" cy="835818"/>
          </a:xfrm>
          <a:custGeom>
            <a:avLst/>
            <a:gdLst>
              <a:gd name="connsiteX0" fmla="*/ 0 w 2376480"/>
              <a:gd name="connsiteY0" fmla="*/ 0 h 835818"/>
              <a:gd name="connsiteX1" fmla="*/ 2376480 w 2376480"/>
              <a:gd name="connsiteY1" fmla="*/ 0 h 835818"/>
              <a:gd name="connsiteX2" fmla="*/ 2376480 w 2376480"/>
              <a:gd name="connsiteY2" fmla="*/ 835818 h 835818"/>
              <a:gd name="connsiteX3" fmla="*/ 0 w 2376480"/>
              <a:gd name="connsiteY3" fmla="*/ 835818 h 835818"/>
              <a:gd name="connsiteX4" fmla="*/ 0 w 2376480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480" h="835818">
                <a:moveTo>
                  <a:pt x="0" y="0"/>
                </a:moveTo>
                <a:lnTo>
                  <a:pt x="2376480" y="0"/>
                </a:lnTo>
                <a:lnTo>
                  <a:pt x="2376480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 smtClean="0"/>
              <a:t>Enrollment.StdNo</a:t>
            </a:r>
            <a:r>
              <a:rPr lang="en-US" sz="1400" kern="1200" dirty="0" smtClean="0"/>
              <a:t> (PK)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 smtClean="0"/>
              <a:t>Enrollment.OfferNo</a:t>
            </a:r>
            <a:r>
              <a:rPr lang="en-US" sz="1400" kern="1200" dirty="0" smtClean="0"/>
              <a:t> (PK)</a:t>
            </a: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22210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animBg="1"/>
      <p:bldP spid="24" grpId="0"/>
      <p:bldP spid="26" grpId="0" animBg="1"/>
      <p:bldP spid="27" grpId="0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Database Table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Course (…, PRIMARY KEY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CourseNo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Student(…, PRIMARY KEY 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StdNo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Faculty(…, PRIMARY KEY 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FacNo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FOREIGN KEY 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FacSupNo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REFERENCES Faculty 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Offering (…, PRIMARY KEY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OfferNo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CourseNo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Course, FOREIGN KEY 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FacNo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REFERENCES Faculty, CONSTRAINT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CourseNo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NULL )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Enrollment (…, PRIMARY KEY 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OfferNo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StdNo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FOREIGN KEY 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OfferNo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REFERENCES Offering, FOREIGN KEY 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StdNo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REFERENCES Student 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University Database Relational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90600"/>
            <a:ext cx="5371359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8201"/>
      </p:ext>
    </p:extLst>
  </p:cSld>
  <p:clrMapOvr>
    <a:masterClrMapping/>
  </p:clrMapOvr>
  <p:transition advTm="13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Conversion Problem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03675"/>
              </p:ext>
            </p:extLst>
          </p:nvPr>
        </p:nvGraphicFramePr>
        <p:xfrm>
          <a:off x="1295400" y="1295399"/>
          <a:ext cx="6172200" cy="40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Visio" r:id="rId4" imgW="5752673" imgH="3808293" progId="Visio.Drawing.11">
                  <p:embed/>
                </p:oleObj>
              </mc:Choice>
              <mc:Fallback>
                <p:oleObj name="Visio" r:id="rId4" imgW="5752673" imgH="380829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399"/>
                        <a:ext cx="6172200" cy="408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36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Apply rules on practice and graded problems</a:t>
            </a:r>
          </a:p>
          <a:p>
            <a:pPr eaLnBrk="1" hangingPunct="1"/>
            <a:r>
              <a:rPr lang="en-US" altLang="en-US" dirty="0" smtClean="0"/>
              <a:t>Knowledge of conversion rules clarifies notation differences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3346364"/>
      </p:ext>
    </p:extLst>
  </p:cSld>
  <p:clrMapOvr>
    <a:masterClrMapping/>
  </p:clrMapOvr>
  <p:transition advTm="14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Conversion Error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805564"/>
              </p:ext>
            </p:extLst>
          </p:nvPr>
        </p:nvGraphicFramePr>
        <p:xfrm>
          <a:off x="304800" y="1600200"/>
          <a:ext cx="1524000" cy="403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4" imgW="1390644" imgH="3676590" progId="Visio.Drawing.11">
                  <p:embed/>
                </p:oleObj>
              </mc:Choice>
              <mc:Fallback>
                <p:oleObj name="Visio" r:id="rId4" imgW="1390644" imgH="3676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1524000" cy="403081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133600" y="1752600"/>
            <a:ext cx="6858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en-US" sz="1800" dirty="0" smtClean="0">
                <a:latin typeface="+mn-lt"/>
                <a:cs typeface="Courier New" panose="02070309020205020404" pitchFamily="49" charset="0"/>
              </a:rPr>
              <a:t>Incorrect application of 1-M relationship rule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 Faculty(…, PRIMARY KEY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FacNo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FOREIGN KEY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OfferNo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Offering, … 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en-US" sz="1800" dirty="0" smtClean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800" dirty="0" smtClean="0">
                <a:cs typeface="Courier New" panose="02070309020205020404" pitchFamily="49" charset="0"/>
              </a:rPr>
              <a:t>Correct </a:t>
            </a:r>
            <a:r>
              <a:rPr lang="en-US" altLang="en-US" sz="1800" dirty="0">
                <a:cs typeface="Courier New" panose="02070309020205020404" pitchFamily="49" charset="0"/>
              </a:rPr>
              <a:t>application of 1-M relationship rule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 Offering (…, PRIMARY KEY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OfferNo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KEY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FacNo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Faculty,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0 Schema Conversion&amp;quot;&quot;/&gt;&lt;property id=&quot;20307&quot; value=&quot;256&quot;/&gt;&lt;/object&gt;&lt;object type=&quot;3&quot; unique_id=&quot;28610&quot;&gt;&lt;property id=&quot;20148&quot; value=&quot;5&quot;/&gt;&lt;property id=&quot;20300&quot; value=&quot;Slide 8 - &amp;quot;Summary&amp;quot;&quot;/&gt;&lt;property id=&quot;20307&quot; value=&quot;273&quot;/&gt;&lt;/object&gt;&lt;object type=&quot;3&quot; unique_id=&quot;28834&quot;&gt;&lt;property id=&quot;20148&quot; value=&quot;5&quot;/&gt;&lt;property id=&quot;20300&quot; value=&quot;Slide 3 - &amp;quot;University Database ERD&amp;quot;&quot;/&gt;&lt;property id=&quot;20307&quot; value=&quot;275&quot;/&gt;&lt;/object&gt;&lt;object type=&quot;3&quot; unique_id=&quot;28835&quot;&gt;&lt;property id=&quot;20148&quot; value=&quot;5&quot;/&gt;&lt;property id=&quot;20300&quot; value=&quot;Slide 5 - &amp;quot;University Database Table Design&amp;quot;&quot;/&gt;&lt;property id=&quot;20307&quot; value=&quot;276&quot;/&gt;&lt;/object&gt;&lt;object type=&quot;3&quot; unique_id=&quot;28836&quot;&gt;&lt;property id=&quot;20148&quot; value=&quot;5&quot;/&gt;&lt;property id=&quot;20300&quot; value=&quot;Slide 6 - &amp;quot;University Database Relational Diagram&amp;quot;&quot;/&gt;&lt;property id=&quot;20307&quot; value=&quot;277&quot;/&gt;&lt;/object&gt;&lt;object type=&quot;3&quot; unique_id=&quot;29130&quot;&gt;&lt;property id=&quot;20148&quot; value=&quot;5&quot;/&gt;&lt;property id=&quot;20300&quot; value=&quot;Slide 4 - &amp;quot;Conversion Rule Application&amp;quot;&quot;/&gt;&lt;property id=&quot;20307&quot; value=&quot;279&quot;/&gt;&lt;/object&gt;&lt;object type=&quot;3&quot; unique_id=&quot;29192&quot;&gt;&lt;property id=&quot;20148&quot; value=&quot;5&quot;/&gt;&lt;property id=&quot;20300&quot; value=&quot;Slide 2 - &amp;quot;Lesson Objectives&amp;quot;&quot;/&gt;&lt;property id=&quot;20307&quot; value=&quot;280&quot;/&gt;&lt;/object&gt;&lt;object type=&quot;3&quot; unique_id=&quot;29238&quot;&gt;&lt;property id=&quot;20148&quot; value=&quot;5&quot;/&gt;&lt;property id=&quot;20300&quot; value=&quot;Slide 7 - &amp;quot;Practice Conversion Problem&amp;quot;&quot;/&gt;&lt;property id=&quot;20307&quot; value=&quot;281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2.8|21.8|24.4|19.2|16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5119</TotalTime>
  <Words>728</Words>
  <Application>Microsoft Office PowerPoint</Application>
  <PresentationFormat>On-screen Show (4:3)</PresentationFormat>
  <Paragraphs>128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Courier New</vt:lpstr>
      <vt:lpstr>Symbol</vt:lpstr>
      <vt:lpstr>Times New Roman</vt:lpstr>
      <vt:lpstr>Blank Presentation</vt:lpstr>
      <vt:lpstr>Visio</vt:lpstr>
      <vt:lpstr>Module 10 Schema Conversion</vt:lpstr>
      <vt:lpstr>Lesson Objectives</vt:lpstr>
      <vt:lpstr>University Database ERD</vt:lpstr>
      <vt:lpstr>Conversion Rule Application</vt:lpstr>
      <vt:lpstr>University Database Table Design</vt:lpstr>
      <vt:lpstr>University Database Relational Diagram</vt:lpstr>
      <vt:lpstr>Practice Conversion Problem</vt:lpstr>
      <vt:lpstr>Summary</vt:lpstr>
      <vt:lpstr>Common Conversion Error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10, Lesson 3: Conversion problems</dc:title>
  <dc:subject>Query Formulation with SQL</dc:subject>
  <dc:creator>Michael Mannino</dc:creator>
  <cp:lastModifiedBy>Mike</cp:lastModifiedBy>
  <cp:revision>912</cp:revision>
  <cp:lastPrinted>1601-01-01T00:00:00Z</cp:lastPrinted>
  <dcterms:created xsi:type="dcterms:W3CDTF">2000-07-15T18:34:14Z</dcterms:created>
  <dcterms:modified xsi:type="dcterms:W3CDTF">2015-08-10T15:26:00Z</dcterms:modified>
</cp:coreProperties>
</file>