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5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1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Welcome to Lesson </a:t>
            </a:r>
            <a:r>
              <a:rPr lang="en-US" baseline="0" dirty="0"/>
              <a:t>1 of Module 11 on Normalization Concepts and Practice</a:t>
            </a:r>
            <a:endParaRPr lang="en-US" altLang="en-US" baseline="0" dirty="0"/>
          </a:p>
          <a:p>
            <a:endParaRPr lang="en-US" altLang="en-US" dirty="0"/>
          </a:p>
          <a:p>
            <a:r>
              <a:rPr lang="en-US" altLang="en-US" dirty="0"/>
              <a:t>Opening question</a:t>
            </a:r>
          </a:p>
          <a:p>
            <a:r>
              <a:rPr lang="en-US" altLang="en-US" dirty="0"/>
              <a:t>- Which processing environment</a:t>
            </a:r>
            <a:r>
              <a:rPr lang="en-US" altLang="en-US" baseline="0" dirty="0"/>
              <a:t>, transaction processing or business intelligence processing, has more motivation to avoid modification anomalies?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3B40D9-D718-43D0-A36A-21A45DE35F0E}" type="slidenum">
              <a:rPr kumimoji="0" lang="en-US" altLang="en-US"/>
              <a:pPr>
                <a:spcBef>
                  <a:spcPct val="0"/>
                </a:spcBef>
              </a:pPr>
              <a:t>2</a:t>
            </a:fld>
            <a:endParaRPr kumimoji="0"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/>
              <a:t>Objectives:</a:t>
            </a:r>
          </a:p>
          <a:p>
            <a:r>
              <a:rPr lang="en-US" altLang="en-US" dirty="0"/>
              <a:t> - Identify modification anomalies</a:t>
            </a:r>
          </a:p>
          <a:p>
            <a:r>
              <a:rPr lang="en-US" altLang="en-US" dirty="0"/>
              <a:t> - Define functional dependencies</a:t>
            </a:r>
          </a:p>
          <a:p>
            <a:endParaRPr lang="en-US" altLang="en-US" dirty="0"/>
          </a:p>
          <a:p>
            <a:r>
              <a:rPr lang="en-US" altLang="en-US" dirty="0"/>
              <a:t>Narrow</a:t>
            </a:r>
            <a:r>
              <a:rPr lang="en-US" altLang="en-US" baseline="0" dirty="0"/>
              <a:t> focus on the motivation for control of unwanted redundancy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677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C3C772-E5FA-4157-B218-0A0A1D21C266}" type="slidenum">
              <a:rPr kumimoji="0" lang="en-US" altLang="en-US"/>
              <a:pPr>
                <a:spcBef>
                  <a:spcPct val="0"/>
                </a:spcBef>
              </a:pPr>
              <a:t>3</a:t>
            </a:fld>
            <a:endParaRPr kumimoji="0"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/>
              <a:t>Side effect: unintended consequence; sometimes good, sometimes bad</a:t>
            </a:r>
          </a:p>
          <a:p>
            <a:r>
              <a:rPr lang="en-US" altLang="en-US"/>
              <a:t>Modification anomaly:</a:t>
            </a:r>
          </a:p>
          <a:p>
            <a:r>
              <a:rPr lang="en-US" altLang="en-US"/>
              <a:t> - Cannot modify just the desired data</a:t>
            </a:r>
          </a:p>
          <a:p>
            <a:r>
              <a:rPr lang="en-US" altLang="en-US"/>
              <a:t> - Must modify more than the desired data</a:t>
            </a:r>
          </a:p>
          <a:p>
            <a:r>
              <a:rPr lang="en-US" altLang="en-US"/>
              <a:t>Cause:</a:t>
            </a:r>
          </a:p>
          <a:p>
            <a:r>
              <a:rPr lang="en-US" altLang="en-US"/>
              <a:t> - Redundancy: facts stored multiple times</a:t>
            </a:r>
          </a:p>
          <a:p>
            <a:r>
              <a:rPr lang="en-US" altLang="en-US"/>
              <a:t> - Remove redundancies (unwanted) to eliminate anomalies</a:t>
            </a:r>
          </a:p>
        </p:txBody>
      </p:sp>
    </p:spTree>
    <p:extLst>
      <p:ext uri="{BB962C8B-B14F-4D97-AF65-F5344CB8AC3E}">
        <p14:creationId xmlns:p14="http://schemas.microsoft.com/office/powerpoint/2010/main" val="361141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20711DA-F60B-47D6-94A6-1B70E6EB5BA1}" type="slidenum">
              <a:rPr kumimoji="0" lang="en-US" altLang="en-US"/>
              <a:pPr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/>
              <a:t>Big University Database Table:</a:t>
            </a:r>
          </a:p>
          <a:p>
            <a:r>
              <a:rPr lang="en-US" altLang="en-US" dirty="0"/>
              <a:t> - Omission of two columns (</a:t>
            </a:r>
            <a:r>
              <a:rPr lang="en-US" altLang="en-US" dirty="0" err="1"/>
              <a:t>StdCity</a:t>
            </a:r>
            <a:r>
              <a:rPr lang="en-US" altLang="en-US" dirty="0"/>
              <a:t> and </a:t>
            </a:r>
            <a:r>
              <a:rPr lang="en-US" altLang="en-US" dirty="0" err="1"/>
              <a:t>OffTerm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 - Typical beginner's mistake: use one table for the entire database</a:t>
            </a:r>
          </a:p>
          <a:p>
            <a:r>
              <a:rPr lang="en-US" altLang="en-US" dirty="0"/>
              <a:t>Anomalies:</a:t>
            </a:r>
          </a:p>
          <a:p>
            <a:r>
              <a:rPr lang="en-US" altLang="en-US" dirty="0"/>
              <a:t> - PK: combination of </a:t>
            </a:r>
            <a:r>
              <a:rPr lang="en-US" altLang="en-US" dirty="0" err="1"/>
              <a:t>StdNo</a:t>
            </a:r>
            <a:r>
              <a:rPr lang="en-US" altLang="en-US" dirty="0"/>
              <a:t> and </a:t>
            </a:r>
            <a:r>
              <a:rPr lang="en-US" altLang="en-US" dirty="0" err="1"/>
              <a:t>OfferNo</a:t>
            </a:r>
            <a:endParaRPr lang="en-US" altLang="en-US" dirty="0"/>
          </a:p>
          <a:p>
            <a:r>
              <a:rPr lang="en-US" altLang="en-US" dirty="0"/>
              <a:t> - Insert: cannot insert a new course without</a:t>
            </a:r>
            <a:r>
              <a:rPr lang="en-US" altLang="en-US" baseline="0" dirty="0"/>
              <a:t> a</a:t>
            </a:r>
            <a:r>
              <a:rPr lang="en-US" altLang="en-US" dirty="0"/>
              <a:t> student without enrolling in an offering (</a:t>
            </a:r>
            <a:r>
              <a:rPr lang="en-US" altLang="en-US" dirty="0" err="1"/>
              <a:t>OfferNo</a:t>
            </a:r>
            <a:r>
              <a:rPr lang="en-US" altLang="en-US" dirty="0"/>
              <a:t> part of PK)</a:t>
            </a:r>
          </a:p>
          <a:p>
            <a:r>
              <a:rPr lang="en-US" altLang="en-US" dirty="0"/>
              <a:t> - Update: change a course description; change every enrollment of the course</a:t>
            </a:r>
          </a:p>
          <a:p>
            <a:r>
              <a:rPr lang="en-US" altLang="en-US" dirty="0"/>
              <a:t> - Delete: remove first row; lose information about course C1</a:t>
            </a:r>
            <a:r>
              <a:rPr lang="en-US" altLang="en-US" baseline="0" dirty="0"/>
              <a:t> and O1</a:t>
            </a:r>
            <a:endParaRPr lang="en-US" altLang="en-US" dirty="0"/>
          </a:p>
          <a:p>
            <a:r>
              <a:rPr lang="en-US" altLang="en-US" dirty="0"/>
              <a:t>Table has obvious redundancies</a:t>
            </a:r>
          </a:p>
          <a:p>
            <a:r>
              <a:rPr lang="en-US" altLang="en-US" dirty="0"/>
              <a:t> - Easier to query: no joins</a:t>
            </a:r>
          </a:p>
          <a:p>
            <a:r>
              <a:rPr lang="en-US" altLang="en-US" dirty="0"/>
              <a:t> - More difficult to change: can work around problems (dummy PK) but tedious to do</a:t>
            </a:r>
          </a:p>
        </p:txBody>
      </p:sp>
    </p:spTree>
    <p:extLst>
      <p:ext uri="{BB962C8B-B14F-4D97-AF65-F5344CB8AC3E}">
        <p14:creationId xmlns:p14="http://schemas.microsoft.com/office/powerpoint/2010/main" val="381933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4D0E162-AFCE-456E-98A5-1E7A32DF048D}" type="slidenum">
              <a:rPr kumimoji="0" lang="en-US" altLang="en-US"/>
              <a:pPr>
                <a:spcBef>
                  <a:spcPct val="0"/>
                </a:spcBef>
              </a:pPr>
              <a:t>5</a:t>
            </a:fld>
            <a:endParaRPr kumimoji="0"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/>
              <a:t>University database table contains many redundancies</a:t>
            </a:r>
          </a:p>
          <a:p>
            <a:r>
              <a:rPr lang="en-US" altLang="en-US"/>
              <a:t>Redundancies make the table difficult to manipulate (insert, update, delete)</a:t>
            </a:r>
          </a:p>
          <a:p>
            <a:r>
              <a:rPr lang="en-US" altLang="en-US"/>
              <a:t>Each row should contain a tightly connected collection of facts: one fact in one place</a:t>
            </a:r>
          </a:p>
          <a:p>
            <a:r>
              <a:rPr lang="en-US" altLang="en-US"/>
              <a:t>Functional dependencies are the tool for analyzing unwanted redundancies</a:t>
            </a:r>
          </a:p>
        </p:txBody>
      </p:sp>
    </p:spTree>
    <p:extLst>
      <p:ext uri="{BB962C8B-B14F-4D97-AF65-F5344CB8AC3E}">
        <p14:creationId xmlns:p14="http://schemas.microsoft.com/office/powerpoint/2010/main" val="294141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36F44B-20A3-454C-A109-63DC4A9A8914}" type="slidenum">
              <a:rPr kumimoji="0" lang="en-US" altLang="en-US"/>
              <a:pPr>
                <a:spcBef>
                  <a:spcPct val="0"/>
                </a:spcBef>
              </a:pPr>
              <a:t>6</a:t>
            </a:fld>
            <a:endParaRPr kumimoji="0"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/>
              <a:t>Cause of difficult modifications: </a:t>
            </a:r>
          </a:p>
          <a:p>
            <a:r>
              <a:rPr lang="en-US" altLang="en-US" dirty="0"/>
              <a:t> - Unwanted redundancies</a:t>
            </a:r>
          </a:p>
          <a:p>
            <a:r>
              <a:rPr lang="en-US" altLang="en-US" dirty="0"/>
              <a:t> - Anomalies can occur with unwanted redundancies</a:t>
            </a:r>
          </a:p>
          <a:p>
            <a:endParaRPr lang="en-US" altLang="en-US" dirty="0"/>
          </a:p>
          <a:p>
            <a:r>
              <a:rPr lang="en-US" altLang="en-US" dirty="0"/>
              <a:t>Tools covered in other lessons of Module</a:t>
            </a:r>
            <a:r>
              <a:rPr lang="en-US" altLang="en-US" baseline="0" dirty="0"/>
              <a:t> 11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/>
              <a:t>FDs</a:t>
            </a:r>
          </a:p>
          <a:p>
            <a:pPr marL="171450" indent="-171450">
              <a:buFontTx/>
              <a:buChar char="-"/>
            </a:pPr>
            <a:r>
              <a:rPr lang="en-US" altLang="en-US" baseline="0"/>
              <a:t>Normal forms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Difference in environments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/>
              <a:t>Transaction processing: high importance of removing unwanted redundancies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/>
              <a:t>Business intelligence processing: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601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Module 11</a:t>
            </a:r>
            <a:br>
              <a:rPr lang="en-US" sz="3200" dirty="0"/>
            </a:br>
            <a:r>
              <a:rPr lang="en-US" sz="3200" dirty="0"/>
              <a:t>Normalization Concepts and Practice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/>
              <a:t>Lesson 1: Modification Anomalies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924800" cy="739140"/>
          </a:xfrm>
        </p:spPr>
        <p:txBody>
          <a:bodyPr/>
          <a:lstStyle/>
          <a:p>
            <a:pPr eaLnBrk="1" hangingPunct="1"/>
            <a:r>
              <a:rPr lang="en-US" altLang="en-US" dirty="0"/>
              <a:t>Lesson Objectives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134874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Define modification anomaly</a:t>
            </a:r>
          </a:p>
          <a:p>
            <a:pPr eaLnBrk="1" hangingPunct="1"/>
            <a:r>
              <a:rPr lang="en-US" altLang="en-US" dirty="0"/>
              <a:t>Provide examples of modification anomalies</a:t>
            </a:r>
          </a:p>
          <a:p>
            <a:pPr eaLnBrk="1" hangingPunct="1"/>
            <a:r>
              <a:rPr lang="en-US" altLang="en-US" dirty="0"/>
              <a:t>Understand processing orientation for avoiding modification anomalies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900213"/>
      </p:ext>
    </p:extLst>
  </p:cSld>
  <p:clrMapOvr>
    <a:masterClrMapping/>
  </p:clrMapOvr>
  <p:transition advTm="5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Modification Anomaly</a:t>
            </a:r>
            <a:endParaRPr lang="en-US" alt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Unexpected side effect from a row operation</a:t>
            </a:r>
          </a:p>
          <a:p>
            <a:pPr eaLnBrk="1" hangingPunct="1"/>
            <a:r>
              <a:rPr lang="en-US" altLang="en-US" dirty="0"/>
              <a:t>Must insert, modify, and delete more data than desired</a:t>
            </a:r>
          </a:p>
          <a:p>
            <a:pPr eaLnBrk="1" hangingPunct="1"/>
            <a:r>
              <a:rPr lang="en-US" altLang="en-US" dirty="0"/>
              <a:t>Caused by excessive redundancies</a:t>
            </a:r>
          </a:p>
          <a:p>
            <a:pPr eaLnBrk="1" hangingPunct="1"/>
            <a:r>
              <a:rPr lang="en-US" altLang="en-US" dirty="0"/>
              <a:t>Strive for one fact in one place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814732"/>
      </p:ext>
    </p:extLst>
  </p:cSld>
  <p:clrMapOvr>
    <a:masterClrMapping/>
  </p:clrMapOvr>
  <p:transition advTm="6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Big University Database Table</a:t>
            </a:r>
          </a:p>
        </p:txBody>
      </p:sp>
      <p:graphicFrame>
        <p:nvGraphicFramePr>
          <p:cNvPr id="203011" name="Group 25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545825"/>
              </p:ext>
            </p:extLst>
          </p:nvPr>
        </p:nvGraphicFramePr>
        <p:xfrm>
          <a:off x="685800" y="2209800"/>
          <a:ext cx="7848600" cy="1905000"/>
        </p:xfrm>
        <a:graphic>
          <a:graphicData uri="http://schemas.openxmlformats.org/drawingml/2006/table">
            <a:tbl>
              <a:tblPr firstRow="1">
                <a:tableStyleId>{0E3FDE45-AF77-4B5C-9715-49D594BDF05E}</a:tableStyleId>
              </a:tblPr>
              <a:tblGrid>
                <a:gridCol w="110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sng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StdNo</a:t>
                      </a:r>
                      <a:endParaRPr kumimoji="0" lang="en-US" sz="16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StdClass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sng" strike="noStrike" cap="none" normalizeH="0" baseline="0">
                          <a:ln>
                            <a:noFill/>
                          </a:ln>
                          <a:effectLst/>
                        </a:rPr>
                        <a:t>OfferNo</a:t>
                      </a:r>
                      <a:endParaRPr kumimoji="0" lang="en-US" sz="16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OffYear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EnrGrade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CourseNo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CrsDesc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JUN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3.5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DB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JUN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3.3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VB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JUN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3.1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JUN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590414"/>
      </p:ext>
    </p:extLst>
  </p:cSld>
  <p:clrMapOvr>
    <a:masterClrMapping/>
  </p:clrMapOvr>
  <p:transition advTm="23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Anomaly Examples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insert a course (C4), must know student and offering</a:t>
            </a:r>
          </a:p>
          <a:p>
            <a:pPr eaLnBrk="1" hangingPunct="1"/>
            <a:r>
              <a:rPr lang="en-US" altLang="en-US" dirty="0"/>
              <a:t>Update multiple rows to change the description of course C2</a:t>
            </a:r>
          </a:p>
          <a:p>
            <a:r>
              <a:rPr lang="en-US" altLang="en-US" dirty="0"/>
              <a:t>A row deletion can cause inadvertent removal of related entities. Deleting third enrollment row (S2, O3) loses details about O3 and C3.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765319"/>
      </p:ext>
    </p:extLst>
  </p:cSld>
  <p:clrMapOvr>
    <a:masterClrMapping/>
  </p:clrMapOvr>
  <p:transition advTm="5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Modification anomaly: unwanted side effect from a row operation</a:t>
            </a:r>
          </a:p>
          <a:p>
            <a:pPr eaLnBrk="1" hangingPunct="1"/>
            <a:r>
              <a:rPr lang="en-US" altLang="en-US" dirty="0"/>
              <a:t>More rows impacted than anticipated</a:t>
            </a:r>
          </a:p>
          <a:p>
            <a:pPr eaLnBrk="1" hangingPunct="1"/>
            <a:r>
              <a:rPr lang="en-US" altLang="en-US" dirty="0"/>
              <a:t>Motivation for normalization process to remove excessive redundancies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1107054"/>
      </p:ext>
    </p:extLst>
  </p:cSld>
  <p:clrMapOvr>
    <a:masterClrMapping/>
  </p:clrMapOvr>
  <p:transition advTm="11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11 Normalization Concepts and Practice&amp;quot;&quot;/&gt;&lt;property id=&quot;20307&quot; value=&quot;256&quot;/&gt;&lt;/object&gt;&lt;object type=&quot;3&quot; unique_id=&quot;29629&quot;&gt;&lt;property id=&quot;20148&quot; value=&quot;5&quot;/&gt;&lt;property id=&quot;20300&quot; value=&quot;Slide 2 - &amp;quot;Lesson Objectives&amp;quot;&quot;/&gt;&lt;property id=&quot;20307&quot; value=&quot;257&quot;/&gt;&lt;/object&gt;&lt;object type=&quot;3&quot; unique_id=&quot;29630&quot;&gt;&lt;property id=&quot;20148&quot; value=&quot;5&quot;/&gt;&lt;property id=&quot;20300&quot; value=&quot;Slide 3 - &amp;quot;Modification Anomaly&amp;quot;&quot;/&gt;&lt;property id=&quot;20307&quot; value=&quot;258&quot;/&gt;&lt;/object&gt;&lt;object type=&quot;3&quot; unique_id=&quot;29631&quot;&gt;&lt;property id=&quot;20148&quot; value=&quot;5&quot;/&gt;&lt;property id=&quot;20300&quot; value=&quot;Slide 4 - &amp;quot;Big University Database Table&amp;quot;&quot;/&gt;&lt;property id=&quot;20307&quot; value=&quot;259&quot;/&gt;&lt;/object&gt;&lt;object type=&quot;3&quot; unique_id=&quot;29632&quot;&gt;&lt;property id=&quot;20148&quot; value=&quot;5&quot;/&gt;&lt;property id=&quot;20300&quot; value=&quot;Slide 5 - &amp;quot;Anomaly Examples&amp;quot;&quot;/&gt;&lt;property id=&quot;20307&quot; value=&quot;260&quot;/&gt;&lt;/object&gt;&lt;object type=&quot;3&quot; unique_id=&quot;29637&quot;&gt;&lt;property id=&quot;20148&quot; value=&quot;5&quot;/&gt;&lt;property id=&quot;20300&quot; value=&quot;Slide 6 - &amp;quot;Summary&amp;quot;&quot;/&gt;&lt;property id=&quot;20307&quot; value=&quot;265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1.9|18.4|9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2.7|17.7|9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1.4|6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42.3|20.8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4979</TotalTime>
  <Words>495</Words>
  <Application>Microsoft Office PowerPoint</Application>
  <PresentationFormat>On-screen Show (4:3)</PresentationFormat>
  <Paragraphs>103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Times New Roman</vt:lpstr>
      <vt:lpstr>Wingdings</vt:lpstr>
      <vt:lpstr>Blank Presentation</vt:lpstr>
      <vt:lpstr>Module 11 Normalization Concepts and Practice</vt:lpstr>
      <vt:lpstr>Lesson Objectives</vt:lpstr>
      <vt:lpstr>Modification Anomaly</vt:lpstr>
      <vt:lpstr>Big University Database Table</vt:lpstr>
      <vt:lpstr>Anomaly Examples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11, Lesson 1: Modification Anomalies</dc:title>
  <dc:subject>Query Formulation with SQL</dc:subject>
  <dc:creator>Michael Mannino</dc:creator>
  <cp:lastModifiedBy>Michael Mannino</cp:lastModifiedBy>
  <cp:revision>910</cp:revision>
  <cp:lastPrinted>1601-01-01T00:00:00Z</cp:lastPrinted>
  <dcterms:created xsi:type="dcterms:W3CDTF">2000-07-15T18:34:14Z</dcterms:created>
  <dcterms:modified xsi:type="dcterms:W3CDTF">2018-04-27T23:44:12Z</dcterms:modified>
</cp:coreProperties>
</file>