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8" r:id="rId4"/>
    <p:sldId id="269" r:id="rId5"/>
    <p:sldId id="263" r:id="rId6"/>
    <p:sldId id="265" r:id="rId7"/>
    <p:sldId id="264" r:id="rId8"/>
    <p:sldId id="266" r:id="rId9"/>
    <p:sldId id="267" r:id="rId10"/>
    <p:sldId id="260" r:id="rId11"/>
    <p:sldId id="261" r:id="rId12"/>
    <p:sldId id="262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4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 Lesson </a:t>
            </a:r>
            <a:r>
              <a:rPr lang="en-US" baseline="0" dirty="0"/>
              <a:t>5 of Module 11 on Normalization Concepts and Practice</a:t>
            </a:r>
            <a:endParaRPr lang="en-US" altLang="en-US" baseline="0" dirty="0"/>
          </a:p>
          <a:p>
            <a:pPr>
              <a:buFontTx/>
              <a:buNone/>
            </a:pPr>
            <a:r>
              <a:rPr lang="en-US" altLang="en-US" baseline="0" dirty="0"/>
              <a:t> </a:t>
            </a:r>
          </a:p>
          <a:p>
            <a:pPr>
              <a:buFontTx/>
              <a:buNone/>
            </a:pPr>
            <a:r>
              <a:rPr lang="en-US" altLang="en-US" baseline="0" dirty="0"/>
              <a:t>Opening question: practical question about applying normalization after conversion from an ERD to a table design.</a:t>
            </a:r>
          </a:p>
          <a:p>
            <a:pPr>
              <a:buFontTx/>
              <a:buNone/>
            </a:pPr>
            <a:r>
              <a:rPr lang="en-US" altLang="en-US" baseline="0" dirty="0"/>
              <a:t>- Why are relatively few FDs explicitly specified if using normalization after conversion from a table design?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4E4E4C-80C0-4A82-84F3-A778E0FCDBAB}" type="slidenum">
              <a:rPr kumimoji="0" lang="en-US" altLang="en-US"/>
              <a:pPr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Falsify</a:t>
            </a:r>
            <a:r>
              <a:rPr lang="en-US" altLang="en-US" baseline="0" dirty="0"/>
              <a:t> FDs: useful tool for communicating with users</a:t>
            </a:r>
          </a:p>
          <a:p>
            <a:endParaRPr lang="en-US" altLang="en-US" baseline="0" dirty="0"/>
          </a:p>
          <a:p>
            <a:r>
              <a:rPr lang="en-US" altLang="en-US" baseline="0" dirty="0"/>
              <a:t>Combining conversion and normalization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Refinement approach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Most normalization already performed in the ERD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Only look for FDs </a:t>
            </a:r>
            <a:r>
              <a:rPr lang="en-US" altLang="en-US" baseline="0"/>
              <a:t>not implied by PKs.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280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</a:t>
            </a:r>
            <a:r>
              <a:rPr lang="en-US" baseline="0" dirty="0"/>
              <a:t> to University DB conversion</a:t>
            </a:r>
          </a:p>
          <a:p>
            <a:endParaRPr lang="en-US" baseline="0" dirty="0"/>
          </a:p>
          <a:p>
            <a:r>
              <a:rPr lang="en-US" baseline="0" dirty="0" err="1"/>
              <a:t>Invideo</a:t>
            </a:r>
            <a:r>
              <a:rPr lang="en-US" baseline="0" dirty="0"/>
              <a:t> questions: only provide partial solutions in </a:t>
            </a:r>
            <a:r>
              <a:rPr lang="en-US" baseline="0" dirty="0" err="1"/>
              <a:t>invideo</a:t>
            </a:r>
            <a:r>
              <a:rPr lang="en-US" baseline="0" dirty="0"/>
              <a:t> quiz</a:t>
            </a:r>
          </a:p>
          <a:p>
            <a:endParaRPr lang="en-US" baseline="0" dirty="0"/>
          </a:p>
          <a:p>
            <a:r>
              <a:rPr lang="en-US" baseline="0" dirty="0"/>
              <a:t>M-N relationship rule: which relationship used</a:t>
            </a:r>
          </a:p>
          <a:p>
            <a:endParaRPr lang="en-US" baseline="0" dirty="0"/>
          </a:p>
          <a:p>
            <a:r>
              <a:rPr lang="en-US" baseline="0" dirty="0"/>
              <a:t>No Id dependency rule: is it used</a:t>
            </a:r>
          </a:p>
          <a:p>
            <a:endParaRPr lang="en-US" baseline="0" dirty="0"/>
          </a:p>
          <a:p>
            <a:r>
              <a:rPr lang="en-US" baseline="0" dirty="0"/>
              <a:t>Entity type rule: 4 tables</a:t>
            </a:r>
          </a:p>
          <a:p>
            <a:endParaRPr lang="en-US" baseline="0" dirty="0"/>
          </a:p>
          <a:p>
            <a:r>
              <a:rPr lang="en-US" baseline="0" dirty="0"/>
              <a:t>1-M relationship rule: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4 FKs (</a:t>
            </a:r>
            <a:r>
              <a:rPr lang="en-US" baseline="0" dirty="0" err="1"/>
              <a:t>Order.CustNo</a:t>
            </a:r>
            <a:r>
              <a:rPr lang="en-US" baseline="0" dirty="0"/>
              <a:t>, </a:t>
            </a:r>
            <a:r>
              <a:rPr lang="en-US" baseline="0" dirty="0" err="1"/>
              <a:t>Order.EmpNo</a:t>
            </a:r>
            <a:r>
              <a:rPr lang="en-US" baseline="0" dirty="0"/>
              <a:t>, </a:t>
            </a:r>
            <a:r>
              <a:rPr lang="en-US" baseline="0" dirty="0" err="1"/>
              <a:t>EmpNo.SupNo</a:t>
            </a:r>
            <a:r>
              <a:rPr lang="en-US" baseline="0" dirty="0"/>
              <a:t> (for Manages)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Optional FKs: </a:t>
            </a:r>
            <a:r>
              <a:rPr lang="en-US" baseline="0" dirty="0" err="1"/>
              <a:t>Order.EmpNo</a:t>
            </a:r>
            <a:r>
              <a:rPr lang="en-US" baseline="0" dirty="0"/>
              <a:t>, </a:t>
            </a:r>
            <a:r>
              <a:rPr lang="en-US" baseline="0" dirty="0" err="1"/>
              <a:t>Employee.SupNo</a:t>
            </a:r>
            <a:endParaRPr lang="en-US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M-N relationship rule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Contains table: can rename using a noun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Combine PK: </a:t>
            </a:r>
            <a:r>
              <a:rPr lang="en-US" baseline="0" dirty="0" err="1"/>
              <a:t>OrdNo</a:t>
            </a:r>
            <a:r>
              <a:rPr lang="en-US" baseline="0" dirty="0"/>
              <a:t>, </a:t>
            </a:r>
            <a:r>
              <a:rPr lang="en-US" baseline="0" dirty="0" err="1"/>
              <a:t>ProdNo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FKs: </a:t>
            </a:r>
            <a:r>
              <a:rPr lang="en-US" baseline="0" dirty="0" err="1"/>
              <a:t>OrdNo</a:t>
            </a:r>
            <a:r>
              <a:rPr lang="en-US" baseline="0" dirty="0"/>
              <a:t>, </a:t>
            </a:r>
            <a:r>
              <a:rPr lang="en-US" baseline="0" dirty="0" err="1"/>
              <a:t>ProdNo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Qty</a:t>
            </a:r>
            <a:r>
              <a:rPr lang="en-US" baseline="0" dirty="0"/>
              <a:t>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3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aseline="0" dirty="0"/>
              <a:t>Entity type rule: 4 tables</a:t>
            </a:r>
          </a:p>
          <a:p>
            <a:endParaRPr lang="en-US" sz="2000" baseline="0" dirty="0"/>
          </a:p>
          <a:p>
            <a:r>
              <a:rPr lang="en-US" sz="2000" baseline="0" dirty="0"/>
              <a:t>1-M relationship rule:</a:t>
            </a:r>
          </a:p>
          <a:p>
            <a:pPr marL="171450" indent="-171450">
              <a:buFontTx/>
              <a:buChar char="-"/>
            </a:pPr>
            <a:r>
              <a:rPr lang="en-US" sz="2000" baseline="0" dirty="0"/>
              <a:t>3 FKs (</a:t>
            </a:r>
            <a:r>
              <a:rPr lang="en-US" sz="2000" baseline="0" dirty="0" err="1"/>
              <a:t>Order.CustNo</a:t>
            </a:r>
            <a:r>
              <a:rPr lang="en-US" sz="2000" baseline="0" dirty="0"/>
              <a:t>, </a:t>
            </a:r>
            <a:r>
              <a:rPr lang="en-US" sz="2000" baseline="0" dirty="0" err="1"/>
              <a:t>Order.EmpNo</a:t>
            </a:r>
            <a:r>
              <a:rPr lang="en-US" sz="2000" baseline="0" dirty="0"/>
              <a:t>, </a:t>
            </a:r>
            <a:r>
              <a:rPr lang="en-US" sz="2000" baseline="0" dirty="0" err="1"/>
              <a:t>EmpNo.SupNo</a:t>
            </a:r>
            <a:r>
              <a:rPr lang="en-US" sz="2000" baseline="0" dirty="0"/>
              <a:t> (for Manages))</a:t>
            </a:r>
          </a:p>
          <a:p>
            <a:pPr marL="171450" indent="-171450">
              <a:buFontTx/>
              <a:buChar char="-"/>
            </a:pPr>
            <a:r>
              <a:rPr lang="en-US" sz="2000" baseline="0" dirty="0"/>
              <a:t>Optional FKs: </a:t>
            </a:r>
            <a:r>
              <a:rPr lang="en-US" sz="2000" baseline="0" dirty="0" err="1"/>
              <a:t>Order.EmpNo</a:t>
            </a:r>
            <a:r>
              <a:rPr lang="en-US" sz="2000" baseline="0" dirty="0"/>
              <a:t>, </a:t>
            </a:r>
            <a:r>
              <a:rPr lang="en-US" sz="2000" baseline="0" dirty="0" err="1"/>
              <a:t>Employee.SupNo</a:t>
            </a:r>
            <a:endParaRPr lang="en-US" sz="2000" baseline="0" dirty="0"/>
          </a:p>
          <a:p>
            <a:pPr marL="0" indent="0">
              <a:buFontTx/>
              <a:buNone/>
            </a:pPr>
            <a:endParaRPr lang="en-US" sz="2000" baseline="0" dirty="0"/>
          </a:p>
          <a:p>
            <a:pPr marL="0" indent="0">
              <a:buFontTx/>
              <a:buNone/>
            </a:pPr>
            <a:r>
              <a:rPr lang="en-US" sz="2000" baseline="0" dirty="0"/>
              <a:t>M-N relationship rule</a:t>
            </a:r>
          </a:p>
          <a:p>
            <a:pPr marL="171450" indent="-171450">
              <a:buFontTx/>
              <a:buChar char="-"/>
            </a:pPr>
            <a:r>
              <a:rPr lang="en-US" sz="2000" baseline="0" dirty="0"/>
              <a:t>Contains table: can rename using a noun</a:t>
            </a:r>
          </a:p>
          <a:p>
            <a:pPr marL="171450" indent="-171450">
              <a:buFontTx/>
              <a:buChar char="-"/>
            </a:pPr>
            <a:r>
              <a:rPr lang="en-US" sz="2000" baseline="0" dirty="0"/>
              <a:t>Combine PK: </a:t>
            </a:r>
            <a:r>
              <a:rPr lang="en-US" sz="2000" baseline="0" dirty="0" err="1"/>
              <a:t>OrdNo</a:t>
            </a:r>
            <a:r>
              <a:rPr lang="en-US" sz="2000" baseline="0" dirty="0"/>
              <a:t>, </a:t>
            </a:r>
            <a:r>
              <a:rPr lang="en-US" sz="2000" baseline="0" dirty="0" err="1"/>
              <a:t>ProdNo</a:t>
            </a:r>
            <a:endParaRPr lang="en-US" sz="2000" baseline="0" dirty="0"/>
          </a:p>
          <a:p>
            <a:pPr marL="171450" indent="-171450">
              <a:buFontTx/>
              <a:buChar char="-"/>
            </a:pPr>
            <a:r>
              <a:rPr lang="en-US" sz="2000" baseline="0" dirty="0"/>
              <a:t>FKs: </a:t>
            </a:r>
            <a:r>
              <a:rPr lang="en-US" sz="2000" baseline="0" dirty="0" err="1"/>
              <a:t>OrdNo</a:t>
            </a:r>
            <a:r>
              <a:rPr lang="en-US" sz="2000" baseline="0" dirty="0"/>
              <a:t>, </a:t>
            </a:r>
            <a:r>
              <a:rPr lang="en-US" sz="2000" baseline="0" dirty="0" err="1"/>
              <a:t>ProdNo</a:t>
            </a:r>
            <a:endParaRPr lang="en-US" sz="2000" baseline="0" dirty="0"/>
          </a:p>
          <a:p>
            <a:pPr marL="171450" indent="-171450">
              <a:buFontTx/>
              <a:buChar char="-"/>
            </a:pPr>
            <a:r>
              <a:rPr lang="en-US" sz="2000" baseline="0" dirty="0" err="1"/>
              <a:t>Qty</a:t>
            </a:r>
            <a:r>
              <a:rPr lang="en-US" sz="2000" baseline="0" dirty="0"/>
              <a:t>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3B40D9-D718-43D0-A36A-21A45DE35F0E}" type="slidenum">
              <a:rPr kumimoji="0" lang="en-US" altLang="en-US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Problems similar to graded assignment</a:t>
            </a:r>
            <a:r>
              <a:rPr lang="en-US" altLang="en-US" baseline="0" dirty="0"/>
              <a:t> problems</a:t>
            </a:r>
          </a:p>
          <a:p>
            <a:endParaRPr lang="en-US" altLang="en-US" baseline="0" dirty="0"/>
          </a:p>
          <a:p>
            <a:r>
              <a:rPr lang="en-US" altLang="en-US" baseline="0" dirty="0"/>
              <a:t>Complete details and other practice problems in a class website document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677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Purpose:</a:t>
            </a:r>
            <a:r>
              <a:rPr lang="en-US" baseline="0" dirty="0"/>
              <a:t> communicate with users about consequences of redundancy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Purpose:</a:t>
            </a:r>
            <a:r>
              <a:rPr lang="en-US" baseline="0" dirty="0"/>
              <a:t> communicate with users about consequences of redundancy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3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Purpose:</a:t>
            </a:r>
            <a:r>
              <a:rPr lang="en-US" baseline="0" dirty="0"/>
              <a:t> communicate constraints with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Purpose:</a:t>
            </a:r>
            <a:r>
              <a:rPr lang="en-US" baseline="0" dirty="0"/>
              <a:t> communicate constraints with users</a:t>
            </a:r>
          </a:p>
          <a:p>
            <a:endParaRPr lang="en-US" baseline="0" dirty="0"/>
          </a:p>
          <a:p>
            <a:r>
              <a:rPr lang="en-US" baseline="0" dirty="0"/>
              <a:t>Falsifications refer to pairs of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into</a:t>
            </a:r>
            <a:r>
              <a:rPr lang="en-US" baseline="0" dirty="0"/>
              <a:t> tables.</a:t>
            </a:r>
          </a:p>
          <a:p>
            <a:endParaRPr lang="en-US" dirty="0"/>
          </a:p>
          <a:p>
            <a:r>
              <a:rPr lang="en-US" dirty="0"/>
              <a:t>List FDs for each table</a:t>
            </a:r>
            <a:r>
              <a:rPr lang="en-US" baseline="0" dirty="0"/>
              <a:t> and check for BCNF. Suggest split if a table is not in BCNF.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aseline="0" dirty="0"/>
              <a:t>Entity type rule: 6 tables</a:t>
            </a:r>
          </a:p>
          <a:p>
            <a:endParaRPr lang="en-US" sz="2000" baseline="0" dirty="0"/>
          </a:p>
          <a:p>
            <a:r>
              <a:rPr lang="en-US" sz="2000" baseline="0" dirty="0"/>
              <a:t>1-M relationship rule:</a:t>
            </a:r>
          </a:p>
          <a:p>
            <a:pPr marL="171450" indent="-171450">
              <a:buFontTx/>
              <a:buChar char="-"/>
            </a:pPr>
            <a:r>
              <a:rPr lang="en-US" sz="2000" baseline="0" dirty="0"/>
              <a:t>5 FKs: </a:t>
            </a:r>
            <a:r>
              <a:rPr lang="en-US" sz="2000" baseline="0" dirty="0" err="1"/>
              <a:t>Interview.StdId</a:t>
            </a:r>
            <a:r>
              <a:rPr lang="en-US" sz="2000" baseline="0" dirty="0"/>
              <a:t>, </a:t>
            </a:r>
            <a:r>
              <a:rPr lang="en-US" sz="2000" baseline="0" dirty="0" err="1"/>
              <a:t>Interview.InterviewerId</a:t>
            </a:r>
            <a:r>
              <a:rPr lang="en-US" sz="2000" baseline="0" dirty="0"/>
              <a:t>, </a:t>
            </a:r>
            <a:r>
              <a:rPr lang="en-US" sz="2000" baseline="0" dirty="0" err="1"/>
              <a:t>Interviewer.CompId</a:t>
            </a:r>
            <a:r>
              <a:rPr lang="en-US" sz="2000" baseline="0" dirty="0"/>
              <a:t>, </a:t>
            </a:r>
            <a:r>
              <a:rPr lang="en-US" sz="2000" baseline="0" dirty="0" err="1"/>
              <a:t>CompPos.Posid</a:t>
            </a:r>
            <a:r>
              <a:rPr lang="en-US" sz="2000" baseline="0" dirty="0"/>
              <a:t>, </a:t>
            </a:r>
            <a:r>
              <a:rPr lang="en-US" sz="2000" baseline="0" dirty="0" err="1"/>
              <a:t>CompPos.CompId</a:t>
            </a:r>
            <a:endParaRPr lang="en-US" sz="2000" baseline="0" dirty="0"/>
          </a:p>
          <a:p>
            <a:pPr marL="171450" indent="-171450">
              <a:buFontTx/>
              <a:buChar char="-"/>
            </a:pPr>
            <a:r>
              <a:rPr lang="en-US" sz="2000" baseline="0" dirty="0"/>
              <a:t>Optional FKs: </a:t>
            </a:r>
            <a:r>
              <a:rPr lang="en-US" sz="2000" baseline="0" dirty="0" err="1"/>
              <a:t>Interview.StdId</a:t>
            </a:r>
            <a:r>
              <a:rPr lang="en-US" sz="2000" baseline="0" dirty="0"/>
              <a:t>, </a:t>
            </a:r>
            <a:r>
              <a:rPr lang="en-US" sz="2000" baseline="0" dirty="0" err="1"/>
              <a:t>Interview.InterviewerId</a:t>
            </a:r>
            <a:endParaRPr lang="en-US" sz="2000" baseline="0" dirty="0"/>
          </a:p>
          <a:p>
            <a:pPr marL="0" indent="0">
              <a:buFontTx/>
              <a:buNone/>
            </a:pPr>
            <a:endParaRPr lang="en-US" sz="2000" baseline="0" dirty="0"/>
          </a:p>
          <a:p>
            <a:pPr marL="0" indent="0">
              <a:buFontTx/>
              <a:buNone/>
            </a:pPr>
            <a:r>
              <a:rPr lang="en-US" sz="2000" baseline="0" dirty="0"/>
              <a:t>M-N relationship rule: not used</a:t>
            </a:r>
          </a:p>
          <a:p>
            <a:pPr marL="0" indent="0">
              <a:buFontTx/>
              <a:buNone/>
            </a:pPr>
            <a:endParaRPr lang="en-US" sz="2000" baseline="0" dirty="0"/>
          </a:p>
          <a:p>
            <a:pPr marL="0" indent="0">
              <a:buFontTx/>
              <a:buNone/>
            </a:pPr>
            <a:r>
              <a:rPr lang="en-US" sz="2000" baseline="0" dirty="0"/>
              <a:t>Id Dependency rule</a:t>
            </a:r>
          </a:p>
          <a:p>
            <a:pPr marL="342900" indent="-342900">
              <a:buFontTx/>
              <a:buChar char="-"/>
            </a:pPr>
            <a:r>
              <a:rPr lang="en-US" sz="2000" baseline="0" dirty="0" err="1"/>
              <a:t>CompPos.PosId</a:t>
            </a:r>
            <a:r>
              <a:rPr lang="en-US" sz="2000" baseline="0" dirty="0"/>
              <a:t>: part of PK</a:t>
            </a:r>
          </a:p>
          <a:p>
            <a:pPr marL="342900" indent="-342900">
              <a:buFontTx/>
              <a:buChar char="-"/>
            </a:pPr>
            <a:r>
              <a:rPr lang="en-US" sz="2000" baseline="0" dirty="0" err="1"/>
              <a:t>CompPos.CompId</a:t>
            </a:r>
            <a:r>
              <a:rPr lang="en-US" sz="2000" baseline="0" dirty="0"/>
              <a:t>: part of 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9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student table is not in BCNF because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AdviserNo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-&gt;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AdviserName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 If this FD is significant, split student into 2 tables with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AdviserNo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AdviserName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new table. 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AdviserNo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the primary key of the new table.</a:t>
            </a:r>
          </a:p>
          <a:p>
            <a:pPr lvl="0"/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Interview table is not in BCNF because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BldgName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-&gt;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RoomType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 If this FD is significant split interview into 2 tables with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BldgName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and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RoomType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new table.  The combination of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BldgName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the primary key of the new table.</a:t>
            </a:r>
          </a:p>
          <a:p>
            <a:pPr lvl="0"/>
            <a:endParaRPr kumimoji="1"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0"/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Another possible interpretation of the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attribute is that it contains both a building abbreviation and a room number. For example, PL212 means room 212 in the Plaza building. If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contains both a room number and a building abbreviation, then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-&gt;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BldgName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RoomType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If this FD is significant split the interview table into 2 tables with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BldgName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and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RoomType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new table. The primary key of the new table is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Module 11</a:t>
            </a:r>
            <a:br>
              <a:rPr lang="en-US" sz="3200" dirty="0"/>
            </a:br>
            <a:r>
              <a:rPr lang="en-US" sz="3200" dirty="0"/>
              <a:t>Normalization Concepts and Practice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5: Normalization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Practice using sample rows to falsify FDs</a:t>
            </a:r>
          </a:p>
          <a:p>
            <a:pPr eaLnBrk="1" hangingPunct="1"/>
            <a:r>
              <a:rPr lang="en-US" altLang="en-US" dirty="0"/>
              <a:t>Practice combining conversion and normalization</a:t>
            </a:r>
          </a:p>
          <a:p>
            <a:pPr eaLnBrk="1" hangingPunct="1"/>
            <a:r>
              <a:rPr lang="en-US" altLang="en-US" dirty="0"/>
              <a:t>Useful practical skills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07200"/>
      </p:ext>
    </p:extLst>
  </p:cSld>
  <p:clrMapOvr>
    <a:masterClrMapping/>
  </p:clrMapOvr>
  <p:transition advTm="14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Conversion Problem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95400" y="1295399"/>
          <a:ext cx="6172200" cy="40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isio" r:id="rId4" imgW="5752673" imgH="3808293" progId="Visio.Drawing.11">
                  <p:embed/>
                </p:oleObj>
              </mc:Choice>
              <mc:Fallback>
                <p:oleObj name="Visio" r:id="rId4" imgW="5752673" imgH="380829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399"/>
                        <a:ext cx="6172200" cy="408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6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Rule 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1752" y="1066800"/>
            <a:ext cx="8382000" cy="4572000"/>
          </a:xfrm>
          <a:prstGeom prst="rect">
            <a:avLst/>
          </a:prstGeom>
          <a:noFill/>
        </p:spPr>
      </p:sp>
      <p:sp>
        <p:nvSpPr>
          <p:cNvPr id="19" name="Bent-Up Arrow 18"/>
          <p:cNvSpPr/>
          <p:nvPr/>
        </p:nvSpPr>
        <p:spPr>
          <a:xfrm rot="5400000">
            <a:off x="1070945" y="2066108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838432" y="1093260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Entity type rule</a:t>
            </a:r>
          </a:p>
        </p:txBody>
      </p:sp>
      <p:sp>
        <p:nvSpPr>
          <p:cNvPr id="21" name="Freeform 20"/>
          <p:cNvSpPr/>
          <p:nvPr/>
        </p:nvSpPr>
        <p:spPr>
          <a:xfrm>
            <a:off x="2355352" y="1221783"/>
            <a:ext cx="1673196" cy="835818"/>
          </a:xfrm>
          <a:custGeom>
            <a:avLst/>
            <a:gdLst>
              <a:gd name="connsiteX0" fmla="*/ 0 w 1673196"/>
              <a:gd name="connsiteY0" fmla="*/ 0 h 835818"/>
              <a:gd name="connsiteX1" fmla="*/ 1673196 w 1673196"/>
              <a:gd name="connsiteY1" fmla="*/ 0 h 835818"/>
              <a:gd name="connsiteX2" fmla="*/ 1673196 w 1673196"/>
              <a:gd name="connsiteY2" fmla="*/ 835818 h 835818"/>
              <a:gd name="connsiteX3" fmla="*/ 0 w 1673196"/>
              <a:gd name="connsiteY3" fmla="*/ 835818 h 835818"/>
              <a:gd name="connsiteX4" fmla="*/ 0 w 1673196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3196" h="835818">
                <a:moveTo>
                  <a:pt x="0" y="0"/>
                </a:moveTo>
                <a:lnTo>
                  <a:pt x="1673196" y="0"/>
                </a:lnTo>
                <a:lnTo>
                  <a:pt x="1673196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/>
              <a:t>Employee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/>
              <a:t>Order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/>
              <a:t>Product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/>
              <a:t>Customer</a:t>
            </a:r>
          </a:p>
        </p:txBody>
      </p:sp>
      <p:sp>
        <p:nvSpPr>
          <p:cNvPr id="22" name="Bent-Up Arrow 21"/>
          <p:cNvSpPr/>
          <p:nvPr/>
        </p:nvSpPr>
        <p:spPr>
          <a:xfrm rot="5400000">
            <a:off x="2439535" y="3227762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2054349" y="2209795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1-M relationship rule</a:t>
            </a:r>
          </a:p>
        </p:txBody>
      </p:sp>
      <p:sp>
        <p:nvSpPr>
          <p:cNvPr id="24" name="Freeform 23"/>
          <p:cNvSpPr/>
          <p:nvPr/>
        </p:nvSpPr>
        <p:spPr>
          <a:xfrm>
            <a:off x="3578357" y="2285998"/>
            <a:ext cx="2545972" cy="835818"/>
          </a:xfrm>
          <a:custGeom>
            <a:avLst/>
            <a:gdLst>
              <a:gd name="connsiteX0" fmla="*/ 0 w 2545972"/>
              <a:gd name="connsiteY0" fmla="*/ 0 h 835818"/>
              <a:gd name="connsiteX1" fmla="*/ 2545972 w 2545972"/>
              <a:gd name="connsiteY1" fmla="*/ 0 h 835818"/>
              <a:gd name="connsiteX2" fmla="*/ 2545972 w 2545972"/>
              <a:gd name="connsiteY2" fmla="*/ 835818 h 835818"/>
              <a:gd name="connsiteX3" fmla="*/ 0 w 2545972"/>
              <a:gd name="connsiteY3" fmla="*/ 835818 h 835818"/>
              <a:gd name="connsiteX4" fmla="*/ 0 w 2545972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972" h="835818">
                <a:moveTo>
                  <a:pt x="0" y="0"/>
                </a:moveTo>
                <a:lnTo>
                  <a:pt x="2545972" y="0"/>
                </a:lnTo>
                <a:lnTo>
                  <a:pt x="2545972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err="1"/>
              <a:t>Order.CustNo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err="1"/>
              <a:t>Order.EmpNo</a:t>
            </a:r>
            <a:r>
              <a:rPr lang="en-US" sz="1400" kern="1200" dirty="0"/>
              <a:t> (optional)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err="1"/>
              <a:t>EmpSupNo</a:t>
            </a:r>
            <a:r>
              <a:rPr lang="en-US" sz="1400" dirty="0"/>
              <a:t> (optional)</a:t>
            </a:r>
            <a:endParaRPr lang="en-US" sz="1400" kern="1200" dirty="0"/>
          </a:p>
        </p:txBody>
      </p:sp>
      <p:sp>
        <p:nvSpPr>
          <p:cNvPr id="25" name="Bent-Up Arrow 24"/>
          <p:cNvSpPr/>
          <p:nvPr/>
        </p:nvSpPr>
        <p:spPr>
          <a:xfrm rot="5400000">
            <a:off x="3808124" y="4389416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 25"/>
          <p:cNvSpPr/>
          <p:nvPr/>
        </p:nvSpPr>
        <p:spPr>
          <a:xfrm>
            <a:off x="3425953" y="3428998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M-N relationship rule</a:t>
            </a:r>
          </a:p>
        </p:txBody>
      </p:sp>
      <p:sp>
        <p:nvSpPr>
          <p:cNvPr id="27" name="Freeform 26"/>
          <p:cNvSpPr/>
          <p:nvPr/>
        </p:nvSpPr>
        <p:spPr>
          <a:xfrm>
            <a:off x="5026148" y="3428997"/>
            <a:ext cx="1831852" cy="835818"/>
          </a:xfrm>
          <a:custGeom>
            <a:avLst/>
            <a:gdLst>
              <a:gd name="connsiteX0" fmla="*/ 0 w 1637243"/>
              <a:gd name="connsiteY0" fmla="*/ 0 h 835818"/>
              <a:gd name="connsiteX1" fmla="*/ 1637243 w 1637243"/>
              <a:gd name="connsiteY1" fmla="*/ 0 h 835818"/>
              <a:gd name="connsiteX2" fmla="*/ 1637243 w 1637243"/>
              <a:gd name="connsiteY2" fmla="*/ 835818 h 835818"/>
              <a:gd name="connsiteX3" fmla="*/ 0 w 1637243"/>
              <a:gd name="connsiteY3" fmla="*/ 835818 h 835818"/>
              <a:gd name="connsiteX4" fmla="*/ 0 w 1637243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7243" h="835818">
                <a:moveTo>
                  <a:pt x="0" y="0"/>
                </a:moveTo>
                <a:lnTo>
                  <a:pt x="1637243" y="0"/>
                </a:lnTo>
                <a:lnTo>
                  <a:pt x="1637243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/>
              <a:t>Contains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/>
              <a:t>PK: </a:t>
            </a:r>
            <a:r>
              <a:rPr lang="en-US" sz="1400" dirty="0" err="1"/>
              <a:t>OrdNo</a:t>
            </a:r>
            <a:r>
              <a:rPr lang="en-US" sz="1400" dirty="0"/>
              <a:t>, </a:t>
            </a:r>
            <a:r>
              <a:rPr lang="en-US" sz="1400" dirty="0" err="1"/>
              <a:t>ProdNo</a:t>
            </a:r>
            <a:endParaRPr lang="en-US" sz="14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4797556" y="4571997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Identifying relationship rule</a:t>
            </a:r>
          </a:p>
        </p:txBody>
      </p:sp>
      <p:sp>
        <p:nvSpPr>
          <p:cNvPr id="29" name="Freeform 28"/>
          <p:cNvSpPr/>
          <p:nvPr/>
        </p:nvSpPr>
        <p:spPr>
          <a:xfrm>
            <a:off x="6307271" y="4724399"/>
            <a:ext cx="2376480" cy="835818"/>
          </a:xfrm>
          <a:custGeom>
            <a:avLst/>
            <a:gdLst>
              <a:gd name="connsiteX0" fmla="*/ 0 w 2376480"/>
              <a:gd name="connsiteY0" fmla="*/ 0 h 835818"/>
              <a:gd name="connsiteX1" fmla="*/ 2376480 w 2376480"/>
              <a:gd name="connsiteY1" fmla="*/ 0 h 835818"/>
              <a:gd name="connsiteX2" fmla="*/ 2376480 w 2376480"/>
              <a:gd name="connsiteY2" fmla="*/ 835818 h 835818"/>
              <a:gd name="connsiteX3" fmla="*/ 0 w 2376480"/>
              <a:gd name="connsiteY3" fmla="*/ 835818 h 835818"/>
              <a:gd name="connsiteX4" fmla="*/ 0 w 2376480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480" h="835818">
                <a:moveTo>
                  <a:pt x="0" y="0"/>
                </a:moveTo>
                <a:lnTo>
                  <a:pt x="2376480" y="0"/>
                </a:lnTo>
                <a:lnTo>
                  <a:pt x="2376480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/>
              <a:t>No usage</a:t>
            </a:r>
          </a:p>
        </p:txBody>
      </p:sp>
    </p:spTree>
    <p:extLst>
      <p:ext uri="{BB962C8B-B14F-4D97-AF65-F5344CB8AC3E}">
        <p14:creationId xmlns:p14="http://schemas.microsoft.com/office/powerpoint/2010/main" val="36843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 animBg="1"/>
      <p:bldP spid="24" grpId="0"/>
      <p:bldP spid="26" grpId="0" animBg="1"/>
      <p:bldP spid="27" grpId="0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24800" cy="739140"/>
          </a:xfrm>
        </p:spPr>
        <p:txBody>
          <a:bodyPr/>
          <a:lstStyle/>
          <a:p>
            <a:pPr eaLnBrk="1" hangingPunct="1"/>
            <a:r>
              <a:rPr lang="en-US" altLang="en-US" dirty="0"/>
              <a:t>Lesson Objectives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34874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Gain confidence on practice problems</a:t>
            </a:r>
          </a:p>
          <a:p>
            <a:pPr eaLnBrk="1" hangingPunct="1"/>
            <a:r>
              <a:rPr lang="en-US" altLang="en-US" dirty="0"/>
              <a:t>Identify modification anomalies</a:t>
            </a:r>
          </a:p>
          <a:p>
            <a:pPr eaLnBrk="1" hangingPunct="1"/>
            <a:r>
              <a:rPr lang="en-US" altLang="en-US" dirty="0"/>
              <a:t>Identify sample rows that falsify FDs</a:t>
            </a:r>
          </a:p>
          <a:p>
            <a:pPr eaLnBrk="1" hangingPunct="1"/>
            <a:r>
              <a:rPr lang="en-US" altLang="en-US" dirty="0"/>
              <a:t>Apply both conversion rules and normalization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900213"/>
      </p:ext>
    </p:extLst>
  </p:cSld>
  <p:clrMapOvr>
    <a:masterClrMapping/>
  </p:clrMapOvr>
  <p:transition advTm="5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Anomaly Problem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97529"/>
              </p:ext>
            </p:extLst>
          </p:nvPr>
        </p:nvGraphicFramePr>
        <p:xfrm>
          <a:off x="609594" y="1600200"/>
          <a:ext cx="8153406" cy="1122365"/>
        </p:xfrm>
        <a:graphic>
          <a:graphicData uri="http://schemas.openxmlformats.org/drawingml/2006/table">
            <a:tbl>
              <a:tblPr firstRow="1"/>
              <a:tblGrid>
                <a:gridCol w="77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8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71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StdNo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StdCity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StdClass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OfferNo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OffTerm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OffYear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EnrGrade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CourseNo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CrsDesc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SPRING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200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Problem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Specify one insert, update, and deletion anomaly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Each anomaly should involve student representation in the table.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10668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Big University Table</a:t>
            </a:r>
          </a:p>
        </p:txBody>
      </p:sp>
    </p:spTree>
    <p:extLst>
      <p:ext uri="{BB962C8B-B14F-4D97-AF65-F5344CB8AC3E}">
        <p14:creationId xmlns:p14="http://schemas.microsoft.com/office/powerpoint/2010/main" val="410092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Anomaly Problem Solution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84945"/>
              </p:ext>
            </p:extLst>
          </p:nvPr>
        </p:nvGraphicFramePr>
        <p:xfrm>
          <a:off x="609594" y="1600200"/>
          <a:ext cx="8153406" cy="1122365"/>
        </p:xfrm>
        <a:graphic>
          <a:graphicData uri="http://schemas.openxmlformats.org/drawingml/2006/table">
            <a:tbl>
              <a:tblPr firstRow="1"/>
              <a:tblGrid>
                <a:gridCol w="77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8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71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StdNo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StdCity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StdClass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OfferNo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OffTerm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OffYear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EnrGrade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CourseNo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CrsDesc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SPRING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2004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Problem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Insertion anomaly: cannot insert a student (S3) unless an </a:t>
            </a:r>
            <a:r>
              <a:rPr lang="en-US" dirty="0" err="1">
                <a:latin typeface="+mn-lt"/>
              </a:rPr>
              <a:t>OfferNo</a:t>
            </a:r>
            <a:r>
              <a:rPr lang="en-US" dirty="0">
                <a:latin typeface="+mn-lt"/>
              </a:rPr>
              <a:t> is provided.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Update anomaly: must change multiple rows if S1 moves to a different 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Deletion anomaly: deleting third row also removes details about offering O3 and course C3.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10668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Big University Table</a:t>
            </a:r>
          </a:p>
        </p:txBody>
      </p:sp>
    </p:spTree>
    <p:extLst>
      <p:ext uri="{BB962C8B-B14F-4D97-AF65-F5344CB8AC3E}">
        <p14:creationId xmlns:p14="http://schemas.microsoft.com/office/powerpoint/2010/main" val="172236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Falsification Problem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42388"/>
              </p:ext>
            </p:extLst>
          </p:nvPr>
        </p:nvGraphicFramePr>
        <p:xfrm>
          <a:off x="609594" y="1600200"/>
          <a:ext cx="8153406" cy="1122365"/>
        </p:xfrm>
        <a:graphic>
          <a:graphicData uri="http://schemas.openxmlformats.org/drawingml/2006/table">
            <a:tbl>
              <a:tblPr firstRow="1"/>
              <a:tblGrid>
                <a:gridCol w="77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8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71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StdNo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StdCity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StdClass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OfferNo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OffTerm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OffYear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EnrGrade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CourseNo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CrsDesc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SPRING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200400"/>
            <a:ext cx="7543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Problem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List possible FDs with </a:t>
            </a:r>
            <a:r>
              <a:rPr lang="en-US" dirty="0" err="1">
                <a:latin typeface="+mn-lt"/>
              </a:rPr>
              <a:t>StdCity</a:t>
            </a:r>
            <a:r>
              <a:rPr lang="en-US" dirty="0">
                <a:latin typeface="+mn-lt"/>
              </a:rPr>
              <a:t> as determinant (LHS)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Identify at least one falsification if it exists for each FD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+mn-lt"/>
              </a:rPr>
              <a:t>Pair of sample rows for an FD falsification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+mn-lt"/>
              </a:rPr>
              <a:t>Same LHS (determinant) value in each row but a different RHS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10668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Big University Table</a:t>
            </a:r>
          </a:p>
        </p:txBody>
      </p:sp>
    </p:spTree>
    <p:extLst>
      <p:ext uri="{BB962C8B-B14F-4D97-AF65-F5344CB8AC3E}">
        <p14:creationId xmlns:p14="http://schemas.microsoft.com/office/powerpoint/2010/main" val="218086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46304"/>
            <a:ext cx="8382000" cy="685800"/>
          </a:xfrm>
        </p:spPr>
        <p:txBody>
          <a:bodyPr/>
          <a:lstStyle/>
          <a:p>
            <a:r>
              <a:rPr lang="en-US" dirty="0"/>
              <a:t>FD Falsification Problem Solution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17164"/>
              </p:ext>
            </p:extLst>
          </p:nvPr>
        </p:nvGraphicFramePr>
        <p:xfrm>
          <a:off x="533394" y="1295400"/>
          <a:ext cx="8153406" cy="1122365"/>
        </p:xfrm>
        <a:graphic>
          <a:graphicData uri="http://schemas.openxmlformats.org/drawingml/2006/table">
            <a:tbl>
              <a:tblPr firstRow="1"/>
              <a:tblGrid>
                <a:gridCol w="77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8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71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StdNo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StdCity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StdClass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OfferNo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OffTerm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OffYear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EnrGrade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CourseNo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CrsDesc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SPRING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882"/>
              </p:ext>
            </p:extLst>
          </p:nvPr>
        </p:nvGraphicFramePr>
        <p:xfrm>
          <a:off x="2038350" y="3068741"/>
          <a:ext cx="5181600" cy="2743200"/>
        </p:xfrm>
        <a:graphic>
          <a:graphicData uri="http://schemas.openxmlformats.org/drawingml/2006/table">
            <a:tbl>
              <a:tblPr firstRow="1">
                <a:tableStyleId>{0E3FDE45-AF77-4B5C-9715-49D594BDF05E}</a:tableStyleId>
              </a:tblPr>
              <a:tblGrid>
                <a:gridCol w="220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400" dirty="0"/>
                        <a:t>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OfferNo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(1,2), (3,4)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OffTerm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EnrGrade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?,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CourseNo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?,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CrsDesc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?,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OffYear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?,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StdNo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StdClass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?,?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0370" y="832104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Big University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2667000"/>
            <a:ext cx="300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FD Falsification List</a:t>
            </a:r>
          </a:p>
        </p:txBody>
      </p:sp>
    </p:spTree>
    <p:extLst>
      <p:ext uri="{BB962C8B-B14F-4D97-AF65-F5344CB8AC3E}">
        <p14:creationId xmlns:p14="http://schemas.microsoft.com/office/powerpoint/2010/main" val="153283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Conversion/Normalization Problem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990194"/>
              </p:ext>
            </p:extLst>
          </p:nvPr>
        </p:nvGraphicFramePr>
        <p:xfrm>
          <a:off x="1371600" y="1011936"/>
          <a:ext cx="5334000" cy="331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Visio" r:id="rId4" imgW="5589875" imgH="3476520" progId="Visio.Drawing.11">
                  <p:embed/>
                </p:oleObj>
              </mc:Choice>
              <mc:Fallback>
                <p:oleObj name="Visio" r:id="rId4" imgW="5589875" imgH="34765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11936"/>
                        <a:ext cx="5334000" cy="3316712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9100" y="449580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Problem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Convert the ERD into tables using the conversion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For each table, list FDs and split if the table violates BCNF.</a:t>
            </a:r>
          </a:p>
        </p:txBody>
      </p:sp>
    </p:spTree>
    <p:extLst>
      <p:ext uri="{BB962C8B-B14F-4D97-AF65-F5344CB8AC3E}">
        <p14:creationId xmlns:p14="http://schemas.microsoft.com/office/powerpoint/2010/main" val="334117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Rule 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1752" y="1066800"/>
            <a:ext cx="8382000" cy="4572000"/>
          </a:xfrm>
          <a:prstGeom prst="rect">
            <a:avLst/>
          </a:prstGeom>
          <a:noFill/>
        </p:spPr>
      </p:sp>
      <p:sp>
        <p:nvSpPr>
          <p:cNvPr id="19" name="Bent-Up Arrow 18"/>
          <p:cNvSpPr/>
          <p:nvPr/>
        </p:nvSpPr>
        <p:spPr>
          <a:xfrm rot="5400000">
            <a:off x="1070945" y="2066108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838432" y="1093260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Entity type rule</a:t>
            </a:r>
          </a:p>
        </p:txBody>
      </p:sp>
      <p:sp>
        <p:nvSpPr>
          <p:cNvPr id="21" name="Freeform 20"/>
          <p:cNvSpPr/>
          <p:nvPr/>
        </p:nvSpPr>
        <p:spPr>
          <a:xfrm>
            <a:off x="2355352" y="1221783"/>
            <a:ext cx="1988048" cy="835818"/>
          </a:xfrm>
          <a:custGeom>
            <a:avLst/>
            <a:gdLst>
              <a:gd name="connsiteX0" fmla="*/ 0 w 1673196"/>
              <a:gd name="connsiteY0" fmla="*/ 0 h 835818"/>
              <a:gd name="connsiteX1" fmla="*/ 1673196 w 1673196"/>
              <a:gd name="connsiteY1" fmla="*/ 0 h 835818"/>
              <a:gd name="connsiteX2" fmla="*/ 1673196 w 1673196"/>
              <a:gd name="connsiteY2" fmla="*/ 835818 h 835818"/>
              <a:gd name="connsiteX3" fmla="*/ 0 w 1673196"/>
              <a:gd name="connsiteY3" fmla="*/ 835818 h 835818"/>
              <a:gd name="connsiteX4" fmla="*/ 0 w 1673196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3196" h="835818">
                <a:moveTo>
                  <a:pt x="0" y="0"/>
                </a:moveTo>
                <a:lnTo>
                  <a:pt x="1673196" y="0"/>
                </a:lnTo>
                <a:lnTo>
                  <a:pt x="1673196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/>
              <a:t>Student, Interview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/>
              <a:t>Interviewer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/>
              <a:t>C</a:t>
            </a:r>
            <a:r>
              <a:rPr lang="en-US" sz="1400" kern="1200" dirty="0"/>
              <a:t>ompany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/>
              <a:t>Position, </a:t>
            </a:r>
            <a:r>
              <a:rPr lang="en-US" sz="1400" kern="1200" dirty="0" err="1"/>
              <a:t>CompPos</a:t>
            </a:r>
            <a:endParaRPr lang="en-US" sz="1400" kern="1200" dirty="0"/>
          </a:p>
        </p:txBody>
      </p:sp>
      <p:sp>
        <p:nvSpPr>
          <p:cNvPr id="22" name="Bent-Up Arrow 21"/>
          <p:cNvSpPr/>
          <p:nvPr/>
        </p:nvSpPr>
        <p:spPr>
          <a:xfrm rot="5400000">
            <a:off x="2439535" y="3227762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2054349" y="2209795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1-M relationship rule</a:t>
            </a:r>
          </a:p>
        </p:txBody>
      </p:sp>
      <p:sp>
        <p:nvSpPr>
          <p:cNvPr id="24" name="Freeform 23"/>
          <p:cNvSpPr/>
          <p:nvPr/>
        </p:nvSpPr>
        <p:spPr>
          <a:xfrm>
            <a:off x="3578356" y="2285998"/>
            <a:ext cx="3279644" cy="835818"/>
          </a:xfrm>
          <a:custGeom>
            <a:avLst/>
            <a:gdLst>
              <a:gd name="connsiteX0" fmla="*/ 0 w 2545972"/>
              <a:gd name="connsiteY0" fmla="*/ 0 h 835818"/>
              <a:gd name="connsiteX1" fmla="*/ 2545972 w 2545972"/>
              <a:gd name="connsiteY1" fmla="*/ 0 h 835818"/>
              <a:gd name="connsiteX2" fmla="*/ 2545972 w 2545972"/>
              <a:gd name="connsiteY2" fmla="*/ 835818 h 835818"/>
              <a:gd name="connsiteX3" fmla="*/ 0 w 2545972"/>
              <a:gd name="connsiteY3" fmla="*/ 835818 h 835818"/>
              <a:gd name="connsiteX4" fmla="*/ 0 w 2545972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972" h="835818">
                <a:moveTo>
                  <a:pt x="0" y="0"/>
                </a:moveTo>
                <a:lnTo>
                  <a:pt x="2545972" y="0"/>
                </a:lnTo>
                <a:lnTo>
                  <a:pt x="2545972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/>
              <a:t>Interview: </a:t>
            </a:r>
            <a:r>
              <a:rPr lang="en-US" sz="1400" kern="1200" dirty="0" err="1"/>
              <a:t>StdId</a:t>
            </a:r>
            <a:r>
              <a:rPr lang="en-US" sz="1400" kern="1200" dirty="0"/>
              <a:t> (O), </a:t>
            </a:r>
            <a:r>
              <a:rPr lang="en-US" sz="1400" kern="1200" dirty="0" err="1"/>
              <a:t>InterviewerId</a:t>
            </a:r>
            <a:r>
              <a:rPr lang="en-US" sz="1400" kern="1200" dirty="0"/>
              <a:t> (O)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/>
              <a:t>Interviewer: </a:t>
            </a:r>
            <a:r>
              <a:rPr lang="en-US" sz="1400" dirty="0" err="1"/>
              <a:t>CompId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err="1"/>
              <a:t>CompPos</a:t>
            </a:r>
            <a:r>
              <a:rPr lang="en-US" sz="1400" dirty="0"/>
              <a:t>: </a:t>
            </a:r>
            <a:r>
              <a:rPr lang="en-US" sz="1400" dirty="0" err="1"/>
              <a:t>CompId</a:t>
            </a:r>
            <a:r>
              <a:rPr lang="en-US" sz="1400" dirty="0"/>
              <a:t>, </a:t>
            </a:r>
            <a:r>
              <a:rPr lang="en-US" sz="1400" dirty="0" err="1"/>
              <a:t>PosId</a:t>
            </a:r>
            <a:endParaRPr lang="en-US" sz="1400" kern="1200" dirty="0"/>
          </a:p>
        </p:txBody>
      </p:sp>
      <p:sp>
        <p:nvSpPr>
          <p:cNvPr id="25" name="Bent-Up Arrow 24"/>
          <p:cNvSpPr/>
          <p:nvPr/>
        </p:nvSpPr>
        <p:spPr>
          <a:xfrm rot="5400000">
            <a:off x="3808124" y="4389416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 25"/>
          <p:cNvSpPr/>
          <p:nvPr/>
        </p:nvSpPr>
        <p:spPr>
          <a:xfrm>
            <a:off x="3425953" y="3428998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M-N relationship rule</a:t>
            </a:r>
          </a:p>
        </p:txBody>
      </p:sp>
      <p:sp>
        <p:nvSpPr>
          <p:cNvPr id="27" name="Freeform 26"/>
          <p:cNvSpPr/>
          <p:nvPr/>
        </p:nvSpPr>
        <p:spPr>
          <a:xfrm>
            <a:off x="5026148" y="3428997"/>
            <a:ext cx="1831852" cy="835818"/>
          </a:xfrm>
          <a:custGeom>
            <a:avLst/>
            <a:gdLst>
              <a:gd name="connsiteX0" fmla="*/ 0 w 1637243"/>
              <a:gd name="connsiteY0" fmla="*/ 0 h 835818"/>
              <a:gd name="connsiteX1" fmla="*/ 1637243 w 1637243"/>
              <a:gd name="connsiteY1" fmla="*/ 0 h 835818"/>
              <a:gd name="connsiteX2" fmla="*/ 1637243 w 1637243"/>
              <a:gd name="connsiteY2" fmla="*/ 835818 h 835818"/>
              <a:gd name="connsiteX3" fmla="*/ 0 w 1637243"/>
              <a:gd name="connsiteY3" fmla="*/ 835818 h 835818"/>
              <a:gd name="connsiteX4" fmla="*/ 0 w 1637243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7243" h="835818">
                <a:moveTo>
                  <a:pt x="0" y="0"/>
                </a:moveTo>
                <a:lnTo>
                  <a:pt x="1637243" y="0"/>
                </a:lnTo>
                <a:lnTo>
                  <a:pt x="1637243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/>
              <a:t>Not used</a:t>
            </a:r>
          </a:p>
        </p:txBody>
      </p:sp>
      <p:sp>
        <p:nvSpPr>
          <p:cNvPr id="28" name="Freeform 27"/>
          <p:cNvSpPr/>
          <p:nvPr/>
        </p:nvSpPr>
        <p:spPr>
          <a:xfrm>
            <a:off x="4797556" y="4571997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Identifying relationship rule</a:t>
            </a:r>
          </a:p>
        </p:txBody>
      </p:sp>
      <p:sp>
        <p:nvSpPr>
          <p:cNvPr id="29" name="Freeform 28"/>
          <p:cNvSpPr/>
          <p:nvPr/>
        </p:nvSpPr>
        <p:spPr>
          <a:xfrm>
            <a:off x="6307271" y="4724399"/>
            <a:ext cx="2376480" cy="835818"/>
          </a:xfrm>
          <a:custGeom>
            <a:avLst/>
            <a:gdLst>
              <a:gd name="connsiteX0" fmla="*/ 0 w 2376480"/>
              <a:gd name="connsiteY0" fmla="*/ 0 h 835818"/>
              <a:gd name="connsiteX1" fmla="*/ 2376480 w 2376480"/>
              <a:gd name="connsiteY1" fmla="*/ 0 h 835818"/>
              <a:gd name="connsiteX2" fmla="*/ 2376480 w 2376480"/>
              <a:gd name="connsiteY2" fmla="*/ 835818 h 835818"/>
              <a:gd name="connsiteX3" fmla="*/ 0 w 2376480"/>
              <a:gd name="connsiteY3" fmla="*/ 835818 h 835818"/>
              <a:gd name="connsiteX4" fmla="*/ 0 w 2376480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480" h="835818">
                <a:moveTo>
                  <a:pt x="0" y="0"/>
                </a:moveTo>
                <a:lnTo>
                  <a:pt x="2376480" y="0"/>
                </a:lnTo>
                <a:lnTo>
                  <a:pt x="2376480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err="1"/>
              <a:t>CompPos.PosId</a:t>
            </a:r>
            <a:r>
              <a:rPr lang="en-US" sz="1400" kern="1200" dirty="0"/>
              <a:t> (PK)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err="1"/>
              <a:t>CompPos.CompId</a:t>
            </a:r>
            <a:r>
              <a:rPr lang="en-US" sz="1400" dirty="0"/>
              <a:t> (PK)</a:t>
            </a:r>
            <a:endParaRPr 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420620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 animBg="1"/>
      <p:bldP spid="24" grpId="0"/>
      <p:bldP spid="26" grpId="0" animBg="1"/>
      <p:bldP spid="27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list FDs not implied by PKs</a:t>
            </a:r>
          </a:p>
          <a:p>
            <a:r>
              <a:rPr lang="en-US" dirty="0"/>
              <a:t>Additional FDs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AdviserNo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AdviserName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Possible FD: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BldgName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RoomNo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RoomType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Possible FD: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RoomNo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BldgName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RoomType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23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1 Normalization Concepts and Practice&amp;quot;&quot;/&gt;&lt;property id=&quot;20307&quot; value=&quot;256&quot;/&gt;&lt;/object&gt;&lt;object type=&quot;3&quot; unique_id=&quot;30524&quot;&gt;&lt;property id=&quot;20148&quot; value=&quot;5&quot;/&gt;&lt;property id=&quot;20300&quot; value=&quot;Slide 2 - &amp;quot;Lesson Objectives&amp;quot;&quot;/&gt;&lt;property id=&quot;20307&quot; value=&quot;257&quot;/&gt;&lt;/object&gt;&lt;object type=&quot;3&quot; unique_id=&quot;30528&quot;&gt;&lt;property id=&quot;20148&quot; value=&quot;5&quot;/&gt;&lt;property id=&quot;20300&quot; value=&quot;Slide 10 - &amp;quot;Summary&amp;quot;&quot;/&gt;&lt;property id=&quot;20307&quot; value=&quot;260&quot;/&gt;&lt;/object&gt;&lt;object type=&quot;3&quot; unique_id=&quot;31014&quot;&gt;&lt;property id=&quot;20148&quot; value=&quot;5&quot;/&gt;&lt;property id=&quot;20300&quot; value=&quot;Slide 11 - &amp;quot;Practice Conversion Problem&amp;quot;&quot;/&gt;&lt;property id=&quot;20307&quot; value=&quot;261&quot;/&gt;&lt;/object&gt;&lt;object type=&quot;3&quot; unique_id=&quot;31015&quot;&gt;&lt;property id=&quot;20148&quot; value=&quot;5&quot;/&gt;&lt;property id=&quot;20300&quot; value=&quot;Slide 12 - &amp;quot;Conversion Rule Application&amp;quot;&quot;/&gt;&lt;property id=&quot;20307&quot; value=&quot;262&quot;/&gt;&lt;/object&gt;&lt;object type=&quot;3&quot; unique_id=&quot;31085&quot;&gt;&lt;property id=&quot;20148&quot; value=&quot;5&quot;/&gt;&lt;property id=&quot;20300&quot; value=&quot;Slide 5 - &amp;quot;FD Falsification Problem&amp;quot;&quot;/&gt;&lt;property id=&quot;20307&quot; value=&quot;263&quot;/&gt;&lt;/object&gt;&lt;object type=&quot;3&quot; unique_id=&quot;31110&quot;&gt;&lt;property id=&quot;20148&quot; value=&quot;5&quot;/&gt;&lt;property id=&quot;20300&quot; value=&quot;Slide 7 - &amp;quot;Conversion/Normalization Problem&amp;quot;&quot;/&gt;&lt;property id=&quot;20307&quot; value=&quot;264&quot;/&gt;&lt;/object&gt;&lt;object type=&quot;3&quot; unique_id=&quot;31210&quot;&gt;&lt;property id=&quot;20148&quot; value=&quot;5&quot;/&gt;&lt;property id=&quot;20300&quot; value=&quot;Slide 6 - &amp;quot;FD Falsification Problem Solution&amp;quot;&quot;/&gt;&lt;property id=&quot;20307&quot; value=&quot;265&quot;/&gt;&lt;/object&gt;&lt;object type=&quot;3&quot; unique_id=&quot;31361&quot;&gt;&lt;property id=&quot;20148&quot; value=&quot;5&quot;/&gt;&lt;property id=&quot;20300&quot; value=&quot;Slide 8 - &amp;quot;Conversion Rule Application&amp;quot;&quot;/&gt;&lt;property id=&quot;20307&quot; value=&quot;266&quot;/&gt;&lt;/object&gt;&lt;object type=&quot;3&quot; unique_id=&quot;31417&quot;&gt;&lt;property id=&quot;20148&quot; value=&quot;5&quot;/&gt;&lt;property id=&quot;20300&quot; value=&quot;Slide 9 - &amp;quot;Additional Normalization&amp;quot;&quot;/&gt;&lt;property id=&quot;20307&quot; value=&quot;267&quot;/&gt;&lt;/object&gt;&lt;object type=&quot;3&quot; unique_id=&quot;31514&quot;&gt;&lt;property id=&quot;20148&quot; value=&quot;5&quot;/&gt;&lt;property id=&quot;20300&quot; value=&quot;Slide 3 - &amp;quot;Modification Anomaly Problem&amp;quot;&quot;/&gt;&lt;property id=&quot;20307&quot; value=&quot;268&quot;/&gt;&lt;/object&gt;&lt;object type=&quot;3&quot; unique_id=&quot;31554&quot;&gt;&lt;property id=&quot;20148&quot; value=&quot;5&quot;/&gt;&lt;property id=&quot;20300&quot; value=&quot;Slide 4 - &amp;quot;Modification Anomaly Problem Solution&amp;quot;&quot;/&gt;&lt;property id=&quot;20307&quot; value=&quot;269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1.9|18.4|9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2.8|21.8|24.4|19.2|16.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5119</TotalTime>
  <Words>1089</Words>
  <Application>Microsoft Office PowerPoint</Application>
  <PresentationFormat>On-screen Show (4:3)</PresentationFormat>
  <Paragraphs>350</Paragraphs>
  <Slides>12</Slides>
  <Notes>12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Courier New</vt:lpstr>
      <vt:lpstr>Symbol</vt:lpstr>
      <vt:lpstr>Times New Roman</vt:lpstr>
      <vt:lpstr>Blank Presentation</vt:lpstr>
      <vt:lpstr>Visio</vt:lpstr>
      <vt:lpstr>Module 11 Normalization Concepts and Practice</vt:lpstr>
      <vt:lpstr>Lesson Objectives</vt:lpstr>
      <vt:lpstr>Modification Anomaly Problem</vt:lpstr>
      <vt:lpstr>Modification Anomaly Problem Solution</vt:lpstr>
      <vt:lpstr>FD Falsification Problem</vt:lpstr>
      <vt:lpstr>FD Falsification Problem Solution</vt:lpstr>
      <vt:lpstr>Conversion/Normalization Problem</vt:lpstr>
      <vt:lpstr>Conversion Rule Application</vt:lpstr>
      <vt:lpstr>Additional Normalization</vt:lpstr>
      <vt:lpstr>Summary</vt:lpstr>
      <vt:lpstr>Practice Conversion Problem</vt:lpstr>
      <vt:lpstr>Conversion Rule Application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11, Lesson 5: Normalization problems</dc:title>
  <dc:subject>Query Formulation with SQL</dc:subject>
  <dc:creator>Michael Mannino</dc:creator>
  <cp:lastModifiedBy>Michael Mannino</cp:lastModifiedBy>
  <cp:revision>970</cp:revision>
  <cp:lastPrinted>1601-01-01T00:00:00Z</cp:lastPrinted>
  <dcterms:created xsi:type="dcterms:W3CDTF">2000-07-15T18:34:14Z</dcterms:created>
  <dcterms:modified xsi:type="dcterms:W3CDTF">2018-04-27T23:43:46Z</dcterms:modified>
</cp:coreProperties>
</file>