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8"/>
  </p:notesMasterIdLst>
  <p:handoutMasterIdLst>
    <p:handoutMasterId r:id="rId9"/>
  </p:handoutMasterIdLst>
  <p:sldIdLst>
    <p:sldId id="256" r:id="rId2"/>
    <p:sldId id="423" r:id="rId3"/>
    <p:sldId id="416" r:id="rId4"/>
    <p:sldId id="420" r:id="rId5"/>
    <p:sldId id="421" r:id="rId6"/>
    <p:sldId id="424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009" autoAdjust="0"/>
  </p:normalViewPr>
  <p:slideViewPr>
    <p:cSldViewPr snapToGrid="0">
      <p:cViewPr varScale="1">
        <p:scale>
          <a:sx n="79" d="100"/>
          <a:sy n="79" d="100"/>
        </p:scale>
        <p:origin x="108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93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EA7DED-D827-406D-A149-821EFE1B1F21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B8DFBA-41A3-4EE6-B9E0-2BF2175E59B8}">
      <dgm:prSet phldrT="[Text]" custT="1"/>
      <dgm:spPr/>
      <dgm:t>
        <a:bodyPr/>
        <a:lstStyle/>
        <a:p>
          <a:r>
            <a:rPr lang="en-US" sz="2800" dirty="0" smtClean="0"/>
            <a:t>Consumer and commercial lending</a:t>
          </a:r>
          <a:endParaRPr lang="en-US" sz="2800" dirty="0"/>
        </a:p>
      </dgm:t>
    </dgm:pt>
    <dgm:pt modelId="{C91DE33F-F578-46EE-82B9-B659EA5B1F50}" type="parTrans" cxnId="{99ADF7D9-7668-4510-A352-E632C4D81CE1}">
      <dgm:prSet/>
      <dgm:spPr/>
      <dgm:t>
        <a:bodyPr/>
        <a:lstStyle/>
        <a:p>
          <a:endParaRPr lang="en-US" sz="1600"/>
        </a:p>
      </dgm:t>
    </dgm:pt>
    <dgm:pt modelId="{FE328745-04C7-4825-AFD5-B47AC60AF99A}" type="sibTrans" cxnId="{99ADF7D9-7668-4510-A352-E632C4D81CE1}">
      <dgm:prSet/>
      <dgm:spPr/>
      <dgm:t>
        <a:bodyPr/>
        <a:lstStyle/>
        <a:p>
          <a:endParaRPr lang="en-US" sz="1600"/>
        </a:p>
      </dgm:t>
    </dgm:pt>
    <dgm:pt modelId="{7E0685BD-2966-4A86-827F-F2EE8825939D}">
      <dgm:prSet phldrT="[Text]" custT="1"/>
      <dgm:spPr/>
      <dgm:t>
        <a:bodyPr/>
        <a:lstStyle/>
        <a:p>
          <a:r>
            <a:rPr lang="en-US" sz="2800" dirty="0" smtClean="0"/>
            <a:t>Innovative banking products and services</a:t>
          </a:r>
          <a:endParaRPr lang="en-US" sz="2800" dirty="0"/>
        </a:p>
      </dgm:t>
    </dgm:pt>
    <dgm:pt modelId="{ECD2DF4D-F37F-4419-942A-5D3337613C20}" type="parTrans" cxnId="{D247544A-ED7B-47A9-AA4A-6E8A14D215EF}">
      <dgm:prSet/>
      <dgm:spPr/>
      <dgm:t>
        <a:bodyPr/>
        <a:lstStyle/>
        <a:p>
          <a:endParaRPr lang="en-US" sz="1600"/>
        </a:p>
      </dgm:t>
    </dgm:pt>
    <dgm:pt modelId="{84D8E593-A877-4706-BC14-85792DBD8266}" type="sibTrans" cxnId="{D247544A-ED7B-47A9-AA4A-6E8A14D215EF}">
      <dgm:prSet/>
      <dgm:spPr/>
      <dgm:t>
        <a:bodyPr/>
        <a:lstStyle/>
        <a:p>
          <a:endParaRPr lang="en-US" sz="1600"/>
        </a:p>
      </dgm:t>
    </dgm:pt>
    <dgm:pt modelId="{799664B1-EBD2-4ECE-A815-59DBE0A90229}">
      <dgm:prSet phldrT="[Text]" custT="1"/>
      <dgm:spPr/>
      <dgm:t>
        <a:bodyPr/>
        <a:lstStyle/>
        <a:p>
          <a:r>
            <a:rPr lang="en-US" sz="2800" dirty="0" smtClean="0"/>
            <a:t>150 locations in Colorado, Arizona, and California</a:t>
          </a:r>
          <a:endParaRPr lang="en-US" sz="2800" dirty="0"/>
        </a:p>
      </dgm:t>
    </dgm:pt>
    <dgm:pt modelId="{9B30BDAD-9CC2-40CC-8D70-176A8C175D35}" type="parTrans" cxnId="{EF29301E-9049-4DA3-8399-3D6B047127BF}">
      <dgm:prSet/>
      <dgm:spPr/>
      <dgm:t>
        <a:bodyPr/>
        <a:lstStyle/>
        <a:p>
          <a:endParaRPr lang="en-US" sz="1600"/>
        </a:p>
      </dgm:t>
    </dgm:pt>
    <dgm:pt modelId="{F16DF4FD-32B2-41F5-BB78-27A8CED0F9A3}" type="sibTrans" cxnId="{EF29301E-9049-4DA3-8399-3D6B047127BF}">
      <dgm:prSet/>
      <dgm:spPr/>
      <dgm:t>
        <a:bodyPr/>
        <a:lstStyle/>
        <a:p>
          <a:endParaRPr lang="en-US" sz="1600"/>
        </a:p>
      </dgm:t>
    </dgm:pt>
    <dgm:pt modelId="{96195B4C-EA9E-4FAA-9534-923197C9687E}" type="pres">
      <dgm:prSet presAssocID="{15EA7DED-D827-406D-A149-821EFE1B1F2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79280-19F2-452E-B826-463C389BB4F3}" type="pres">
      <dgm:prSet presAssocID="{DEB8DFBA-41A3-4EE6-B9E0-2BF2175E59B8}" presName="parentLin" presStyleCnt="0"/>
      <dgm:spPr/>
    </dgm:pt>
    <dgm:pt modelId="{556D5C65-934C-4E6C-A5CC-2FBE1D8B58F2}" type="pres">
      <dgm:prSet presAssocID="{DEB8DFBA-41A3-4EE6-B9E0-2BF2175E59B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0CD7621-B7E5-4954-A770-E61A1A7E3C87}" type="pres">
      <dgm:prSet presAssocID="{DEB8DFBA-41A3-4EE6-B9E0-2BF2175E59B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FB383-43C9-4DC4-B663-22AF46312924}" type="pres">
      <dgm:prSet presAssocID="{DEB8DFBA-41A3-4EE6-B9E0-2BF2175E59B8}" presName="negativeSpace" presStyleCnt="0"/>
      <dgm:spPr/>
    </dgm:pt>
    <dgm:pt modelId="{9E5FDAE1-917D-4EF8-9176-C28EE7FE1D7F}" type="pres">
      <dgm:prSet presAssocID="{DEB8DFBA-41A3-4EE6-B9E0-2BF2175E59B8}" presName="childText" presStyleLbl="conFgAcc1" presStyleIdx="0" presStyleCnt="3">
        <dgm:presLayoutVars>
          <dgm:bulletEnabled val="1"/>
        </dgm:presLayoutVars>
      </dgm:prSet>
      <dgm:spPr/>
    </dgm:pt>
    <dgm:pt modelId="{51846DD6-9CD8-4261-A2F1-335F7BD3EE48}" type="pres">
      <dgm:prSet presAssocID="{FE328745-04C7-4825-AFD5-B47AC60AF99A}" presName="spaceBetweenRectangles" presStyleCnt="0"/>
      <dgm:spPr/>
    </dgm:pt>
    <dgm:pt modelId="{A4BDA0AC-5194-461B-87AD-1C99DFB0D27D}" type="pres">
      <dgm:prSet presAssocID="{7E0685BD-2966-4A86-827F-F2EE8825939D}" presName="parentLin" presStyleCnt="0"/>
      <dgm:spPr/>
    </dgm:pt>
    <dgm:pt modelId="{1CD2F20E-B121-4658-A1CA-721418481ED0}" type="pres">
      <dgm:prSet presAssocID="{7E0685BD-2966-4A86-827F-F2EE8825939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7ACB806-A3FB-4A8A-A5D4-C9E98189580E}" type="pres">
      <dgm:prSet presAssocID="{7E0685BD-2966-4A86-827F-F2EE8825939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27034B-581C-4306-BFA9-8C7985117414}" type="pres">
      <dgm:prSet presAssocID="{7E0685BD-2966-4A86-827F-F2EE8825939D}" presName="negativeSpace" presStyleCnt="0"/>
      <dgm:spPr/>
    </dgm:pt>
    <dgm:pt modelId="{65A62BEB-10E4-43F7-9FBB-D71F701DA32B}" type="pres">
      <dgm:prSet presAssocID="{7E0685BD-2966-4A86-827F-F2EE8825939D}" presName="childText" presStyleLbl="conFgAcc1" presStyleIdx="1" presStyleCnt="3">
        <dgm:presLayoutVars>
          <dgm:bulletEnabled val="1"/>
        </dgm:presLayoutVars>
      </dgm:prSet>
      <dgm:spPr/>
    </dgm:pt>
    <dgm:pt modelId="{111C74C6-9EE8-4A9E-8B25-9FB119485522}" type="pres">
      <dgm:prSet presAssocID="{84D8E593-A877-4706-BC14-85792DBD8266}" presName="spaceBetweenRectangles" presStyleCnt="0"/>
      <dgm:spPr/>
    </dgm:pt>
    <dgm:pt modelId="{8715728B-6AFD-4B8C-B60E-2BF58FA6C59D}" type="pres">
      <dgm:prSet presAssocID="{799664B1-EBD2-4ECE-A815-59DBE0A90229}" presName="parentLin" presStyleCnt="0"/>
      <dgm:spPr/>
    </dgm:pt>
    <dgm:pt modelId="{89AE4FE6-DF37-4A36-B8B1-4C52615255D3}" type="pres">
      <dgm:prSet presAssocID="{799664B1-EBD2-4ECE-A815-59DBE0A9022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6D6F335-2F70-4A78-AAA7-273D23A69A92}" type="pres">
      <dgm:prSet presAssocID="{799664B1-EBD2-4ECE-A815-59DBE0A9022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E1B9F-C45E-41A0-B6E8-BBEDCA7B8D8C}" type="pres">
      <dgm:prSet presAssocID="{799664B1-EBD2-4ECE-A815-59DBE0A90229}" presName="negativeSpace" presStyleCnt="0"/>
      <dgm:spPr/>
    </dgm:pt>
    <dgm:pt modelId="{687C8584-72AC-4DAE-BDE1-616112982ACA}" type="pres">
      <dgm:prSet presAssocID="{799664B1-EBD2-4ECE-A815-59DBE0A9022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BB5684A-4CCB-492D-97E8-21215ADF13A8}" type="presOf" srcId="{7E0685BD-2966-4A86-827F-F2EE8825939D}" destId="{47ACB806-A3FB-4A8A-A5D4-C9E98189580E}" srcOrd="1" destOrd="0" presId="urn:microsoft.com/office/officeart/2005/8/layout/list1"/>
    <dgm:cxn modelId="{5852671B-6811-4072-8F2A-2EFF337CF840}" type="presOf" srcId="{DEB8DFBA-41A3-4EE6-B9E0-2BF2175E59B8}" destId="{80CD7621-B7E5-4954-A770-E61A1A7E3C87}" srcOrd="1" destOrd="0" presId="urn:microsoft.com/office/officeart/2005/8/layout/list1"/>
    <dgm:cxn modelId="{020CEB39-C6C1-406F-9EA2-EC4AECF8764C}" type="presOf" srcId="{DEB8DFBA-41A3-4EE6-B9E0-2BF2175E59B8}" destId="{556D5C65-934C-4E6C-A5CC-2FBE1D8B58F2}" srcOrd="0" destOrd="0" presId="urn:microsoft.com/office/officeart/2005/8/layout/list1"/>
    <dgm:cxn modelId="{99ADF7D9-7668-4510-A352-E632C4D81CE1}" srcId="{15EA7DED-D827-406D-A149-821EFE1B1F21}" destId="{DEB8DFBA-41A3-4EE6-B9E0-2BF2175E59B8}" srcOrd="0" destOrd="0" parTransId="{C91DE33F-F578-46EE-82B9-B659EA5B1F50}" sibTransId="{FE328745-04C7-4825-AFD5-B47AC60AF99A}"/>
    <dgm:cxn modelId="{552E2B22-B53F-4899-BCAE-580425093FF1}" type="presOf" srcId="{7E0685BD-2966-4A86-827F-F2EE8825939D}" destId="{1CD2F20E-B121-4658-A1CA-721418481ED0}" srcOrd="0" destOrd="0" presId="urn:microsoft.com/office/officeart/2005/8/layout/list1"/>
    <dgm:cxn modelId="{D247544A-ED7B-47A9-AA4A-6E8A14D215EF}" srcId="{15EA7DED-D827-406D-A149-821EFE1B1F21}" destId="{7E0685BD-2966-4A86-827F-F2EE8825939D}" srcOrd="1" destOrd="0" parTransId="{ECD2DF4D-F37F-4419-942A-5D3337613C20}" sibTransId="{84D8E593-A877-4706-BC14-85792DBD8266}"/>
    <dgm:cxn modelId="{264B7F67-858E-48E5-AFBD-A8D1B4631F18}" type="presOf" srcId="{799664B1-EBD2-4ECE-A815-59DBE0A90229}" destId="{89AE4FE6-DF37-4A36-B8B1-4C52615255D3}" srcOrd="0" destOrd="0" presId="urn:microsoft.com/office/officeart/2005/8/layout/list1"/>
    <dgm:cxn modelId="{06FC2E19-1F65-4F9C-B2AE-8226D9CFACE7}" type="presOf" srcId="{799664B1-EBD2-4ECE-A815-59DBE0A90229}" destId="{96D6F335-2F70-4A78-AAA7-273D23A69A92}" srcOrd="1" destOrd="0" presId="urn:microsoft.com/office/officeart/2005/8/layout/list1"/>
    <dgm:cxn modelId="{8140FABF-0DDD-4FA2-81CE-CC6DFA4A3B1C}" type="presOf" srcId="{15EA7DED-D827-406D-A149-821EFE1B1F21}" destId="{96195B4C-EA9E-4FAA-9534-923197C9687E}" srcOrd="0" destOrd="0" presId="urn:microsoft.com/office/officeart/2005/8/layout/list1"/>
    <dgm:cxn modelId="{EF29301E-9049-4DA3-8399-3D6B047127BF}" srcId="{15EA7DED-D827-406D-A149-821EFE1B1F21}" destId="{799664B1-EBD2-4ECE-A815-59DBE0A90229}" srcOrd="2" destOrd="0" parTransId="{9B30BDAD-9CC2-40CC-8D70-176A8C175D35}" sibTransId="{F16DF4FD-32B2-41F5-BB78-27A8CED0F9A3}"/>
    <dgm:cxn modelId="{63C0C324-7AE7-44AE-A67A-409AFE881CEE}" type="presParOf" srcId="{96195B4C-EA9E-4FAA-9534-923197C9687E}" destId="{73B79280-19F2-452E-B826-463C389BB4F3}" srcOrd="0" destOrd="0" presId="urn:microsoft.com/office/officeart/2005/8/layout/list1"/>
    <dgm:cxn modelId="{5E4CA97F-1EC1-4502-BE76-60318FBF7E8F}" type="presParOf" srcId="{73B79280-19F2-452E-B826-463C389BB4F3}" destId="{556D5C65-934C-4E6C-A5CC-2FBE1D8B58F2}" srcOrd="0" destOrd="0" presId="urn:microsoft.com/office/officeart/2005/8/layout/list1"/>
    <dgm:cxn modelId="{5989D390-A7B0-48B3-A913-28532A90BA00}" type="presParOf" srcId="{73B79280-19F2-452E-B826-463C389BB4F3}" destId="{80CD7621-B7E5-4954-A770-E61A1A7E3C87}" srcOrd="1" destOrd="0" presId="urn:microsoft.com/office/officeart/2005/8/layout/list1"/>
    <dgm:cxn modelId="{7F617D97-83A7-4780-BBD7-E6C049ACE239}" type="presParOf" srcId="{96195B4C-EA9E-4FAA-9534-923197C9687E}" destId="{2ACFB383-43C9-4DC4-B663-22AF46312924}" srcOrd="1" destOrd="0" presId="urn:microsoft.com/office/officeart/2005/8/layout/list1"/>
    <dgm:cxn modelId="{73690338-BD6F-46BF-B67B-B9F6F43ED675}" type="presParOf" srcId="{96195B4C-EA9E-4FAA-9534-923197C9687E}" destId="{9E5FDAE1-917D-4EF8-9176-C28EE7FE1D7F}" srcOrd="2" destOrd="0" presId="urn:microsoft.com/office/officeart/2005/8/layout/list1"/>
    <dgm:cxn modelId="{479CD62C-1D33-44A2-847D-48273E7EEC12}" type="presParOf" srcId="{96195B4C-EA9E-4FAA-9534-923197C9687E}" destId="{51846DD6-9CD8-4261-A2F1-335F7BD3EE48}" srcOrd="3" destOrd="0" presId="urn:microsoft.com/office/officeart/2005/8/layout/list1"/>
    <dgm:cxn modelId="{1681D3E4-48A8-4925-B0B2-41B4179CE87C}" type="presParOf" srcId="{96195B4C-EA9E-4FAA-9534-923197C9687E}" destId="{A4BDA0AC-5194-461B-87AD-1C99DFB0D27D}" srcOrd="4" destOrd="0" presId="urn:microsoft.com/office/officeart/2005/8/layout/list1"/>
    <dgm:cxn modelId="{38E97484-763D-4DFE-9263-B885607412C3}" type="presParOf" srcId="{A4BDA0AC-5194-461B-87AD-1C99DFB0D27D}" destId="{1CD2F20E-B121-4658-A1CA-721418481ED0}" srcOrd="0" destOrd="0" presId="urn:microsoft.com/office/officeart/2005/8/layout/list1"/>
    <dgm:cxn modelId="{A6752133-50B9-4743-9E62-8156CA57D682}" type="presParOf" srcId="{A4BDA0AC-5194-461B-87AD-1C99DFB0D27D}" destId="{47ACB806-A3FB-4A8A-A5D4-C9E98189580E}" srcOrd="1" destOrd="0" presId="urn:microsoft.com/office/officeart/2005/8/layout/list1"/>
    <dgm:cxn modelId="{3FCE6756-D99D-41EE-9425-58CD00DB9FE1}" type="presParOf" srcId="{96195B4C-EA9E-4FAA-9534-923197C9687E}" destId="{8827034B-581C-4306-BFA9-8C7985117414}" srcOrd="5" destOrd="0" presId="urn:microsoft.com/office/officeart/2005/8/layout/list1"/>
    <dgm:cxn modelId="{A962AA80-4BAF-4F23-B6DD-B8DEF8E39B7B}" type="presParOf" srcId="{96195B4C-EA9E-4FAA-9534-923197C9687E}" destId="{65A62BEB-10E4-43F7-9FBB-D71F701DA32B}" srcOrd="6" destOrd="0" presId="urn:microsoft.com/office/officeart/2005/8/layout/list1"/>
    <dgm:cxn modelId="{CCEA9E13-AA7E-4B47-A217-AE710DE1B457}" type="presParOf" srcId="{96195B4C-EA9E-4FAA-9534-923197C9687E}" destId="{111C74C6-9EE8-4A9E-8B25-9FB119485522}" srcOrd="7" destOrd="0" presId="urn:microsoft.com/office/officeart/2005/8/layout/list1"/>
    <dgm:cxn modelId="{C7A8C112-FDAC-4A87-9E7B-68F0908E5B98}" type="presParOf" srcId="{96195B4C-EA9E-4FAA-9534-923197C9687E}" destId="{8715728B-6AFD-4B8C-B60E-2BF58FA6C59D}" srcOrd="8" destOrd="0" presId="urn:microsoft.com/office/officeart/2005/8/layout/list1"/>
    <dgm:cxn modelId="{DAEA33B9-8736-4F97-A863-D43431F5421E}" type="presParOf" srcId="{8715728B-6AFD-4B8C-B60E-2BF58FA6C59D}" destId="{89AE4FE6-DF37-4A36-B8B1-4C52615255D3}" srcOrd="0" destOrd="0" presId="urn:microsoft.com/office/officeart/2005/8/layout/list1"/>
    <dgm:cxn modelId="{CC1B0AA8-22F2-44A0-B0FF-7EC4AB9F761E}" type="presParOf" srcId="{8715728B-6AFD-4B8C-B60E-2BF58FA6C59D}" destId="{96D6F335-2F70-4A78-AAA7-273D23A69A92}" srcOrd="1" destOrd="0" presId="urn:microsoft.com/office/officeart/2005/8/layout/list1"/>
    <dgm:cxn modelId="{0AD580EB-6BB8-4F2B-A5E4-A2A25F450310}" type="presParOf" srcId="{96195B4C-EA9E-4FAA-9534-923197C9687E}" destId="{D77E1B9F-C45E-41A0-B6E8-BBEDCA7B8D8C}" srcOrd="9" destOrd="0" presId="urn:microsoft.com/office/officeart/2005/8/layout/list1"/>
    <dgm:cxn modelId="{81246A6F-1F29-456C-8C7C-F613856106A1}" type="presParOf" srcId="{96195B4C-EA9E-4FAA-9534-923197C9687E}" destId="{687C8584-72AC-4DAE-BDE1-616112982A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EA7DED-D827-406D-A149-821EFE1B1F21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B8DFBA-41A3-4EE6-B9E0-2BF2175E59B8}">
      <dgm:prSet phldrT="[Text]"/>
      <dgm:spPr/>
      <dgm:t>
        <a:bodyPr/>
        <a:lstStyle/>
        <a:p>
          <a:r>
            <a:rPr lang="en-US" dirty="0" smtClean="0"/>
            <a:t>Sometimes poor fit for Agile development methodology</a:t>
          </a:r>
          <a:endParaRPr lang="en-US" dirty="0"/>
        </a:p>
      </dgm:t>
    </dgm:pt>
    <dgm:pt modelId="{C91DE33F-F578-46EE-82B9-B659EA5B1F50}" type="parTrans" cxnId="{99ADF7D9-7668-4510-A352-E632C4D81CE1}">
      <dgm:prSet/>
      <dgm:spPr/>
      <dgm:t>
        <a:bodyPr/>
        <a:lstStyle/>
        <a:p>
          <a:endParaRPr lang="en-US"/>
        </a:p>
      </dgm:t>
    </dgm:pt>
    <dgm:pt modelId="{FE328745-04C7-4825-AFD5-B47AC60AF99A}" type="sibTrans" cxnId="{99ADF7D9-7668-4510-A352-E632C4D81CE1}">
      <dgm:prSet/>
      <dgm:spPr/>
      <dgm:t>
        <a:bodyPr/>
        <a:lstStyle/>
        <a:p>
          <a:endParaRPr lang="en-US"/>
        </a:p>
      </dgm:t>
    </dgm:pt>
    <dgm:pt modelId="{7E0685BD-2966-4A86-827F-F2EE8825939D}">
      <dgm:prSet phldrT="[Text]"/>
      <dgm:spPr/>
      <dgm:t>
        <a:bodyPr/>
        <a:lstStyle/>
        <a:p>
          <a:r>
            <a:rPr lang="en-US" dirty="0" smtClean="0"/>
            <a:t>Focus on short development efforts with faster completions</a:t>
          </a:r>
          <a:endParaRPr lang="en-US" dirty="0"/>
        </a:p>
      </dgm:t>
    </dgm:pt>
    <dgm:pt modelId="{ECD2DF4D-F37F-4419-942A-5D3337613C20}" type="parTrans" cxnId="{D247544A-ED7B-47A9-AA4A-6E8A14D215EF}">
      <dgm:prSet/>
      <dgm:spPr/>
      <dgm:t>
        <a:bodyPr/>
        <a:lstStyle/>
        <a:p>
          <a:endParaRPr lang="en-US"/>
        </a:p>
      </dgm:t>
    </dgm:pt>
    <dgm:pt modelId="{84D8E593-A877-4706-BC14-85792DBD8266}" type="sibTrans" cxnId="{D247544A-ED7B-47A9-AA4A-6E8A14D215EF}">
      <dgm:prSet/>
      <dgm:spPr/>
      <dgm:t>
        <a:bodyPr/>
        <a:lstStyle/>
        <a:p>
          <a:endParaRPr lang="en-US"/>
        </a:p>
      </dgm:t>
    </dgm:pt>
    <dgm:pt modelId="{799664B1-EBD2-4ECE-A815-59DBE0A90229}">
      <dgm:prSet phldrT="[Text]"/>
      <dgm:spPr/>
      <dgm:t>
        <a:bodyPr/>
        <a:lstStyle/>
        <a:p>
          <a:r>
            <a:rPr lang="en-US" dirty="0" smtClean="0"/>
            <a:t>Break large projects into small pieces</a:t>
          </a:r>
          <a:endParaRPr lang="en-US" dirty="0"/>
        </a:p>
      </dgm:t>
    </dgm:pt>
    <dgm:pt modelId="{9B30BDAD-9CC2-40CC-8D70-176A8C175D35}" type="parTrans" cxnId="{EF29301E-9049-4DA3-8399-3D6B047127BF}">
      <dgm:prSet/>
      <dgm:spPr/>
      <dgm:t>
        <a:bodyPr/>
        <a:lstStyle/>
        <a:p>
          <a:endParaRPr lang="en-US"/>
        </a:p>
      </dgm:t>
    </dgm:pt>
    <dgm:pt modelId="{F16DF4FD-32B2-41F5-BB78-27A8CED0F9A3}" type="sibTrans" cxnId="{EF29301E-9049-4DA3-8399-3D6B047127BF}">
      <dgm:prSet/>
      <dgm:spPr/>
      <dgm:t>
        <a:bodyPr/>
        <a:lstStyle/>
        <a:p>
          <a:endParaRPr lang="en-US"/>
        </a:p>
      </dgm:t>
    </dgm:pt>
    <dgm:pt modelId="{1B3C1C74-FC4C-48A9-83A1-EE20285D90CF}">
      <dgm:prSet phldrT="[Text]"/>
      <dgm:spPr/>
      <dgm:t>
        <a:bodyPr/>
        <a:lstStyle/>
        <a:p>
          <a:r>
            <a:rPr lang="en-US" dirty="0" smtClean="0"/>
            <a:t>Validate data from third party analytic vendors</a:t>
          </a:r>
          <a:endParaRPr lang="en-US" dirty="0"/>
        </a:p>
      </dgm:t>
    </dgm:pt>
    <dgm:pt modelId="{EC142C4A-316C-49B3-BAFB-150EB3198F89}" type="parTrans" cxnId="{C14A5A60-8414-45EE-A552-0210E32F3E26}">
      <dgm:prSet/>
      <dgm:spPr/>
      <dgm:t>
        <a:bodyPr/>
        <a:lstStyle/>
        <a:p>
          <a:endParaRPr lang="en-US"/>
        </a:p>
      </dgm:t>
    </dgm:pt>
    <dgm:pt modelId="{4DB0696B-1BA0-4A45-A3E7-B32272F9700B}" type="sibTrans" cxnId="{C14A5A60-8414-45EE-A552-0210E32F3E26}">
      <dgm:prSet/>
      <dgm:spPr/>
      <dgm:t>
        <a:bodyPr/>
        <a:lstStyle/>
        <a:p>
          <a:endParaRPr lang="en-US"/>
        </a:p>
      </dgm:t>
    </dgm:pt>
    <dgm:pt modelId="{96195B4C-EA9E-4FAA-9534-923197C9687E}" type="pres">
      <dgm:prSet presAssocID="{15EA7DED-D827-406D-A149-821EFE1B1F2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79280-19F2-452E-B826-463C389BB4F3}" type="pres">
      <dgm:prSet presAssocID="{DEB8DFBA-41A3-4EE6-B9E0-2BF2175E59B8}" presName="parentLin" presStyleCnt="0"/>
      <dgm:spPr/>
    </dgm:pt>
    <dgm:pt modelId="{556D5C65-934C-4E6C-A5CC-2FBE1D8B58F2}" type="pres">
      <dgm:prSet presAssocID="{DEB8DFBA-41A3-4EE6-B9E0-2BF2175E59B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0CD7621-B7E5-4954-A770-E61A1A7E3C87}" type="pres">
      <dgm:prSet presAssocID="{DEB8DFBA-41A3-4EE6-B9E0-2BF2175E59B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FB383-43C9-4DC4-B663-22AF46312924}" type="pres">
      <dgm:prSet presAssocID="{DEB8DFBA-41A3-4EE6-B9E0-2BF2175E59B8}" presName="negativeSpace" presStyleCnt="0"/>
      <dgm:spPr/>
    </dgm:pt>
    <dgm:pt modelId="{9E5FDAE1-917D-4EF8-9176-C28EE7FE1D7F}" type="pres">
      <dgm:prSet presAssocID="{DEB8DFBA-41A3-4EE6-B9E0-2BF2175E59B8}" presName="childText" presStyleLbl="conFgAcc1" presStyleIdx="0" presStyleCnt="4">
        <dgm:presLayoutVars>
          <dgm:bulletEnabled val="1"/>
        </dgm:presLayoutVars>
      </dgm:prSet>
      <dgm:spPr/>
    </dgm:pt>
    <dgm:pt modelId="{51846DD6-9CD8-4261-A2F1-335F7BD3EE48}" type="pres">
      <dgm:prSet presAssocID="{FE328745-04C7-4825-AFD5-B47AC60AF99A}" presName="spaceBetweenRectangles" presStyleCnt="0"/>
      <dgm:spPr/>
    </dgm:pt>
    <dgm:pt modelId="{A4BDA0AC-5194-461B-87AD-1C99DFB0D27D}" type="pres">
      <dgm:prSet presAssocID="{7E0685BD-2966-4A86-827F-F2EE8825939D}" presName="parentLin" presStyleCnt="0"/>
      <dgm:spPr/>
    </dgm:pt>
    <dgm:pt modelId="{1CD2F20E-B121-4658-A1CA-721418481ED0}" type="pres">
      <dgm:prSet presAssocID="{7E0685BD-2966-4A86-827F-F2EE8825939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7ACB806-A3FB-4A8A-A5D4-C9E98189580E}" type="pres">
      <dgm:prSet presAssocID="{7E0685BD-2966-4A86-827F-F2EE8825939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27034B-581C-4306-BFA9-8C7985117414}" type="pres">
      <dgm:prSet presAssocID="{7E0685BD-2966-4A86-827F-F2EE8825939D}" presName="negativeSpace" presStyleCnt="0"/>
      <dgm:spPr/>
    </dgm:pt>
    <dgm:pt modelId="{65A62BEB-10E4-43F7-9FBB-D71F701DA32B}" type="pres">
      <dgm:prSet presAssocID="{7E0685BD-2966-4A86-827F-F2EE8825939D}" presName="childText" presStyleLbl="conFgAcc1" presStyleIdx="1" presStyleCnt="4">
        <dgm:presLayoutVars>
          <dgm:bulletEnabled val="1"/>
        </dgm:presLayoutVars>
      </dgm:prSet>
      <dgm:spPr/>
    </dgm:pt>
    <dgm:pt modelId="{111C74C6-9EE8-4A9E-8B25-9FB119485522}" type="pres">
      <dgm:prSet presAssocID="{84D8E593-A877-4706-BC14-85792DBD8266}" presName="spaceBetweenRectangles" presStyleCnt="0"/>
      <dgm:spPr/>
    </dgm:pt>
    <dgm:pt modelId="{8715728B-6AFD-4B8C-B60E-2BF58FA6C59D}" type="pres">
      <dgm:prSet presAssocID="{799664B1-EBD2-4ECE-A815-59DBE0A90229}" presName="parentLin" presStyleCnt="0"/>
      <dgm:spPr/>
    </dgm:pt>
    <dgm:pt modelId="{89AE4FE6-DF37-4A36-B8B1-4C52615255D3}" type="pres">
      <dgm:prSet presAssocID="{799664B1-EBD2-4ECE-A815-59DBE0A90229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96D6F335-2F70-4A78-AAA7-273D23A69A92}" type="pres">
      <dgm:prSet presAssocID="{799664B1-EBD2-4ECE-A815-59DBE0A9022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E1B9F-C45E-41A0-B6E8-BBEDCA7B8D8C}" type="pres">
      <dgm:prSet presAssocID="{799664B1-EBD2-4ECE-A815-59DBE0A90229}" presName="negativeSpace" presStyleCnt="0"/>
      <dgm:spPr/>
    </dgm:pt>
    <dgm:pt modelId="{687C8584-72AC-4DAE-BDE1-616112982ACA}" type="pres">
      <dgm:prSet presAssocID="{799664B1-EBD2-4ECE-A815-59DBE0A90229}" presName="childText" presStyleLbl="conFgAcc1" presStyleIdx="2" presStyleCnt="4">
        <dgm:presLayoutVars>
          <dgm:bulletEnabled val="1"/>
        </dgm:presLayoutVars>
      </dgm:prSet>
      <dgm:spPr/>
    </dgm:pt>
    <dgm:pt modelId="{0FEEE39F-A7C3-4C54-9854-BDF0F7B52128}" type="pres">
      <dgm:prSet presAssocID="{F16DF4FD-32B2-41F5-BB78-27A8CED0F9A3}" presName="spaceBetweenRectangles" presStyleCnt="0"/>
      <dgm:spPr/>
    </dgm:pt>
    <dgm:pt modelId="{4D86257D-7F9A-45EF-A8B6-6A30967F1DE8}" type="pres">
      <dgm:prSet presAssocID="{1B3C1C74-FC4C-48A9-83A1-EE20285D90CF}" presName="parentLin" presStyleCnt="0"/>
      <dgm:spPr/>
    </dgm:pt>
    <dgm:pt modelId="{B291377F-1E84-4B0F-B7C2-BCBEAA8EEBC1}" type="pres">
      <dgm:prSet presAssocID="{1B3C1C74-FC4C-48A9-83A1-EE20285D90C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5103BBFB-FA5F-49C8-8770-6640754F8A48}" type="pres">
      <dgm:prSet presAssocID="{1B3C1C74-FC4C-48A9-83A1-EE20285D90C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27F0D-BE42-4BD9-9F17-5D93FA08ACAC}" type="pres">
      <dgm:prSet presAssocID="{1B3C1C74-FC4C-48A9-83A1-EE20285D90CF}" presName="negativeSpace" presStyleCnt="0"/>
      <dgm:spPr/>
    </dgm:pt>
    <dgm:pt modelId="{2165D892-5444-4F92-B894-3E1A96A4614D}" type="pres">
      <dgm:prSet presAssocID="{1B3C1C74-FC4C-48A9-83A1-EE20285D90C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14A5A60-8414-45EE-A552-0210E32F3E26}" srcId="{15EA7DED-D827-406D-A149-821EFE1B1F21}" destId="{1B3C1C74-FC4C-48A9-83A1-EE20285D90CF}" srcOrd="3" destOrd="0" parTransId="{EC142C4A-316C-49B3-BAFB-150EB3198F89}" sibTransId="{4DB0696B-1BA0-4A45-A3E7-B32272F9700B}"/>
    <dgm:cxn modelId="{63CCAA6A-D2A0-466F-8004-340F6770944F}" type="presOf" srcId="{1B3C1C74-FC4C-48A9-83A1-EE20285D90CF}" destId="{5103BBFB-FA5F-49C8-8770-6640754F8A48}" srcOrd="1" destOrd="0" presId="urn:microsoft.com/office/officeart/2005/8/layout/list1"/>
    <dgm:cxn modelId="{D533399E-BE78-47F7-B2C5-A7C8B67B3C1D}" type="presOf" srcId="{7E0685BD-2966-4A86-827F-F2EE8825939D}" destId="{47ACB806-A3FB-4A8A-A5D4-C9E98189580E}" srcOrd="1" destOrd="0" presId="urn:microsoft.com/office/officeart/2005/8/layout/list1"/>
    <dgm:cxn modelId="{99ADF7D9-7668-4510-A352-E632C4D81CE1}" srcId="{15EA7DED-D827-406D-A149-821EFE1B1F21}" destId="{DEB8DFBA-41A3-4EE6-B9E0-2BF2175E59B8}" srcOrd="0" destOrd="0" parTransId="{C91DE33F-F578-46EE-82B9-B659EA5B1F50}" sibTransId="{FE328745-04C7-4825-AFD5-B47AC60AF99A}"/>
    <dgm:cxn modelId="{1E7D0236-D4E5-432F-81F7-7372B64AFA31}" type="presOf" srcId="{1B3C1C74-FC4C-48A9-83A1-EE20285D90CF}" destId="{B291377F-1E84-4B0F-B7C2-BCBEAA8EEBC1}" srcOrd="0" destOrd="0" presId="urn:microsoft.com/office/officeart/2005/8/layout/list1"/>
    <dgm:cxn modelId="{D247544A-ED7B-47A9-AA4A-6E8A14D215EF}" srcId="{15EA7DED-D827-406D-A149-821EFE1B1F21}" destId="{7E0685BD-2966-4A86-827F-F2EE8825939D}" srcOrd="1" destOrd="0" parTransId="{ECD2DF4D-F37F-4419-942A-5D3337613C20}" sibTransId="{84D8E593-A877-4706-BC14-85792DBD8266}"/>
    <dgm:cxn modelId="{C804443E-8344-465B-B64C-9EAF3CE66236}" type="presOf" srcId="{DEB8DFBA-41A3-4EE6-B9E0-2BF2175E59B8}" destId="{80CD7621-B7E5-4954-A770-E61A1A7E3C87}" srcOrd="1" destOrd="0" presId="urn:microsoft.com/office/officeart/2005/8/layout/list1"/>
    <dgm:cxn modelId="{D2783655-9FC0-4584-ADFD-327E04A26EEB}" type="presOf" srcId="{DEB8DFBA-41A3-4EE6-B9E0-2BF2175E59B8}" destId="{556D5C65-934C-4E6C-A5CC-2FBE1D8B58F2}" srcOrd="0" destOrd="0" presId="urn:microsoft.com/office/officeart/2005/8/layout/list1"/>
    <dgm:cxn modelId="{DEC4643A-C37E-40A5-BBFA-75FEF484CC99}" type="presOf" srcId="{799664B1-EBD2-4ECE-A815-59DBE0A90229}" destId="{89AE4FE6-DF37-4A36-B8B1-4C52615255D3}" srcOrd="0" destOrd="0" presId="urn:microsoft.com/office/officeart/2005/8/layout/list1"/>
    <dgm:cxn modelId="{F548989E-1EF3-45D5-862A-2C13002B8B54}" type="presOf" srcId="{15EA7DED-D827-406D-A149-821EFE1B1F21}" destId="{96195B4C-EA9E-4FAA-9534-923197C9687E}" srcOrd="0" destOrd="0" presId="urn:microsoft.com/office/officeart/2005/8/layout/list1"/>
    <dgm:cxn modelId="{7DD22991-473F-4303-B162-46F44A7FE91B}" type="presOf" srcId="{799664B1-EBD2-4ECE-A815-59DBE0A90229}" destId="{96D6F335-2F70-4A78-AAA7-273D23A69A92}" srcOrd="1" destOrd="0" presId="urn:microsoft.com/office/officeart/2005/8/layout/list1"/>
    <dgm:cxn modelId="{EF29301E-9049-4DA3-8399-3D6B047127BF}" srcId="{15EA7DED-D827-406D-A149-821EFE1B1F21}" destId="{799664B1-EBD2-4ECE-A815-59DBE0A90229}" srcOrd="2" destOrd="0" parTransId="{9B30BDAD-9CC2-40CC-8D70-176A8C175D35}" sibTransId="{F16DF4FD-32B2-41F5-BB78-27A8CED0F9A3}"/>
    <dgm:cxn modelId="{9B6C523D-9FC1-42A7-A85D-C733D32D0222}" type="presOf" srcId="{7E0685BD-2966-4A86-827F-F2EE8825939D}" destId="{1CD2F20E-B121-4658-A1CA-721418481ED0}" srcOrd="0" destOrd="0" presId="urn:microsoft.com/office/officeart/2005/8/layout/list1"/>
    <dgm:cxn modelId="{B010BD45-132E-45C8-BE7F-5A68504CB360}" type="presParOf" srcId="{96195B4C-EA9E-4FAA-9534-923197C9687E}" destId="{73B79280-19F2-452E-B826-463C389BB4F3}" srcOrd="0" destOrd="0" presId="urn:microsoft.com/office/officeart/2005/8/layout/list1"/>
    <dgm:cxn modelId="{EE565603-35C3-417C-9CF6-5641B87DE455}" type="presParOf" srcId="{73B79280-19F2-452E-B826-463C389BB4F3}" destId="{556D5C65-934C-4E6C-A5CC-2FBE1D8B58F2}" srcOrd="0" destOrd="0" presId="urn:microsoft.com/office/officeart/2005/8/layout/list1"/>
    <dgm:cxn modelId="{C1D42FEE-9FA1-4C27-9945-B91CB4C6FBA6}" type="presParOf" srcId="{73B79280-19F2-452E-B826-463C389BB4F3}" destId="{80CD7621-B7E5-4954-A770-E61A1A7E3C87}" srcOrd="1" destOrd="0" presId="urn:microsoft.com/office/officeart/2005/8/layout/list1"/>
    <dgm:cxn modelId="{A7E85CB6-D017-4716-95EE-77F012C0A2B4}" type="presParOf" srcId="{96195B4C-EA9E-4FAA-9534-923197C9687E}" destId="{2ACFB383-43C9-4DC4-B663-22AF46312924}" srcOrd="1" destOrd="0" presId="urn:microsoft.com/office/officeart/2005/8/layout/list1"/>
    <dgm:cxn modelId="{369E1BFD-B8C3-4AF3-B7CB-C6154C8F035C}" type="presParOf" srcId="{96195B4C-EA9E-4FAA-9534-923197C9687E}" destId="{9E5FDAE1-917D-4EF8-9176-C28EE7FE1D7F}" srcOrd="2" destOrd="0" presId="urn:microsoft.com/office/officeart/2005/8/layout/list1"/>
    <dgm:cxn modelId="{8AA2BBD3-40D6-4AFF-B39E-22DE292A0BA1}" type="presParOf" srcId="{96195B4C-EA9E-4FAA-9534-923197C9687E}" destId="{51846DD6-9CD8-4261-A2F1-335F7BD3EE48}" srcOrd="3" destOrd="0" presId="urn:microsoft.com/office/officeart/2005/8/layout/list1"/>
    <dgm:cxn modelId="{CB870F20-531D-43B6-8D79-2F8371EDE21C}" type="presParOf" srcId="{96195B4C-EA9E-4FAA-9534-923197C9687E}" destId="{A4BDA0AC-5194-461B-87AD-1C99DFB0D27D}" srcOrd="4" destOrd="0" presId="urn:microsoft.com/office/officeart/2005/8/layout/list1"/>
    <dgm:cxn modelId="{4F1DB78B-F7E5-4E16-ADBB-1FD32F26F408}" type="presParOf" srcId="{A4BDA0AC-5194-461B-87AD-1C99DFB0D27D}" destId="{1CD2F20E-B121-4658-A1CA-721418481ED0}" srcOrd="0" destOrd="0" presId="urn:microsoft.com/office/officeart/2005/8/layout/list1"/>
    <dgm:cxn modelId="{32EA080C-3606-4158-94A6-7747203746B8}" type="presParOf" srcId="{A4BDA0AC-5194-461B-87AD-1C99DFB0D27D}" destId="{47ACB806-A3FB-4A8A-A5D4-C9E98189580E}" srcOrd="1" destOrd="0" presId="urn:microsoft.com/office/officeart/2005/8/layout/list1"/>
    <dgm:cxn modelId="{59CE612C-8091-49F9-AF7D-BC1A411479A6}" type="presParOf" srcId="{96195B4C-EA9E-4FAA-9534-923197C9687E}" destId="{8827034B-581C-4306-BFA9-8C7985117414}" srcOrd="5" destOrd="0" presId="urn:microsoft.com/office/officeart/2005/8/layout/list1"/>
    <dgm:cxn modelId="{0C058BCD-7400-4510-B720-1E3616F6B30B}" type="presParOf" srcId="{96195B4C-EA9E-4FAA-9534-923197C9687E}" destId="{65A62BEB-10E4-43F7-9FBB-D71F701DA32B}" srcOrd="6" destOrd="0" presId="urn:microsoft.com/office/officeart/2005/8/layout/list1"/>
    <dgm:cxn modelId="{E8D35B80-9E48-482F-BD25-14942BF54C73}" type="presParOf" srcId="{96195B4C-EA9E-4FAA-9534-923197C9687E}" destId="{111C74C6-9EE8-4A9E-8B25-9FB119485522}" srcOrd="7" destOrd="0" presId="urn:microsoft.com/office/officeart/2005/8/layout/list1"/>
    <dgm:cxn modelId="{F17441B8-6769-4C62-8E86-32850B8A8480}" type="presParOf" srcId="{96195B4C-EA9E-4FAA-9534-923197C9687E}" destId="{8715728B-6AFD-4B8C-B60E-2BF58FA6C59D}" srcOrd="8" destOrd="0" presId="urn:microsoft.com/office/officeart/2005/8/layout/list1"/>
    <dgm:cxn modelId="{40D4AEAF-96CE-45AF-AE87-464E14A85255}" type="presParOf" srcId="{8715728B-6AFD-4B8C-B60E-2BF58FA6C59D}" destId="{89AE4FE6-DF37-4A36-B8B1-4C52615255D3}" srcOrd="0" destOrd="0" presId="urn:microsoft.com/office/officeart/2005/8/layout/list1"/>
    <dgm:cxn modelId="{86D9C469-7995-45F6-82BD-6BDB68757AAA}" type="presParOf" srcId="{8715728B-6AFD-4B8C-B60E-2BF58FA6C59D}" destId="{96D6F335-2F70-4A78-AAA7-273D23A69A92}" srcOrd="1" destOrd="0" presId="urn:microsoft.com/office/officeart/2005/8/layout/list1"/>
    <dgm:cxn modelId="{D6540E34-4318-4886-9ECF-364BC65CA032}" type="presParOf" srcId="{96195B4C-EA9E-4FAA-9534-923197C9687E}" destId="{D77E1B9F-C45E-41A0-B6E8-BBEDCA7B8D8C}" srcOrd="9" destOrd="0" presId="urn:microsoft.com/office/officeart/2005/8/layout/list1"/>
    <dgm:cxn modelId="{35D23B48-E032-4DA2-ADE0-B809C461A31A}" type="presParOf" srcId="{96195B4C-EA9E-4FAA-9534-923197C9687E}" destId="{687C8584-72AC-4DAE-BDE1-616112982ACA}" srcOrd="10" destOrd="0" presId="urn:microsoft.com/office/officeart/2005/8/layout/list1"/>
    <dgm:cxn modelId="{75E232E2-AC34-473B-B6DE-2D9F51A19B8E}" type="presParOf" srcId="{96195B4C-EA9E-4FAA-9534-923197C9687E}" destId="{0FEEE39F-A7C3-4C54-9854-BDF0F7B52128}" srcOrd="11" destOrd="0" presId="urn:microsoft.com/office/officeart/2005/8/layout/list1"/>
    <dgm:cxn modelId="{0A4665C9-D0CF-449A-B498-95C906928444}" type="presParOf" srcId="{96195B4C-EA9E-4FAA-9534-923197C9687E}" destId="{4D86257D-7F9A-45EF-A8B6-6A30967F1DE8}" srcOrd="12" destOrd="0" presId="urn:microsoft.com/office/officeart/2005/8/layout/list1"/>
    <dgm:cxn modelId="{1DB92B34-C70E-48BD-BBF7-DD779AFB2C66}" type="presParOf" srcId="{4D86257D-7F9A-45EF-A8B6-6A30967F1DE8}" destId="{B291377F-1E84-4B0F-B7C2-BCBEAA8EEBC1}" srcOrd="0" destOrd="0" presId="urn:microsoft.com/office/officeart/2005/8/layout/list1"/>
    <dgm:cxn modelId="{83056C99-4F64-447C-B3C5-3B17C7F2D504}" type="presParOf" srcId="{4D86257D-7F9A-45EF-A8B6-6A30967F1DE8}" destId="{5103BBFB-FA5F-49C8-8770-6640754F8A48}" srcOrd="1" destOrd="0" presId="urn:microsoft.com/office/officeart/2005/8/layout/list1"/>
    <dgm:cxn modelId="{671A6D85-2DE0-4E92-AD3B-BCE95D1BBC4B}" type="presParOf" srcId="{96195B4C-EA9E-4FAA-9534-923197C9687E}" destId="{2A127F0D-BE42-4BD9-9F17-5D93FA08ACAC}" srcOrd="13" destOrd="0" presId="urn:microsoft.com/office/officeart/2005/8/layout/list1"/>
    <dgm:cxn modelId="{2C6B35AE-F9FB-425A-AC75-B376228ACFD1}" type="presParOf" srcId="{96195B4C-EA9E-4FAA-9534-923197C9687E}" destId="{2165D892-5444-4F92-B894-3E1A96A4614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FDAE1-917D-4EF8-9176-C28EE7FE1D7F}">
      <dsp:nvSpPr>
        <dsp:cNvPr id="0" name=""/>
        <dsp:cNvSpPr/>
      </dsp:nvSpPr>
      <dsp:spPr>
        <a:xfrm>
          <a:off x="0" y="416400"/>
          <a:ext cx="8382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D7621-B7E5-4954-A770-E61A1A7E3C87}">
      <dsp:nvSpPr>
        <dsp:cNvPr id="0" name=""/>
        <dsp:cNvSpPr/>
      </dsp:nvSpPr>
      <dsp:spPr>
        <a:xfrm>
          <a:off x="419100" y="47400"/>
          <a:ext cx="5867400" cy="738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Sometimes poor fit for Agile development methodology</a:t>
          </a:r>
          <a:endParaRPr lang="en-US" sz="2500" kern="1200" dirty="0"/>
        </a:p>
      </dsp:txBody>
      <dsp:txXfrm>
        <a:off x="455126" y="83426"/>
        <a:ext cx="5795348" cy="665948"/>
      </dsp:txXfrm>
    </dsp:sp>
    <dsp:sp modelId="{65A62BEB-10E4-43F7-9FBB-D71F701DA32B}">
      <dsp:nvSpPr>
        <dsp:cNvPr id="0" name=""/>
        <dsp:cNvSpPr/>
      </dsp:nvSpPr>
      <dsp:spPr>
        <a:xfrm>
          <a:off x="0" y="1550400"/>
          <a:ext cx="8382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085675"/>
              <a:satOff val="3732"/>
              <a:lumOff val="-179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CB806-A3FB-4A8A-A5D4-C9E98189580E}">
      <dsp:nvSpPr>
        <dsp:cNvPr id="0" name=""/>
        <dsp:cNvSpPr/>
      </dsp:nvSpPr>
      <dsp:spPr>
        <a:xfrm>
          <a:off x="419100" y="1181400"/>
          <a:ext cx="5867400" cy="738000"/>
        </a:xfrm>
        <a:prstGeom prst="roundRect">
          <a:avLst/>
        </a:prstGeom>
        <a:gradFill rotWithShape="0">
          <a:gsLst>
            <a:gs pos="0">
              <a:schemeClr val="accent5">
                <a:hueOff val="1085675"/>
                <a:satOff val="3732"/>
                <a:lumOff val="-17909"/>
                <a:alphaOff val="0"/>
                <a:tint val="50000"/>
                <a:satMod val="300000"/>
              </a:schemeClr>
            </a:gs>
            <a:gs pos="35000">
              <a:schemeClr val="accent5">
                <a:hueOff val="1085675"/>
                <a:satOff val="3732"/>
                <a:lumOff val="-17909"/>
                <a:alphaOff val="0"/>
                <a:tint val="37000"/>
                <a:satMod val="300000"/>
              </a:schemeClr>
            </a:gs>
            <a:gs pos="100000">
              <a:schemeClr val="accent5">
                <a:hueOff val="1085675"/>
                <a:satOff val="3732"/>
                <a:lumOff val="-1790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Focus on short development efforts with faster completions</a:t>
          </a:r>
          <a:endParaRPr lang="en-US" sz="2500" kern="1200" dirty="0"/>
        </a:p>
      </dsp:txBody>
      <dsp:txXfrm>
        <a:off x="455126" y="1217426"/>
        <a:ext cx="5795348" cy="665948"/>
      </dsp:txXfrm>
    </dsp:sp>
    <dsp:sp modelId="{687C8584-72AC-4DAE-BDE1-616112982ACA}">
      <dsp:nvSpPr>
        <dsp:cNvPr id="0" name=""/>
        <dsp:cNvSpPr/>
      </dsp:nvSpPr>
      <dsp:spPr>
        <a:xfrm>
          <a:off x="0" y="2684400"/>
          <a:ext cx="8382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2171351"/>
              <a:satOff val="7464"/>
              <a:lumOff val="-358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6F335-2F70-4A78-AAA7-273D23A69A92}">
      <dsp:nvSpPr>
        <dsp:cNvPr id="0" name=""/>
        <dsp:cNvSpPr/>
      </dsp:nvSpPr>
      <dsp:spPr>
        <a:xfrm>
          <a:off x="419100" y="2315400"/>
          <a:ext cx="5867400" cy="738000"/>
        </a:xfrm>
        <a:prstGeom prst="roundRect">
          <a:avLst/>
        </a:prstGeom>
        <a:gradFill rotWithShape="0">
          <a:gsLst>
            <a:gs pos="0">
              <a:schemeClr val="accent5">
                <a:hueOff val="2171351"/>
                <a:satOff val="7464"/>
                <a:lumOff val="-35817"/>
                <a:alphaOff val="0"/>
                <a:tint val="50000"/>
                <a:satMod val="300000"/>
              </a:schemeClr>
            </a:gs>
            <a:gs pos="35000">
              <a:schemeClr val="accent5">
                <a:hueOff val="2171351"/>
                <a:satOff val="7464"/>
                <a:lumOff val="-35817"/>
                <a:alphaOff val="0"/>
                <a:tint val="37000"/>
                <a:satMod val="300000"/>
              </a:schemeClr>
            </a:gs>
            <a:gs pos="100000">
              <a:schemeClr val="accent5">
                <a:hueOff val="2171351"/>
                <a:satOff val="7464"/>
                <a:lumOff val="-3581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Break large projects into small pieces</a:t>
          </a:r>
          <a:endParaRPr lang="en-US" sz="2500" kern="1200" dirty="0"/>
        </a:p>
      </dsp:txBody>
      <dsp:txXfrm>
        <a:off x="455126" y="2351426"/>
        <a:ext cx="5795348" cy="665948"/>
      </dsp:txXfrm>
    </dsp:sp>
    <dsp:sp modelId="{2165D892-5444-4F92-B894-3E1A96A4614D}">
      <dsp:nvSpPr>
        <dsp:cNvPr id="0" name=""/>
        <dsp:cNvSpPr/>
      </dsp:nvSpPr>
      <dsp:spPr>
        <a:xfrm>
          <a:off x="0" y="3818400"/>
          <a:ext cx="8382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3BBFB-FA5F-49C8-8770-6640754F8A48}">
      <dsp:nvSpPr>
        <dsp:cNvPr id="0" name=""/>
        <dsp:cNvSpPr/>
      </dsp:nvSpPr>
      <dsp:spPr>
        <a:xfrm>
          <a:off x="419100" y="3449400"/>
          <a:ext cx="5867400" cy="738000"/>
        </a:xfrm>
        <a:prstGeom prst="roundRect">
          <a:avLst/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Validate data from third party analytic vendors</a:t>
          </a:r>
          <a:endParaRPr lang="en-US" sz="2500" kern="1200" dirty="0"/>
        </a:p>
      </dsp:txBody>
      <dsp:txXfrm>
        <a:off x="455126" y="3485426"/>
        <a:ext cx="579534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D3F3A00-C88F-4E41-9F45-1852078B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AC07746-4002-4037-B873-A8AAAEFE4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1EDE3D2F-F626-43E6-820F-10252E4E9EFD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Welcome to Lesson 2 of Module</a:t>
            </a:r>
            <a:r>
              <a:rPr lang="en-US" altLang="en-US" baseline="0" dirty="0" smtClean="0"/>
              <a:t> 3 on </a:t>
            </a:r>
            <a:r>
              <a:rPr lang="en-US" altLang="en-US" dirty="0" smtClean="0"/>
              <a:t>Design and Build</a:t>
            </a:r>
            <a:r>
              <a:rPr lang="en-US" altLang="en-US" baseline="0" dirty="0" smtClean="0"/>
              <a:t> a Data Warehouse for Business Intelligence Implementation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Four course sequence on data warehouse and business intelligence essentials along with a capstone project course</a:t>
            </a:r>
          </a:p>
          <a:p>
            <a:endParaRPr lang="en-US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Fifth course providing a case study based on the business situation faced by CPI Card Group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Fun</a:t>
            </a:r>
            <a:r>
              <a:rPr lang="en-US" altLang="en-US" baseline="0" dirty="0" smtClean="0"/>
              <a:t> but challenging course for both business and computer science students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Learn new concepts, skills, and practices vital to careers in data warehousing and business intelligence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402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Step 1) Build Anti-Money Laundering Analytics Application (Start with a Specific Use Case)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Step 2) Integrate More Sources to Meet Further Project Needs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8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bg1"/>
                </a:solidFill>
              </a:rPr>
              <a:t>Step 3) Apply New Modeling Techniques to Drive Analytic Projects Faster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4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  <a:latin typeface="Arai"/>
                <a:cs typeface="Arai"/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  <a:latin typeface="Arai"/>
                <a:cs typeface="Arai"/>
              </a:rPr>
              <a:t> Program</a:t>
            </a:r>
            <a:endParaRPr lang="en-US" sz="1800" dirty="0">
              <a:solidFill>
                <a:schemeClr val="bg1"/>
              </a:solidFill>
              <a:latin typeface="Arai"/>
              <a:cs typeface="Arai"/>
            </a:endParaRPr>
          </a:p>
        </p:txBody>
      </p:sp>
    </p:spTree>
    <p:extLst>
      <p:ext uri="{BB962C8B-B14F-4D97-AF65-F5344CB8AC3E}">
        <p14:creationId xmlns:p14="http://schemas.microsoft.com/office/powerpoint/2010/main" val="112714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8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5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3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9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02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52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0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82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3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481328"/>
            <a:ext cx="73914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Module </a:t>
            </a:r>
            <a:r>
              <a:rPr lang="en-US" altLang="en-US" dirty="0"/>
              <a:t>3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Data Integration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752490"/>
            <a:ext cx="7391400" cy="914400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 smtClean="0"/>
              <a:t>Lesson 2: Executive Interview with Ryan Buerger of First Bank</a:t>
            </a:r>
            <a:endParaRPr lang="en-US" altLang="en-US" dirty="0"/>
          </a:p>
          <a:p>
            <a:pPr algn="r" eaLnBrk="1" hangingPunct="1"/>
            <a:endParaRPr lang="en-US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Bank Background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237009"/>
              </p:ext>
            </p:extLst>
          </p:nvPr>
        </p:nvGraphicFramePr>
        <p:xfrm>
          <a:off x="304800" y="1280160"/>
          <a:ext cx="8717280" cy="4075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91" y="-15707"/>
            <a:ext cx="1083041" cy="115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8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Anti-Money Laundering Analytics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95" y="101115"/>
            <a:ext cx="1028549" cy="1093170"/>
          </a:xfrm>
          <a:prstGeom prst="rect">
            <a:avLst/>
          </a:prstGeom>
        </p:spPr>
      </p:pic>
      <p:sp>
        <p:nvSpPr>
          <p:cNvPr id="13" name="Can 12"/>
          <p:cNvSpPr/>
          <p:nvPr/>
        </p:nvSpPr>
        <p:spPr>
          <a:xfrm>
            <a:off x="2493645" y="1313766"/>
            <a:ext cx="3765944" cy="2148974"/>
          </a:xfrm>
          <a:prstGeom prst="can">
            <a:avLst>
              <a:gd name="adj" fmla="val 71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Distributed Oracle Database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92404" y="2812217"/>
            <a:ext cx="3368426" cy="4336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Staging Tables (3NF)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2692404" y="1954571"/>
            <a:ext cx="3368426" cy="4336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Analytics Table</a:t>
            </a:r>
            <a:endParaRPr lang="en-US" sz="18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376617" y="2388253"/>
            <a:ext cx="0" cy="423964"/>
          </a:xfrm>
          <a:prstGeom prst="straightConnector1">
            <a:avLst/>
          </a:prstGeom>
          <a:ln>
            <a:solidFill>
              <a:srgbClr val="FF0000">
                <a:alpha val="25000"/>
              </a:srgb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36960" y="3910729"/>
            <a:ext cx="3696204" cy="1738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800" dirty="0" smtClean="0"/>
              <a:t>Mainframe Core Systems</a:t>
            </a:r>
            <a:endParaRPr lang="en-US" sz="1800" dirty="0"/>
          </a:p>
        </p:txBody>
      </p:sp>
      <p:sp>
        <p:nvSpPr>
          <p:cNvPr id="25" name="Can 24"/>
          <p:cNvSpPr/>
          <p:nvPr/>
        </p:nvSpPr>
        <p:spPr>
          <a:xfrm>
            <a:off x="3717925" y="4070517"/>
            <a:ext cx="1534273" cy="11771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IMS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(Hierarchical)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485062" y="3462740"/>
            <a:ext cx="0" cy="447989"/>
          </a:xfrm>
          <a:prstGeom prst="straightConnector1">
            <a:avLst/>
          </a:prstGeom>
          <a:ln>
            <a:solidFill>
              <a:srgbClr val="FF0000">
                <a:alpha val="25000"/>
              </a:srgb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7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Integrate </a:t>
            </a:r>
            <a:r>
              <a:rPr lang="en-US" dirty="0"/>
              <a:t>m</a:t>
            </a:r>
            <a:r>
              <a:rPr lang="en-US" dirty="0" smtClean="0"/>
              <a:t>ore data 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90" y="171187"/>
            <a:ext cx="998000" cy="10607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84238" y="3793368"/>
            <a:ext cx="4021292" cy="19978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800" dirty="0" smtClean="0"/>
              <a:t>Mainframe Core Systems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709641" y="4031470"/>
            <a:ext cx="1745089" cy="141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VSAM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(Flat File)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2728441" y="4031470"/>
            <a:ext cx="1669215" cy="14186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IMS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(Hierarchical)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3308603" y="1473181"/>
            <a:ext cx="2271241" cy="1524000"/>
          </a:xfrm>
          <a:prstGeom prst="can">
            <a:avLst>
              <a:gd name="adj" fmla="val 71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Oracle Central Database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(3NF + </a:t>
            </a:r>
            <a:r>
              <a:rPr lang="en-US" sz="1800" dirty="0" err="1" smtClean="0">
                <a:solidFill>
                  <a:schemeClr val="tx1"/>
                </a:solidFill>
              </a:rPr>
              <a:t>Denormalized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6266970" y="1473181"/>
            <a:ext cx="2271241" cy="1524000"/>
          </a:xfrm>
          <a:prstGeom prst="can">
            <a:avLst>
              <a:gd name="adj" fmla="val 71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SQL Server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Vendor Packaged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Databases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(3NF)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443724" y="1473181"/>
            <a:ext cx="2271241" cy="1524000"/>
          </a:xfrm>
          <a:prstGeom prst="can">
            <a:avLst>
              <a:gd name="adj" fmla="val 71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Distributed Oracle Application Databases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(3NF)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4"/>
            <a:endCxn id="8" idx="2"/>
          </p:cNvCxnSpPr>
          <p:nvPr/>
        </p:nvCxnSpPr>
        <p:spPr>
          <a:xfrm>
            <a:off x="2714965" y="2235181"/>
            <a:ext cx="593638" cy="0"/>
          </a:xfrm>
          <a:prstGeom prst="straightConnector1">
            <a:avLst/>
          </a:prstGeom>
          <a:ln>
            <a:solidFill>
              <a:srgbClr val="FF0000">
                <a:alpha val="25000"/>
              </a:srgb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8" idx="4"/>
          </p:cNvCxnSpPr>
          <p:nvPr/>
        </p:nvCxnSpPr>
        <p:spPr>
          <a:xfrm flipH="1">
            <a:off x="5579844" y="2235181"/>
            <a:ext cx="687126" cy="0"/>
          </a:xfrm>
          <a:prstGeom prst="straightConnector1">
            <a:avLst/>
          </a:prstGeom>
          <a:ln>
            <a:solidFill>
              <a:srgbClr val="FF0000">
                <a:alpha val="25000"/>
              </a:srgb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494884" y="2991423"/>
            <a:ext cx="916" cy="801945"/>
          </a:xfrm>
          <a:prstGeom prst="straightConnector1">
            <a:avLst/>
          </a:prstGeom>
          <a:ln>
            <a:solidFill>
              <a:srgbClr val="FF0000">
                <a:alpha val="25000"/>
              </a:srgb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0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Drive analytic projects faster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859280" y="3102520"/>
            <a:ext cx="1546797" cy="829509"/>
          </a:xfrm>
          <a:prstGeom prst="can">
            <a:avLst>
              <a:gd name="adj" fmla="val 71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Oracle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Staging Database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25" idx="0"/>
          </p:cNvCxnSpPr>
          <p:nvPr/>
        </p:nvCxnSpPr>
        <p:spPr>
          <a:xfrm flipH="1" flipV="1">
            <a:off x="4679364" y="3913689"/>
            <a:ext cx="1553" cy="362389"/>
          </a:xfrm>
          <a:prstGeom prst="straightConnector1">
            <a:avLst/>
          </a:prstGeom>
          <a:ln>
            <a:solidFill>
              <a:srgbClr val="FF0000">
                <a:alpha val="25000"/>
              </a:srgb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n 5"/>
          <p:cNvSpPr/>
          <p:nvPr/>
        </p:nvSpPr>
        <p:spPr>
          <a:xfrm>
            <a:off x="6598661" y="2929156"/>
            <a:ext cx="1447215" cy="1126100"/>
          </a:xfrm>
          <a:prstGeom prst="can">
            <a:avLst>
              <a:gd name="adj" fmla="val 71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SQL Server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Vendor Packaged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Databases</a:t>
            </a:r>
          </a:p>
        </p:txBody>
      </p:sp>
      <p:sp>
        <p:nvSpPr>
          <p:cNvPr id="7" name="Can 6"/>
          <p:cNvSpPr/>
          <p:nvPr/>
        </p:nvSpPr>
        <p:spPr>
          <a:xfrm>
            <a:off x="1536262" y="2936351"/>
            <a:ext cx="1546797" cy="1127731"/>
          </a:xfrm>
          <a:prstGeom prst="can">
            <a:avLst>
              <a:gd name="adj" fmla="val 71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Distributed Oracle Application Databases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4" idx="2"/>
          </p:cNvCxnSpPr>
          <p:nvPr/>
        </p:nvCxnSpPr>
        <p:spPr>
          <a:xfrm>
            <a:off x="3083059" y="3500217"/>
            <a:ext cx="776221" cy="17058"/>
          </a:xfrm>
          <a:prstGeom prst="straightConnector1">
            <a:avLst/>
          </a:prstGeom>
          <a:ln>
            <a:solidFill>
              <a:srgbClr val="FF0000">
                <a:alpha val="25000"/>
              </a:srgb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4" idx="4"/>
          </p:cNvCxnSpPr>
          <p:nvPr/>
        </p:nvCxnSpPr>
        <p:spPr>
          <a:xfrm flipH="1">
            <a:off x="5406077" y="3492206"/>
            <a:ext cx="1192584" cy="25069"/>
          </a:xfrm>
          <a:prstGeom prst="straightConnector1">
            <a:avLst/>
          </a:prstGeom>
          <a:ln>
            <a:solidFill>
              <a:srgbClr val="FF0000">
                <a:alpha val="25000"/>
              </a:srgb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3939277" y="2009239"/>
            <a:ext cx="1384265" cy="825964"/>
          </a:xfrm>
          <a:prstGeom prst="can">
            <a:avLst>
              <a:gd name="adj" fmla="val 71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Oracle Business Vault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3859280" y="988541"/>
            <a:ext cx="1544259" cy="737933"/>
          </a:xfrm>
          <a:prstGeom prst="can">
            <a:avLst>
              <a:gd name="adj" fmla="val 71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Business Data Marts</a:t>
            </a:r>
          </a:p>
        </p:txBody>
      </p:sp>
      <p:cxnSp>
        <p:nvCxnSpPr>
          <p:cNvPr id="14" name="Straight Arrow Connector 13"/>
          <p:cNvCxnSpPr>
            <a:stCxn id="4" idx="1"/>
            <a:endCxn id="10" idx="3"/>
          </p:cNvCxnSpPr>
          <p:nvPr/>
        </p:nvCxnSpPr>
        <p:spPr>
          <a:xfrm flipH="1" flipV="1">
            <a:off x="4631409" y="2835203"/>
            <a:ext cx="1270" cy="267317"/>
          </a:xfrm>
          <a:prstGeom prst="straightConnector1">
            <a:avLst/>
          </a:prstGeom>
          <a:ln>
            <a:solidFill>
              <a:srgbClr val="FF0000">
                <a:alpha val="25000"/>
              </a:srgb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1"/>
            <a:endCxn id="12" idx="3"/>
          </p:cNvCxnSpPr>
          <p:nvPr/>
        </p:nvCxnSpPr>
        <p:spPr>
          <a:xfrm flipV="1">
            <a:off x="4631409" y="1726474"/>
            <a:ext cx="0" cy="282765"/>
          </a:xfrm>
          <a:prstGeom prst="straightConnector1">
            <a:avLst/>
          </a:prstGeom>
          <a:ln>
            <a:solidFill>
              <a:srgbClr val="FF0000">
                <a:alpha val="25000"/>
              </a:srgb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763172" y="4276078"/>
            <a:ext cx="3835489" cy="1529996"/>
            <a:chOff x="3106030" y="5156234"/>
            <a:chExt cx="4021292" cy="1701766"/>
          </a:xfrm>
        </p:grpSpPr>
        <p:sp>
          <p:nvSpPr>
            <p:cNvPr id="25" name="Rectangle 24"/>
            <p:cNvSpPr/>
            <p:nvPr/>
          </p:nvSpPr>
          <p:spPr>
            <a:xfrm>
              <a:off x="3106030" y="5156234"/>
              <a:ext cx="4021292" cy="170176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00" dirty="0" smtClean="0"/>
                <a:t>Mainframe Core Systems</a:t>
              </a:r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12203" y="5321487"/>
              <a:ext cx="1466356" cy="1105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VSAM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(Flat File)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Can 26"/>
            <p:cNvSpPr/>
            <p:nvPr/>
          </p:nvSpPr>
          <p:spPr>
            <a:xfrm>
              <a:off x="3338680" y="5324752"/>
              <a:ext cx="1624760" cy="119539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IMS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(Hierarchical)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437" y="116882"/>
            <a:ext cx="998878" cy="10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7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326863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55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lICVuIi8+DQoJCTwhLS0gc3Vic3RpdHV0aW9uOiAlbiA9PSBzbGlkZSBudW1iZXIgLS0+DQoJCTwhLS0gc3Vic3RpdHV0aW9uOiAldCA9PSB0b3RhbCBzbGlkZSBjb3VudCAtLT4NCgkJPHVpdGV4dCBuYW1lPSJTQ1JVQkJBUlNUQVRVU19TTElERUlORk8iIHZhbHVlPSJEaWFwb3NpdGl2ZSAlbiAvICV0IHwgIi8+DQoJCTx1aXRleHQgbmFtZT0iU0NSVUJCQVJTVEFUVVNfU1RPUFBFRCIgdmFsdWU9IkFycsOqdMOpZSIvPg0KCQk8dWl0ZXh0IG5hbWU9IlNDUlVCQkFSU1RBVFVTX1BMQVlJTkciIHZhbHVlPSJMZWN0dXJlIi8+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+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+DQoJCTwhLS0gc3Vic3RpdHV0aW9uOiAlcCA9PSBjdXJyZW50IHNwZWFrZXIncyB0aXRsZSAtLT4NCgkJPHVpdGV4dCBuYW1lPSJCSU9XSU5fVElUTEUiIHZhbHVlPSJCaW8gOiAlcCIvPg0KCQk8dWl0ZXh0IG5hbWU9IkJJT0JUTl9USVRMRSIgdmFsdWU9IkJpbyA6Ii8+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+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+DQoJCTx1aXRleHQgbmFtZT0iVEhVTUJfSEVBRElORyIgdmFsdWU9IkRpYXBvc2l0aXZlIi8+DQoJCTx1aXRleHQgbmFtZT0iVEhVTUJfSU5GTyIgdmFsdWU9IlRpdHJlL2R1csOpZSIvPg0KCQk8dWl0ZXh0IG5hbWU9IkFUVEFDSE5BTUVfSEVBRElORyIgdmFsdWU9Ik5vbSBkZSBmaWNoaWVyIi8+DQoJCTx1aXRleHQgbmFtZT0iQVRUQUNIU0laRV9IRUFESU5HIiB2YWx1ZT0iVGFpbGxlIi8+DQoJCTx1aXRleHQgbmFtZT0iU0xJREVfTk9URVMiIHZhbHVlPSJDb21tZW50YWlyZXMgZGVzIGRpYXBvc2l0aXZlcyIvPg0KCQk8IS0tcXVpeiBwb2QgYW5kIG1lc3NhZ2UgYm94IHRleHRzLS0+DQoJCTx1aXRleHQgbmFtZT0iUVVJWlBPRF9RVUlaX0FUVEVNUFQiIHZhbHVlPSJUZW50YXRpdmUgZGUgcXVlc3Rpb25uYWlyZSA6Ii8+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+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+DQoJCTx1aXRleHQgbmFtZT0iRE9DV1JBUF9QUk9NUFQiIHZhbHVlPSJDbGlxdWVyIHBvdXIgdMOpbMOpY2hhcmdlci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g0KDQo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EZXRlbmlkYSIvPg0KCQk8dWl0ZXh0IG5hbWU9IlNDUlVCQkFSU1RBVFVTX1BMQVlJTkciIHZhbHVlPSJSZXByb2R1Y2llbmRvIi8+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+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+DQoJCTx1aXRleHQgbmFtZT0iQVRUQUNITUVOVFMiIHZhbHVlPSJBcmNoaXZvcyBhZGp1bnRvcyIvPg0KCQk8IS0tIHN1YnN0aXR1dGlvbjogJXAgPT0gY3VycmVudCBzcGVha2VyJ3MgdGl0bGUgLS0+DQoJCTx1aXRleHQgbmFtZT0iQklPV0lOX1RJVExFIiB2YWx1ZT0iQmlvZ3JhZsOtYTogJXAiLz4NCgkJPHVpdGV4dCBuYW1lPSJCSU9CVE5fVElUTEUiIHZhbHVlPSJCaW9ncmFmw61hIi8+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+DQoJCTx1aXRleHQgbmFtZT0iVEFCX05PVEVTIiB2YWx1ZT0iTm90YXMiLz4NCgkJPHVpdGV4dCBuYW1lPSJUQUJfU0VBUkNIIiB2YWx1ZT0iQnVzY2FyIi8+DQoJCTx1aXRleHQgbmFtZT0iU0xJREVfSEVBRElORyIgdmFsdWU9IlTDrXR1bG8gZGUgZGlhcG9zaXRpdmEiLz4NCgkJPHVpdGV4dCBuYW1lPSJEVVJBVElPTl9IRUFESU5HIiB2YWx1ZT0iRHVyYWMuIi8+DQoJCTx1aXRleHQgbmFtZT0iU0VBUkNIX0hFQURJTkciIHZhbHVlPSJCdXNjYXIgdGV4dG86Ii8+DQoJCTx1aXRleHQgbmFtZT0iVEhVTUJfSEVBRElORyIgdmFsdWU9IkRpYXBvc2l0aXZhIi8+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+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+DQoJCTx1aXRleHQgbmFtZT0iUVVJWlBPRF9RVUVTQVRNUFRfU1RSIiB2YWx1ZT0iSW50ZW50b3M6ICVuIGRlICV0Ii8+DQoJCTx1aXRleHQgbmFtZT0iUVVJWlBPRF9RVUVTVFlQRV9TVFIiIHZhbHVlPSJUaXBvOiAlcyIvPg0KCQk8dWl0ZXh0IG5hbWU9IlFVSVpQT0RfUVVFU1RZUEVfR1JEIiB2YWx1ZT0iQ29uIHB1bnR1YWNpw7NuIi8+DQoJCTx1aXRleHQgbmFtZT0iUVVJWlBPRF9RVUVTVFlQRV9TVlkiIHZhbHVlPSJFbmN1ZXN0YSIvPg0KCQk8dWl0ZXh0IG5hbWU9IlFVSVpQT0RfUVVJWkFUTVBUX0lORiIgdmFsdWU9IkluZmluaXRvIi8+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6ICVwIi8+DQoJCTwhLS0gc3Vic3RpdHV0aW9uOiAlcCA9PSBwcmVzZW50YXRpb24gdGl0bGUgLS0+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+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DQoNCl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+DQoJCTx1aXRleHQgbmFtZT0iQ09MTEFCX0ZVTExTQ1JFRU5fSU5URVJBQ1RJT05fT0tfQlROX1NUUklORyIgdmFsdWU9Ik9rIi8+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RGlhICVuIi8+DQoJCTwhLS0gc3Vic3RpdHV0aW9uOiAlbiA9PSBzbGlkZSBudW1iZXIgLS0+DQoJCTwhLS0gc3Vic3RpdHV0aW9uOiAldCA9PSB0b3RhbCBzbGlkZSBjb3VudCAtLT4NCgkJPHVpdGV4dCBuYW1lPSJTQ1JVQkJBUlNUQVRVU19TTElERUlORk8iIHZhbHVlPSJEaWEgJW4gLyAldCB8ICIvPg0KCQk8dWl0ZXh0IG5hbWU9IlNDUlVCQkFSU1RBVFVTX1NUT1BQRUQiIHZhbHVlPSJHZXN0b3B0Ii8+DQoJCTx1aXRleHQgbmFtZT0iU0NSVUJCQVJTVEFUVVNfUExBWUlORyIgdmFsdWU9IkFmc3BlbGVuIi8+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+DQoJCTx1aXRleHQgbmFtZT0iU0NSVUJCQVJTVEFUVVNfUkVWSUVXUVVJWiIgdmFsdWU9IlF1aXogY29udHJvbGVyZW4iLz4NCgkJPCEtLSBzdWJzdGl0dXRpb246ICVtID09IG1pbnV0ZXMgcmVtYWluaW5nIC0tPg0KCQk8IS0tIHN1YnN0aXR1dGlvbjogJXMgPT0gc2Vjb25kcyByZW1haW5pbmcgLS0+DQoJCTx1aXRleHQgbmFtZT0iRUxBUFNFRCIgdmFsdWU9IkVyIHJlc3RlcmVuICVtIG1pbnV0ZW4gJXMgc2Vjb25kZW4iLz4NCgkJPHVpdGV4dCBuYW1lPSJOT1RGT1VORCIgdmFsdWU9Ik5pZXRzIGdldm9uZGVuIi8+DQoJCTx1aXRleHQgbmFtZT0iQVRUQUNITUVOVFMiIHZhbHVlPSJCaWpsYWdlbiIvPg0KCQk8IS0tIHN1YnN0aXR1dGlvbjogJXAgPT0gY3VycmVudCBzcGVha2VyJ3MgdGl0bGUgLS0+DQoJCTx1aXRleHQgbmFtZT0iQklPV0lOX1RJVExFIiB2YWx1ZT0iQmlvZ3JhZmllOiAlcCIvPg0KCQk8dWl0ZXh0IG5hbWU9IkJJT0JUTl9USVRMRSIgdmFsdWU9IkJpb2dyYWZpZSIvPg0KCQk8dWl0ZXh0IG5hbWU9IkRJVklERVJCVE5fVElUTEUiIHZhbHVlPSJ8Ii8+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+DQoJCTx1aXRleHQgbmFtZT0iVEFCX1NFQVJDSCIgdmFsdWU9IlpvZWtlbiIvPg0KCQk8dWl0ZXh0IG5hbWU9IlNMSURFX0hFQURJTkciIHZhbHVlPSJUaXRlbCB2YW4gZGlhIi8+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+DQoJCTx1aXRleHQgbmFtZT0iQVRUQUNITkFNRV9IRUFESU5HIiB2YWx1ZT0iQmVzdGFuZHNuYWFtIi8+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g0KDQr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+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+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+DQoJCTx1aXRleHQgbmFtZT0iV0FSTklOR01TR19NU0dTVFJJTkciIHZhbHVlPSJCdSBTxLFuYXZkYSBkZW5lbm1lbWnFnyBzb3J1bGFyIHZhci4NCg0KRXZldCBzZcOnZW5lxJ9pbmkgdMSxa2xhdMSxcnNhbsSxeiBTxLFuYXZkYW4gw6fEsWthY2Frc8SxbsSxei4gU8SxbmF2YSBkZXZhbSBldG1layBpw6dpbiBIYXnEsXIgc2XDp2VuZcSfaW5pIHTEsWtsYXTEsW4uIi8+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+DQoJCTx1aXRleHQgbmFtZT0iTVVURSIgdmFsdWU9IlNlc3NpeiIvPg0KCQk8dWl0ZXh0IG5hbWU9IkRPQ1dSQVBfVElUTEUiIHZhbHVlPSJQcmVzZW50ZXIgRG9zeWEgRWtpIi8+DQoJCTx1aXRleHQgbmFtZT0iRE9DV1JBUF9NU0ciIHZhbHVlPSJCaWxnaXNheWFyxLFtYSBLYXlkZXQiLz4NCgkJPHVpdGV4dCBuYW1lPSJET0NXUkFQX1BST01QVCIgdmFsdWU9IsSwbmRpcm1layBpw6dpbiBUxLFrbGF0xLFuIi8+DQoJPC9sYW5ndWFnZT4NCgk8bGFuZ3VhZ2UgaWQ9InJ1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+DQoJCTx1aXRleHQgbmFtZT0iQ09MTEFCX0ZVTExTQ1JFRU5fSU5URVJBQ1RJT05fT0tfQlROX1NUUklORyIgdmFsdWU9Ik9rIi8+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0KHQu9Cw0LnQtCAlbiIvPg0KCQk8IS0tIHN1YnN0aXR1dGlvbjogJW4gPT0gc2xpZGUgbnVtYmVyIC0tPg0KCQk8IS0tIHN1YnN0aXR1dGlvbjogJXQgPT0gdG90YWwgc2xpZGUgY291bnQgLS0+DQoJCTx1aXRleHQgbmFtZT0iU0NSVUJCQVJTVEFUVVNfU0xJREVJTkZPIiB2YWx1ZT0i0KHQu9Cw0LnQtCAlbiAvICV0IHwgIi8+DQoJCTx1aXRleHQgbmFtZT0iU0NSVUJCQVJTVEFUVVNfU1RPUFBFRCIgdmFsdWU9ItCe0YHRgtCw0L3QvtCy0LvQtdC90L4iLz4NCgkJPHVpdGV4dCBuYW1lPSJTQ1JVQkJBUlNUQVRVU19QTEFZSU5HIiB2YWx1ZT0i0JLQvtGB0L/RgNC+0LjQt9Cy0LXQtNC10L3QuNC1Ii8+DQoJCTx1aXRleHQgbmFtZT0iU0NSVUJCQVJTVEFUVVNfTk9BVURJTyIgdmFsdWU9ItCd0LXRgiDQsNGD0LTQuNC+Ii8+DQoJCTx1aXRleHQgbmFtZT0iU0NSVUJCQVJTVEFUVVNfVklEUExBWUlORyIgdmFsdWU9ItCS0L7RgdC/0YDQvtC40LfQstC10LTQtdC90LjQtSDQstC40LTQtdC+Ii8+DQoJCTx1aXRleHQgbmFtZT0iU0NSVUJCQVJTVEFUVVNfTE9BRElORyIgdmFsdWU9ItCX0LDQs9GA0YPQt9C60LAiLz4NCgkJPHVpdGV4dCBuYW1lPSJTQ1JVQkJBUlNUQVRVU19CVUZGRVJJTkciIHZhbHVlPSLQkdGD0YTQtdGA0LjQt9Cw0YbQuNGPIi8+DQoJCTx1aXRleHQgbmFtZT0iU0NSVUJCQVJTVEFUVVNfUVVFU1RJT04iIHZhbHVlPSLQntGC0LLQtdGCINC90LAg0LLQvtC/0YDQvtGBIi8+DQoJCTx1aXRleHQgbmFtZT0iU0NSVUJCQVJTVEFUVVNfUkVWSUVXUVVJWiIgdmFsdWU9ItCe0LHQt9C+0YAg0L7Qv9GA0L7RgdCwIi8+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+Ii8+DQoJCTx1aXRleHQgbmFtZT0iQVRUQUNITUVOVFMiIHZhbHVlPSLQktC70L7QttC10L3QuNGPIi8+DQoJCTwhLS0gc3Vic3RpdHV0aW9uOiAlcCA9PSBjdXJyZW50IHNwZWFrZXIncyB0aXRsZSAtLT4NCgkJPHVpdGV4dCBuYW1lPSJCSU9XSU5fVElUTEUiIHZhbHVlPSLQkdC40L7Qs9GA0LDRhNC40Y86ICVwIi8+DQoJCTx1aXRleHQgbmFtZT0iQklPQlROX1RJVExFIiB2YWx1ZT0i0JHQuNC+0LPRgNCw0YTQuNGPIi8+DQoJCTx1aXRleHQgbmFtZT0iRElWSURFUkJUTl9USVRMRSIgdmFsdWU9InwiLz4NCgkJPHVpdGV4dCBuYW1lPSJDT05UQUNUQlROX1RJVExFIiB2YWx1ZT0i0JrQvtC90YLQsNC60YIiLz4NCgkJPHVpdGV4dCBuYW1lPSJUQUJfUVVJWiIgdmFsdWU9ItCe0L/RgNC+0YEiLz4NCgkJPHVpdGV4dCBuYW1lPSJUQUJfT1VUTElORSIgdmFsdWU9ItCh0YXQtdC80LAiLz4NCgkJPHVpdGV4dCBuYW1lPSJUQUJfVEhVTUIiIHZhbHVlPSLQkdC10LPRg9C90L7QuiIvPg0KCQk8dWl0ZXh0IG5hbWU9IlRBQl9OT1RFUyIgdmFsdWU9ItCX0LDQvNC10YLQutC4Ii8+DQoJCTx1aXRleHQgbmFtZT0iVEFCX1NFQVJDSCIgdmFsdWU9ItCf0L7QuNGB0LoiLz4NCgkJPHVpdGV4dCBuYW1lPSJTTElERV9IRUFESU5HIiB2YWx1ZT0i0JfQsNCz0L7Qu9C+0LLQvtC6INGB0LvQsNC50LTQsCIvPg0KCQk8dWl0ZXh0IG5hbWU9IkRVUkFUSU9OX0hFQURJTkciIHZhbHVlPSLQlNC70LjRgi3RgdGC0YwiLz4NCgkJPHVpdGV4dCBuYW1lPSJTRUFSQ0hfSEVBRElORyIgdmFsdWU9ItCf0L7QuNGB0Log0YLQtdC60YHRgtCwOiIvPg0KCQk8dWl0ZXh0IG5hbWU9IlRIVU1CX0hFQURJTkciIHZhbHVlPSLQodC70LDQudC0Ii8+DQoJCTx1aXRleHQgbmFtZT0iVEhVTUJfSU5GTyIgdmFsdWU9ItCd0LDQt9Cy0LDQvdC40LUv0LTQu9C40YIt0L3QvtGB0YLRjCIvPg0KCQk8dWl0ZXh0IG5hbWU9IkFUVEFDSE5BTUVfSEVBRElORyIgdmFsdWU9ItCY0LzRjyDRhNCw0LnQu9CwIi8+DQoJCTx1aXRleHQgbmFtZT0iQVRUQUNIU0laRV9IRUFESU5HIiB2YWx1ZT0i0KDQsNC30LzQtdGAIi8+DQoJCTx1aXRleHQgbmFtZT0iU0xJREVfTk9URVMiIHZhbHVlPSLQl9Cw0LzQtdGC0LrQuCDQuiDRgdC70LDQudC00YM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MMPROD_UIDATA" val="&lt;database version=&quot;9.0&quot;&gt;&lt;object type=&quot;1&quot; unique_id=&quot;10001&quot;&gt;&lt;property id=&quot;20141&quot; value=&quot;DWMOOCIntroNotes&quot;/&gt;&lt;property id=&quot;20148&quot; value=&quot;5&quot;/&gt;&lt;property id=&quot;20224&quot; value=&quot;C:\Users\mmannino\Documents\My Adobe Presentations\DWMOOCIntroNotes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3 Data Integration&amp;quot;&quot;/&gt;&lt;property id=&quot;20303&quot; value=&quot;Michael Mannino&quot;/&gt;&lt;property id=&quot;20307&quot; value=&quot;256&quot;/&gt;&lt;property id=&quot;20309&quot; value=&quot;0&quot;/&gt;&lt;/object&gt;&lt;object type=&quot;3&quot; unique_id=&quot;27660&quot;&gt;&lt;property id=&quot;20148&quot; value=&quot;5&quot;/&gt;&lt;property id=&quot;20300&quot; value=&quot;Slide 3 - &amp;quot;Step 1: Anti-Money Laundering Analytics&amp;quot;&quot;/&gt;&lt;property id=&quot;20307&quot; value=&quot;416&quot;/&gt;&lt;/object&gt;&lt;object type=&quot;3&quot; unique_id=&quot;27757&quot;&gt;&lt;property id=&quot;20148&quot; value=&quot;5&quot;/&gt;&lt;property id=&quot;20300&quot; value=&quot;Slide 4 - &amp;quot;Step 2: Integrate more data sources&amp;quot;&quot;/&gt;&lt;property id=&quot;20307&quot; value=&quot;420&quot;/&gt;&lt;/object&gt;&lt;object type=&quot;3&quot; unique_id=&quot;27829&quot;&gt;&lt;property id=&quot;20148&quot; value=&quot;5&quot;/&gt;&lt;property id=&quot;20300&quot; value=&quot;Slide 6 - &amp;quot;Step 3: Drive analytic projects faster&amp;quot;&quot;/&gt;&lt;property id=&quot;20307&quot; value=&quot;421&quot;/&gt;&lt;/object&gt;&lt;object type=&quot;3&quot; unique_id=&quot;28140&quot;&gt;&lt;property id=&quot;20148&quot; value=&quot;5&quot;/&gt;&lt;property id=&quot;20300&quot; value=&quot;Slide 2 - &amp;quot;First Bank Background&amp;quot;&quot;/&gt;&lt;property id=&quot;20307&quot; value=&quot;423&quot;/&gt;&lt;/object&gt;&lt;object type=&quot;3&quot; unique_id=&quot;28194&quot;&gt;&lt;property id=&quot;20148&quot; value=&quot;5&quot;/&gt;&lt;property id=&quot;20300&quot; value=&quot;Slide 5 - &amp;quot;Lessons Learned&amp;quot;&quot;/&gt;&lt;property id=&quot;20307&quot; value=&quot;424&quot;/&gt;&lt;/object&gt;&lt;/object&gt;&lt;object type=&quot;10&quot; unique_id=&quot;16028&quot;&gt;&lt;object type=&quot;11&quot; unique_id=&quot;16029&quot;&gt;&lt;/object&gt;&lt;/object&gt;&lt;object type=&quot;4&quot; unique_id=&quot;1603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" id="{20BC3B3A-C599-4241-8902-56D8BCB939EC}" vid="{C1E08C39-E38A-47A3-B45D-7E736F48A9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BS-MOOC-IS_ppt_template</Template>
  <TotalTime>14076</TotalTime>
  <Words>287</Words>
  <Application>Microsoft Office PowerPoint</Application>
  <PresentationFormat>On-screen Show (4:3)</PresentationFormat>
  <Paragraphs>62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Arai</vt:lpstr>
      <vt:lpstr>Arial</vt:lpstr>
      <vt:lpstr>Times New Roman</vt:lpstr>
      <vt:lpstr>Blank Presentation</vt:lpstr>
      <vt:lpstr>Module 3 Data Integration</vt:lpstr>
      <vt:lpstr>First Bank Background</vt:lpstr>
      <vt:lpstr>Step 1: Anti-Money Laundering Analytics</vt:lpstr>
      <vt:lpstr>Step 2: Integrate more data sources</vt:lpstr>
      <vt:lpstr>Step 3: Drive analytic projects faster</vt:lpstr>
      <vt:lpstr>Lessons Learned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1, Part 1</dc:title>
  <dc:subject>Data Warehouse Background and Architectures</dc:subject>
  <dc:creator>Michael Mannino</dc:creator>
  <dc:description>Data Warehouse Concepts, Design, Manipulation, and Administration</dc:description>
  <cp:lastModifiedBy>Mannino, Michael</cp:lastModifiedBy>
  <cp:revision>2483</cp:revision>
  <cp:lastPrinted>1601-01-01T00:00:00Z</cp:lastPrinted>
  <dcterms:created xsi:type="dcterms:W3CDTF">2000-07-15T18:34:14Z</dcterms:created>
  <dcterms:modified xsi:type="dcterms:W3CDTF">2016-05-03T20:34:39Z</dcterms:modified>
</cp:coreProperties>
</file>