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0"/>
  </p:notesMasterIdLst>
  <p:handoutMasterIdLst>
    <p:handoutMasterId r:id="rId11"/>
  </p:handoutMasterIdLst>
  <p:sldIdLst>
    <p:sldId id="256" r:id="rId2"/>
    <p:sldId id="423" r:id="rId3"/>
    <p:sldId id="416" r:id="rId4"/>
    <p:sldId id="420" r:id="rId5"/>
    <p:sldId id="424" r:id="rId6"/>
    <p:sldId id="421" r:id="rId7"/>
    <p:sldId id="425" r:id="rId8"/>
    <p:sldId id="426" r:id="rId9"/>
  </p:sldIdLst>
  <p:sldSz cx="9144000" cy="6858000" type="screen4x3"/>
  <p:notesSz cx="6858000" cy="9144000"/>
  <p:custDataLst>
    <p:tags r:id="rId12"/>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009" autoAdjust="0"/>
  </p:normalViewPr>
  <p:slideViewPr>
    <p:cSldViewPr snapToGrid="0">
      <p:cViewPr varScale="1">
        <p:scale>
          <a:sx n="79" d="100"/>
          <a:sy n="79" d="100"/>
        </p:scale>
        <p:origin x="108" y="4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9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EA7DED-D827-406D-A149-821EFE1B1F21}"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DEB8DFBA-41A3-4EE6-B9E0-2BF2175E59B8}">
      <dgm:prSet phldrT="[Text]" custT="1"/>
      <dgm:spPr/>
      <dgm:t>
        <a:bodyPr/>
        <a:lstStyle/>
        <a:p>
          <a:r>
            <a:rPr lang="en-US" sz="2800" dirty="0" smtClean="0"/>
            <a:t>Data integration frequency daily to monthly</a:t>
          </a:r>
          <a:endParaRPr lang="en-US" sz="2800" dirty="0"/>
        </a:p>
      </dgm:t>
    </dgm:pt>
    <dgm:pt modelId="{C91DE33F-F578-46EE-82B9-B659EA5B1F50}" type="parTrans" cxnId="{99ADF7D9-7668-4510-A352-E632C4D81CE1}">
      <dgm:prSet/>
      <dgm:spPr/>
      <dgm:t>
        <a:bodyPr/>
        <a:lstStyle/>
        <a:p>
          <a:endParaRPr lang="en-US" sz="1600"/>
        </a:p>
      </dgm:t>
    </dgm:pt>
    <dgm:pt modelId="{FE328745-04C7-4825-AFD5-B47AC60AF99A}" type="sibTrans" cxnId="{99ADF7D9-7668-4510-A352-E632C4D81CE1}">
      <dgm:prSet/>
      <dgm:spPr/>
      <dgm:t>
        <a:bodyPr/>
        <a:lstStyle/>
        <a:p>
          <a:endParaRPr lang="en-US" sz="1600"/>
        </a:p>
      </dgm:t>
    </dgm:pt>
    <dgm:pt modelId="{799664B1-EBD2-4ECE-A815-59DBE0A90229}">
      <dgm:prSet phldrT="[Text]" custT="1"/>
      <dgm:spPr/>
      <dgm:t>
        <a:bodyPr/>
        <a:lstStyle/>
        <a:p>
          <a:r>
            <a:rPr lang="en-US" sz="2800" dirty="0" smtClean="0"/>
            <a:t>Especially useful for high complexity data sources</a:t>
          </a:r>
          <a:endParaRPr lang="en-US" sz="2800" dirty="0"/>
        </a:p>
      </dgm:t>
    </dgm:pt>
    <dgm:pt modelId="{9B30BDAD-9CC2-40CC-8D70-176A8C175D35}" type="parTrans" cxnId="{EF29301E-9049-4DA3-8399-3D6B047127BF}">
      <dgm:prSet/>
      <dgm:spPr/>
      <dgm:t>
        <a:bodyPr/>
        <a:lstStyle/>
        <a:p>
          <a:endParaRPr lang="en-US" sz="1600"/>
        </a:p>
      </dgm:t>
    </dgm:pt>
    <dgm:pt modelId="{F16DF4FD-32B2-41F5-BB78-27A8CED0F9A3}" type="sibTrans" cxnId="{EF29301E-9049-4DA3-8399-3D6B047127BF}">
      <dgm:prSet/>
      <dgm:spPr/>
      <dgm:t>
        <a:bodyPr/>
        <a:lstStyle/>
        <a:p>
          <a:endParaRPr lang="en-US" sz="1600"/>
        </a:p>
      </dgm:t>
    </dgm:pt>
    <dgm:pt modelId="{9B3E5D11-95F6-47B1-AE20-EA24B2E92143}">
      <dgm:prSet phldrT="[Text]" custT="1"/>
      <dgm:spPr/>
      <dgm:t>
        <a:bodyPr/>
        <a:lstStyle/>
        <a:p>
          <a:r>
            <a:rPr lang="en-US" sz="2800" dirty="0" smtClean="0"/>
            <a:t>Pentaho Data Integration: primary tool</a:t>
          </a:r>
          <a:endParaRPr lang="en-US" sz="2800" dirty="0"/>
        </a:p>
      </dgm:t>
    </dgm:pt>
    <dgm:pt modelId="{B3CCE539-F839-4E66-A3AD-8B194D510C83}" type="parTrans" cxnId="{CBA5DF60-30B6-4C6D-A560-76B20DEC7DAF}">
      <dgm:prSet/>
      <dgm:spPr/>
      <dgm:t>
        <a:bodyPr/>
        <a:lstStyle/>
        <a:p>
          <a:endParaRPr lang="en-US"/>
        </a:p>
      </dgm:t>
    </dgm:pt>
    <dgm:pt modelId="{37861E23-00F2-4F9C-9C1A-61AB18B23F05}" type="sibTrans" cxnId="{CBA5DF60-30B6-4C6D-A560-76B20DEC7DAF}">
      <dgm:prSet/>
      <dgm:spPr/>
      <dgm:t>
        <a:bodyPr/>
        <a:lstStyle/>
        <a:p>
          <a:endParaRPr lang="en-US"/>
        </a:p>
      </dgm:t>
    </dgm:pt>
    <dgm:pt modelId="{96195B4C-EA9E-4FAA-9534-923197C9687E}" type="pres">
      <dgm:prSet presAssocID="{15EA7DED-D827-406D-A149-821EFE1B1F21}" presName="linear" presStyleCnt="0">
        <dgm:presLayoutVars>
          <dgm:dir/>
          <dgm:animLvl val="lvl"/>
          <dgm:resizeHandles val="exact"/>
        </dgm:presLayoutVars>
      </dgm:prSet>
      <dgm:spPr/>
      <dgm:t>
        <a:bodyPr/>
        <a:lstStyle/>
        <a:p>
          <a:endParaRPr lang="en-US"/>
        </a:p>
      </dgm:t>
    </dgm:pt>
    <dgm:pt modelId="{73B79280-19F2-452E-B826-463C389BB4F3}" type="pres">
      <dgm:prSet presAssocID="{DEB8DFBA-41A3-4EE6-B9E0-2BF2175E59B8}" presName="parentLin" presStyleCnt="0"/>
      <dgm:spPr/>
    </dgm:pt>
    <dgm:pt modelId="{556D5C65-934C-4E6C-A5CC-2FBE1D8B58F2}" type="pres">
      <dgm:prSet presAssocID="{DEB8DFBA-41A3-4EE6-B9E0-2BF2175E59B8}" presName="parentLeftMargin" presStyleLbl="node1" presStyleIdx="0" presStyleCnt="3"/>
      <dgm:spPr/>
      <dgm:t>
        <a:bodyPr/>
        <a:lstStyle/>
        <a:p>
          <a:endParaRPr lang="en-US"/>
        </a:p>
      </dgm:t>
    </dgm:pt>
    <dgm:pt modelId="{80CD7621-B7E5-4954-A770-E61A1A7E3C87}" type="pres">
      <dgm:prSet presAssocID="{DEB8DFBA-41A3-4EE6-B9E0-2BF2175E59B8}" presName="parentText" presStyleLbl="node1" presStyleIdx="0" presStyleCnt="3">
        <dgm:presLayoutVars>
          <dgm:chMax val="0"/>
          <dgm:bulletEnabled val="1"/>
        </dgm:presLayoutVars>
      </dgm:prSet>
      <dgm:spPr/>
      <dgm:t>
        <a:bodyPr/>
        <a:lstStyle/>
        <a:p>
          <a:endParaRPr lang="en-US"/>
        </a:p>
      </dgm:t>
    </dgm:pt>
    <dgm:pt modelId="{2ACFB383-43C9-4DC4-B663-22AF46312924}" type="pres">
      <dgm:prSet presAssocID="{DEB8DFBA-41A3-4EE6-B9E0-2BF2175E59B8}" presName="negativeSpace" presStyleCnt="0"/>
      <dgm:spPr/>
    </dgm:pt>
    <dgm:pt modelId="{9E5FDAE1-917D-4EF8-9176-C28EE7FE1D7F}" type="pres">
      <dgm:prSet presAssocID="{DEB8DFBA-41A3-4EE6-B9E0-2BF2175E59B8}" presName="childText" presStyleLbl="conFgAcc1" presStyleIdx="0" presStyleCnt="3">
        <dgm:presLayoutVars>
          <dgm:bulletEnabled val="1"/>
        </dgm:presLayoutVars>
      </dgm:prSet>
      <dgm:spPr/>
    </dgm:pt>
    <dgm:pt modelId="{51846DD6-9CD8-4261-A2F1-335F7BD3EE48}" type="pres">
      <dgm:prSet presAssocID="{FE328745-04C7-4825-AFD5-B47AC60AF99A}" presName="spaceBetweenRectangles" presStyleCnt="0"/>
      <dgm:spPr/>
    </dgm:pt>
    <dgm:pt modelId="{4F07712A-A298-4ECF-9888-01E5E8D0E7B4}" type="pres">
      <dgm:prSet presAssocID="{9B3E5D11-95F6-47B1-AE20-EA24B2E92143}" presName="parentLin" presStyleCnt="0"/>
      <dgm:spPr/>
    </dgm:pt>
    <dgm:pt modelId="{B230779E-4F68-4EDD-9F1F-850CE7216304}" type="pres">
      <dgm:prSet presAssocID="{9B3E5D11-95F6-47B1-AE20-EA24B2E92143}" presName="parentLeftMargin" presStyleLbl="node1" presStyleIdx="0" presStyleCnt="3"/>
      <dgm:spPr/>
      <dgm:t>
        <a:bodyPr/>
        <a:lstStyle/>
        <a:p>
          <a:endParaRPr lang="en-US"/>
        </a:p>
      </dgm:t>
    </dgm:pt>
    <dgm:pt modelId="{3D376ED5-82B0-44D5-A961-2C2C12B597D4}" type="pres">
      <dgm:prSet presAssocID="{9B3E5D11-95F6-47B1-AE20-EA24B2E92143}" presName="parentText" presStyleLbl="node1" presStyleIdx="1" presStyleCnt="3">
        <dgm:presLayoutVars>
          <dgm:chMax val="0"/>
          <dgm:bulletEnabled val="1"/>
        </dgm:presLayoutVars>
      </dgm:prSet>
      <dgm:spPr/>
      <dgm:t>
        <a:bodyPr/>
        <a:lstStyle/>
        <a:p>
          <a:endParaRPr lang="en-US"/>
        </a:p>
      </dgm:t>
    </dgm:pt>
    <dgm:pt modelId="{02DAFC38-B7C3-46F8-9D9B-7BBECB920B5F}" type="pres">
      <dgm:prSet presAssocID="{9B3E5D11-95F6-47B1-AE20-EA24B2E92143}" presName="negativeSpace" presStyleCnt="0"/>
      <dgm:spPr/>
    </dgm:pt>
    <dgm:pt modelId="{465996E1-3ECE-4EA9-A397-A62525E21A55}" type="pres">
      <dgm:prSet presAssocID="{9B3E5D11-95F6-47B1-AE20-EA24B2E92143}" presName="childText" presStyleLbl="conFgAcc1" presStyleIdx="1" presStyleCnt="3">
        <dgm:presLayoutVars>
          <dgm:bulletEnabled val="1"/>
        </dgm:presLayoutVars>
      </dgm:prSet>
      <dgm:spPr/>
    </dgm:pt>
    <dgm:pt modelId="{66515AB6-2F8B-48FF-A92F-4D82156840E9}" type="pres">
      <dgm:prSet presAssocID="{37861E23-00F2-4F9C-9C1A-61AB18B23F05}" presName="spaceBetweenRectangles" presStyleCnt="0"/>
      <dgm:spPr/>
    </dgm:pt>
    <dgm:pt modelId="{8715728B-6AFD-4B8C-B60E-2BF58FA6C59D}" type="pres">
      <dgm:prSet presAssocID="{799664B1-EBD2-4ECE-A815-59DBE0A90229}" presName="parentLin" presStyleCnt="0"/>
      <dgm:spPr/>
    </dgm:pt>
    <dgm:pt modelId="{89AE4FE6-DF37-4A36-B8B1-4C52615255D3}" type="pres">
      <dgm:prSet presAssocID="{799664B1-EBD2-4ECE-A815-59DBE0A90229}" presName="parentLeftMargin" presStyleLbl="node1" presStyleIdx="1" presStyleCnt="3"/>
      <dgm:spPr/>
      <dgm:t>
        <a:bodyPr/>
        <a:lstStyle/>
        <a:p>
          <a:endParaRPr lang="en-US"/>
        </a:p>
      </dgm:t>
    </dgm:pt>
    <dgm:pt modelId="{96D6F335-2F70-4A78-AAA7-273D23A69A92}" type="pres">
      <dgm:prSet presAssocID="{799664B1-EBD2-4ECE-A815-59DBE0A90229}" presName="parentText" presStyleLbl="node1" presStyleIdx="2" presStyleCnt="3">
        <dgm:presLayoutVars>
          <dgm:chMax val="0"/>
          <dgm:bulletEnabled val="1"/>
        </dgm:presLayoutVars>
      </dgm:prSet>
      <dgm:spPr/>
      <dgm:t>
        <a:bodyPr/>
        <a:lstStyle/>
        <a:p>
          <a:endParaRPr lang="en-US"/>
        </a:p>
      </dgm:t>
    </dgm:pt>
    <dgm:pt modelId="{D77E1B9F-C45E-41A0-B6E8-BBEDCA7B8D8C}" type="pres">
      <dgm:prSet presAssocID="{799664B1-EBD2-4ECE-A815-59DBE0A90229}" presName="negativeSpace" presStyleCnt="0"/>
      <dgm:spPr/>
    </dgm:pt>
    <dgm:pt modelId="{687C8584-72AC-4DAE-BDE1-616112982ACA}" type="pres">
      <dgm:prSet presAssocID="{799664B1-EBD2-4ECE-A815-59DBE0A90229}" presName="childText" presStyleLbl="conFgAcc1" presStyleIdx="2" presStyleCnt="3">
        <dgm:presLayoutVars>
          <dgm:bulletEnabled val="1"/>
        </dgm:presLayoutVars>
      </dgm:prSet>
      <dgm:spPr/>
    </dgm:pt>
  </dgm:ptLst>
  <dgm:cxnLst>
    <dgm:cxn modelId="{5852671B-6811-4072-8F2A-2EFF337CF840}" type="presOf" srcId="{DEB8DFBA-41A3-4EE6-B9E0-2BF2175E59B8}" destId="{80CD7621-B7E5-4954-A770-E61A1A7E3C87}" srcOrd="1" destOrd="0" presId="urn:microsoft.com/office/officeart/2005/8/layout/list1"/>
    <dgm:cxn modelId="{3830A0C1-495A-4CC0-BFB9-D0F1C004796C}" type="presOf" srcId="{9B3E5D11-95F6-47B1-AE20-EA24B2E92143}" destId="{B230779E-4F68-4EDD-9F1F-850CE7216304}" srcOrd="0" destOrd="0" presId="urn:microsoft.com/office/officeart/2005/8/layout/list1"/>
    <dgm:cxn modelId="{020CEB39-C6C1-406F-9EA2-EC4AECF8764C}" type="presOf" srcId="{DEB8DFBA-41A3-4EE6-B9E0-2BF2175E59B8}" destId="{556D5C65-934C-4E6C-A5CC-2FBE1D8B58F2}" srcOrd="0" destOrd="0" presId="urn:microsoft.com/office/officeart/2005/8/layout/list1"/>
    <dgm:cxn modelId="{99ADF7D9-7668-4510-A352-E632C4D81CE1}" srcId="{15EA7DED-D827-406D-A149-821EFE1B1F21}" destId="{DEB8DFBA-41A3-4EE6-B9E0-2BF2175E59B8}" srcOrd="0" destOrd="0" parTransId="{C91DE33F-F578-46EE-82B9-B659EA5B1F50}" sibTransId="{FE328745-04C7-4825-AFD5-B47AC60AF99A}"/>
    <dgm:cxn modelId="{264B7F67-858E-48E5-AFBD-A8D1B4631F18}" type="presOf" srcId="{799664B1-EBD2-4ECE-A815-59DBE0A90229}" destId="{89AE4FE6-DF37-4A36-B8B1-4C52615255D3}" srcOrd="0" destOrd="0" presId="urn:microsoft.com/office/officeart/2005/8/layout/list1"/>
    <dgm:cxn modelId="{CBA5DF60-30B6-4C6D-A560-76B20DEC7DAF}" srcId="{15EA7DED-D827-406D-A149-821EFE1B1F21}" destId="{9B3E5D11-95F6-47B1-AE20-EA24B2E92143}" srcOrd="1" destOrd="0" parTransId="{B3CCE539-F839-4E66-A3AD-8B194D510C83}" sibTransId="{37861E23-00F2-4F9C-9C1A-61AB18B23F05}"/>
    <dgm:cxn modelId="{4EF5FC2E-8273-45DD-8E18-0147093FCBC6}" type="presOf" srcId="{9B3E5D11-95F6-47B1-AE20-EA24B2E92143}" destId="{3D376ED5-82B0-44D5-A961-2C2C12B597D4}" srcOrd="1" destOrd="0" presId="urn:microsoft.com/office/officeart/2005/8/layout/list1"/>
    <dgm:cxn modelId="{8140FABF-0DDD-4FA2-81CE-CC6DFA4A3B1C}" type="presOf" srcId="{15EA7DED-D827-406D-A149-821EFE1B1F21}" destId="{96195B4C-EA9E-4FAA-9534-923197C9687E}" srcOrd="0" destOrd="0" presId="urn:microsoft.com/office/officeart/2005/8/layout/list1"/>
    <dgm:cxn modelId="{06FC2E19-1F65-4F9C-B2AE-8226D9CFACE7}" type="presOf" srcId="{799664B1-EBD2-4ECE-A815-59DBE0A90229}" destId="{96D6F335-2F70-4A78-AAA7-273D23A69A92}" srcOrd="1" destOrd="0" presId="urn:microsoft.com/office/officeart/2005/8/layout/list1"/>
    <dgm:cxn modelId="{EF29301E-9049-4DA3-8399-3D6B047127BF}" srcId="{15EA7DED-D827-406D-A149-821EFE1B1F21}" destId="{799664B1-EBD2-4ECE-A815-59DBE0A90229}" srcOrd="2" destOrd="0" parTransId="{9B30BDAD-9CC2-40CC-8D70-176A8C175D35}" sibTransId="{F16DF4FD-32B2-41F5-BB78-27A8CED0F9A3}"/>
    <dgm:cxn modelId="{63C0C324-7AE7-44AE-A67A-409AFE881CEE}" type="presParOf" srcId="{96195B4C-EA9E-4FAA-9534-923197C9687E}" destId="{73B79280-19F2-452E-B826-463C389BB4F3}" srcOrd="0" destOrd="0" presId="urn:microsoft.com/office/officeart/2005/8/layout/list1"/>
    <dgm:cxn modelId="{5E4CA97F-1EC1-4502-BE76-60318FBF7E8F}" type="presParOf" srcId="{73B79280-19F2-452E-B826-463C389BB4F3}" destId="{556D5C65-934C-4E6C-A5CC-2FBE1D8B58F2}" srcOrd="0" destOrd="0" presId="urn:microsoft.com/office/officeart/2005/8/layout/list1"/>
    <dgm:cxn modelId="{5989D390-A7B0-48B3-A913-28532A90BA00}" type="presParOf" srcId="{73B79280-19F2-452E-B826-463C389BB4F3}" destId="{80CD7621-B7E5-4954-A770-E61A1A7E3C87}" srcOrd="1" destOrd="0" presId="urn:microsoft.com/office/officeart/2005/8/layout/list1"/>
    <dgm:cxn modelId="{7F617D97-83A7-4780-BBD7-E6C049ACE239}" type="presParOf" srcId="{96195B4C-EA9E-4FAA-9534-923197C9687E}" destId="{2ACFB383-43C9-4DC4-B663-22AF46312924}" srcOrd="1" destOrd="0" presId="urn:microsoft.com/office/officeart/2005/8/layout/list1"/>
    <dgm:cxn modelId="{73690338-BD6F-46BF-B67B-B9F6F43ED675}" type="presParOf" srcId="{96195B4C-EA9E-4FAA-9534-923197C9687E}" destId="{9E5FDAE1-917D-4EF8-9176-C28EE7FE1D7F}" srcOrd="2" destOrd="0" presId="urn:microsoft.com/office/officeart/2005/8/layout/list1"/>
    <dgm:cxn modelId="{479CD62C-1D33-44A2-847D-48273E7EEC12}" type="presParOf" srcId="{96195B4C-EA9E-4FAA-9534-923197C9687E}" destId="{51846DD6-9CD8-4261-A2F1-335F7BD3EE48}" srcOrd="3" destOrd="0" presId="urn:microsoft.com/office/officeart/2005/8/layout/list1"/>
    <dgm:cxn modelId="{F5930EC1-7ABE-4967-BDB9-8823CB66116C}" type="presParOf" srcId="{96195B4C-EA9E-4FAA-9534-923197C9687E}" destId="{4F07712A-A298-4ECF-9888-01E5E8D0E7B4}" srcOrd="4" destOrd="0" presId="urn:microsoft.com/office/officeart/2005/8/layout/list1"/>
    <dgm:cxn modelId="{01602732-3B20-4827-B4D9-6A0C5FE79486}" type="presParOf" srcId="{4F07712A-A298-4ECF-9888-01E5E8D0E7B4}" destId="{B230779E-4F68-4EDD-9F1F-850CE7216304}" srcOrd="0" destOrd="0" presId="urn:microsoft.com/office/officeart/2005/8/layout/list1"/>
    <dgm:cxn modelId="{545B2DE5-F9C7-4157-B9C6-69046728F3AA}" type="presParOf" srcId="{4F07712A-A298-4ECF-9888-01E5E8D0E7B4}" destId="{3D376ED5-82B0-44D5-A961-2C2C12B597D4}" srcOrd="1" destOrd="0" presId="urn:microsoft.com/office/officeart/2005/8/layout/list1"/>
    <dgm:cxn modelId="{978041BE-2753-42E1-8E93-60C2369A7C4A}" type="presParOf" srcId="{96195B4C-EA9E-4FAA-9534-923197C9687E}" destId="{02DAFC38-B7C3-46F8-9D9B-7BBECB920B5F}" srcOrd="5" destOrd="0" presId="urn:microsoft.com/office/officeart/2005/8/layout/list1"/>
    <dgm:cxn modelId="{D8D86DE2-67C5-49D4-80B0-EAC584808284}" type="presParOf" srcId="{96195B4C-EA9E-4FAA-9534-923197C9687E}" destId="{465996E1-3ECE-4EA9-A397-A62525E21A55}" srcOrd="6" destOrd="0" presId="urn:microsoft.com/office/officeart/2005/8/layout/list1"/>
    <dgm:cxn modelId="{A420E8F9-B86C-4086-8837-F65A2C1368DE}" type="presParOf" srcId="{96195B4C-EA9E-4FAA-9534-923197C9687E}" destId="{66515AB6-2F8B-48FF-A92F-4D82156840E9}" srcOrd="7" destOrd="0" presId="urn:microsoft.com/office/officeart/2005/8/layout/list1"/>
    <dgm:cxn modelId="{C7A8C112-FDAC-4A87-9E7B-68F0908E5B98}" type="presParOf" srcId="{96195B4C-EA9E-4FAA-9534-923197C9687E}" destId="{8715728B-6AFD-4B8C-B60E-2BF58FA6C59D}" srcOrd="8" destOrd="0" presId="urn:microsoft.com/office/officeart/2005/8/layout/list1"/>
    <dgm:cxn modelId="{DAEA33B9-8736-4F97-A863-D43431F5421E}" type="presParOf" srcId="{8715728B-6AFD-4B8C-B60E-2BF58FA6C59D}" destId="{89AE4FE6-DF37-4A36-B8B1-4C52615255D3}" srcOrd="0" destOrd="0" presId="urn:microsoft.com/office/officeart/2005/8/layout/list1"/>
    <dgm:cxn modelId="{CC1B0AA8-22F2-44A0-B0FF-7EC4AB9F761E}" type="presParOf" srcId="{8715728B-6AFD-4B8C-B60E-2BF58FA6C59D}" destId="{96D6F335-2F70-4A78-AAA7-273D23A69A92}" srcOrd="1" destOrd="0" presId="urn:microsoft.com/office/officeart/2005/8/layout/list1"/>
    <dgm:cxn modelId="{0AD580EB-6BB8-4F2B-A5E4-A2A25F450310}" type="presParOf" srcId="{96195B4C-EA9E-4FAA-9534-923197C9687E}" destId="{D77E1B9F-C45E-41A0-B6E8-BBEDCA7B8D8C}" srcOrd="9" destOrd="0" presId="urn:microsoft.com/office/officeart/2005/8/layout/list1"/>
    <dgm:cxn modelId="{81246A6F-1F29-456C-8C7C-F613856106A1}" type="presParOf" srcId="{96195B4C-EA9E-4FAA-9534-923197C9687E}" destId="{687C8584-72AC-4DAE-BDE1-616112982AC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FDAE1-917D-4EF8-9176-C28EE7FE1D7F}">
      <dsp:nvSpPr>
        <dsp:cNvPr id="0" name=""/>
        <dsp:cNvSpPr/>
      </dsp:nvSpPr>
      <dsp:spPr>
        <a:xfrm>
          <a:off x="0" y="469607"/>
          <a:ext cx="8717280" cy="781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0CD7621-B7E5-4954-A770-E61A1A7E3C87}">
      <dsp:nvSpPr>
        <dsp:cNvPr id="0" name=""/>
        <dsp:cNvSpPr/>
      </dsp:nvSpPr>
      <dsp:spPr>
        <a:xfrm>
          <a:off x="435864" y="12047"/>
          <a:ext cx="6102096" cy="91512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0645" tIns="0" rIns="230645" bIns="0" numCol="1" spcCol="1270" anchor="ctr" anchorCtr="0">
          <a:noAutofit/>
        </a:bodyPr>
        <a:lstStyle/>
        <a:p>
          <a:pPr lvl="0" algn="l" defTabSz="1244600">
            <a:lnSpc>
              <a:spcPct val="90000"/>
            </a:lnSpc>
            <a:spcBef>
              <a:spcPct val="0"/>
            </a:spcBef>
            <a:spcAft>
              <a:spcPct val="35000"/>
            </a:spcAft>
          </a:pPr>
          <a:r>
            <a:rPr lang="en-US" sz="2800" kern="1200" dirty="0" smtClean="0"/>
            <a:t>Data integration frequency daily to monthly</a:t>
          </a:r>
          <a:endParaRPr lang="en-US" sz="2800" kern="1200" dirty="0"/>
        </a:p>
      </dsp:txBody>
      <dsp:txXfrm>
        <a:off x="480536" y="56719"/>
        <a:ext cx="6012752" cy="825776"/>
      </dsp:txXfrm>
    </dsp:sp>
    <dsp:sp modelId="{465996E1-3ECE-4EA9-A397-A62525E21A55}">
      <dsp:nvSpPr>
        <dsp:cNvPr id="0" name=""/>
        <dsp:cNvSpPr/>
      </dsp:nvSpPr>
      <dsp:spPr>
        <a:xfrm>
          <a:off x="0" y="1875767"/>
          <a:ext cx="8717280" cy="781200"/>
        </a:xfrm>
        <a:prstGeom prst="rect">
          <a:avLst/>
        </a:prstGeom>
        <a:solidFill>
          <a:schemeClr val="lt1">
            <a:alpha val="90000"/>
            <a:hueOff val="0"/>
            <a:satOff val="0"/>
            <a:lumOff val="0"/>
            <a:alphaOff val="0"/>
          </a:schemeClr>
        </a:solidFill>
        <a:ln w="9525" cap="flat" cmpd="sng" algn="ctr">
          <a:solidFill>
            <a:schemeClr val="accent5">
              <a:hueOff val="1628513"/>
              <a:satOff val="5598"/>
              <a:lumOff val="-26863"/>
              <a:alphaOff val="0"/>
            </a:schemeClr>
          </a:solidFill>
          <a:prstDash val="solid"/>
        </a:ln>
        <a:effectLst/>
      </dsp:spPr>
      <dsp:style>
        <a:lnRef idx="1">
          <a:scrgbClr r="0" g="0" b="0"/>
        </a:lnRef>
        <a:fillRef idx="1">
          <a:scrgbClr r="0" g="0" b="0"/>
        </a:fillRef>
        <a:effectRef idx="0">
          <a:scrgbClr r="0" g="0" b="0"/>
        </a:effectRef>
        <a:fontRef idx="minor"/>
      </dsp:style>
    </dsp:sp>
    <dsp:sp modelId="{3D376ED5-82B0-44D5-A961-2C2C12B597D4}">
      <dsp:nvSpPr>
        <dsp:cNvPr id="0" name=""/>
        <dsp:cNvSpPr/>
      </dsp:nvSpPr>
      <dsp:spPr>
        <a:xfrm>
          <a:off x="435864" y="1418207"/>
          <a:ext cx="6102096" cy="915120"/>
        </a:xfrm>
        <a:prstGeom prst="roundRect">
          <a:avLst/>
        </a:prstGeom>
        <a:gradFill rotWithShape="0">
          <a:gsLst>
            <a:gs pos="0">
              <a:schemeClr val="accent5">
                <a:hueOff val="1628513"/>
                <a:satOff val="5598"/>
                <a:lumOff val="-26863"/>
                <a:alphaOff val="0"/>
                <a:tint val="50000"/>
                <a:satMod val="300000"/>
              </a:schemeClr>
            </a:gs>
            <a:gs pos="35000">
              <a:schemeClr val="accent5">
                <a:hueOff val="1628513"/>
                <a:satOff val="5598"/>
                <a:lumOff val="-26863"/>
                <a:alphaOff val="0"/>
                <a:tint val="37000"/>
                <a:satMod val="300000"/>
              </a:schemeClr>
            </a:gs>
            <a:gs pos="100000">
              <a:schemeClr val="accent5">
                <a:hueOff val="1628513"/>
                <a:satOff val="5598"/>
                <a:lumOff val="-268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0645" tIns="0" rIns="230645" bIns="0" numCol="1" spcCol="1270" anchor="ctr" anchorCtr="0">
          <a:noAutofit/>
        </a:bodyPr>
        <a:lstStyle/>
        <a:p>
          <a:pPr lvl="0" algn="l" defTabSz="1244600">
            <a:lnSpc>
              <a:spcPct val="90000"/>
            </a:lnSpc>
            <a:spcBef>
              <a:spcPct val="0"/>
            </a:spcBef>
            <a:spcAft>
              <a:spcPct val="35000"/>
            </a:spcAft>
          </a:pPr>
          <a:r>
            <a:rPr lang="en-US" sz="2800" kern="1200" dirty="0" smtClean="0"/>
            <a:t>Pentaho Data Integration: primary tool</a:t>
          </a:r>
          <a:endParaRPr lang="en-US" sz="2800" kern="1200" dirty="0"/>
        </a:p>
      </dsp:txBody>
      <dsp:txXfrm>
        <a:off x="480536" y="1462879"/>
        <a:ext cx="6012752" cy="825776"/>
      </dsp:txXfrm>
    </dsp:sp>
    <dsp:sp modelId="{687C8584-72AC-4DAE-BDE1-616112982ACA}">
      <dsp:nvSpPr>
        <dsp:cNvPr id="0" name=""/>
        <dsp:cNvSpPr/>
      </dsp:nvSpPr>
      <dsp:spPr>
        <a:xfrm>
          <a:off x="0" y="3281928"/>
          <a:ext cx="8717280" cy="781200"/>
        </a:xfrm>
        <a:prstGeom prst="rect">
          <a:avLst/>
        </a:prstGeom>
        <a:solidFill>
          <a:schemeClr val="lt1">
            <a:alpha val="90000"/>
            <a:hueOff val="0"/>
            <a:satOff val="0"/>
            <a:lumOff val="0"/>
            <a:alphaOff val="0"/>
          </a:schemeClr>
        </a:solidFill>
        <a:ln w="9525" cap="flat" cmpd="sng" algn="ctr">
          <a:solidFill>
            <a:schemeClr val="accent5">
              <a:hueOff val="3257026"/>
              <a:satOff val="11196"/>
              <a:lumOff val="-53726"/>
              <a:alphaOff val="0"/>
            </a:schemeClr>
          </a:solidFill>
          <a:prstDash val="solid"/>
        </a:ln>
        <a:effectLst/>
      </dsp:spPr>
      <dsp:style>
        <a:lnRef idx="1">
          <a:scrgbClr r="0" g="0" b="0"/>
        </a:lnRef>
        <a:fillRef idx="1">
          <a:scrgbClr r="0" g="0" b="0"/>
        </a:fillRef>
        <a:effectRef idx="0">
          <a:scrgbClr r="0" g="0" b="0"/>
        </a:effectRef>
        <a:fontRef idx="minor"/>
      </dsp:style>
    </dsp:sp>
    <dsp:sp modelId="{96D6F335-2F70-4A78-AAA7-273D23A69A92}">
      <dsp:nvSpPr>
        <dsp:cNvPr id="0" name=""/>
        <dsp:cNvSpPr/>
      </dsp:nvSpPr>
      <dsp:spPr>
        <a:xfrm>
          <a:off x="435864" y="2824368"/>
          <a:ext cx="6102096" cy="915120"/>
        </a:xfrm>
        <a:prstGeom prst="roundRect">
          <a:avLst/>
        </a:prstGeom>
        <a:gradFill rotWithShape="0">
          <a:gsLst>
            <a:gs pos="0">
              <a:schemeClr val="accent5">
                <a:hueOff val="3257026"/>
                <a:satOff val="11196"/>
                <a:lumOff val="-53726"/>
                <a:alphaOff val="0"/>
                <a:tint val="50000"/>
                <a:satMod val="300000"/>
              </a:schemeClr>
            </a:gs>
            <a:gs pos="35000">
              <a:schemeClr val="accent5">
                <a:hueOff val="3257026"/>
                <a:satOff val="11196"/>
                <a:lumOff val="-53726"/>
                <a:alphaOff val="0"/>
                <a:tint val="37000"/>
                <a:satMod val="300000"/>
              </a:schemeClr>
            </a:gs>
            <a:gs pos="100000">
              <a:schemeClr val="accent5">
                <a:hueOff val="3257026"/>
                <a:satOff val="11196"/>
                <a:lumOff val="-537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0645" tIns="0" rIns="230645" bIns="0" numCol="1" spcCol="1270" anchor="ctr" anchorCtr="0">
          <a:noAutofit/>
        </a:bodyPr>
        <a:lstStyle/>
        <a:p>
          <a:pPr lvl="0" algn="l" defTabSz="1244600">
            <a:lnSpc>
              <a:spcPct val="90000"/>
            </a:lnSpc>
            <a:spcBef>
              <a:spcPct val="0"/>
            </a:spcBef>
            <a:spcAft>
              <a:spcPct val="35000"/>
            </a:spcAft>
          </a:pPr>
          <a:r>
            <a:rPr lang="en-US" sz="2800" kern="1200" dirty="0" smtClean="0"/>
            <a:t>Especially useful for high complexity data sources</a:t>
          </a:r>
          <a:endParaRPr lang="en-US" sz="2800" kern="1200" dirty="0"/>
        </a:p>
      </dsp:txBody>
      <dsp:txXfrm>
        <a:off x="480536" y="2869040"/>
        <a:ext cx="6012752"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230402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Primary data integration tool: Pentaho Data Integration</a:t>
            </a:r>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a:t>
            </a:fld>
            <a:endParaRPr lang="en-US"/>
          </a:p>
        </p:txBody>
      </p:sp>
    </p:spTree>
    <p:extLst>
      <p:ext uri="{BB962C8B-B14F-4D97-AF65-F5344CB8AC3E}">
        <p14:creationId xmlns:p14="http://schemas.microsoft.com/office/powerpoint/2010/main" val="3663996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of the </a:t>
            </a:r>
            <a:r>
              <a:rPr lang="en-US" dirty="0" err="1" smtClean="0"/>
              <a:t>gui</a:t>
            </a:r>
            <a:r>
              <a:rPr lang="en-US" dirty="0" smtClean="0"/>
              <a:t> nature of the software, it can be quite clear what your code is doing, even if the process itself is quite sophisticated. Pentaho is also much easier to walk through with a non-technical stakeholder than a traditional ETL script—as you don’t have to explain arcane syntax. </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1344927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conditional calculation</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358958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can code can be inserted into a transformation that uses it in a specific chain of events. This allows you to deploy and redeploy the same pieces of code quite flexibly without having to start from scratch each time you have a new use case for a specific process.</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3231195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Parameterization can be built into the code so that you can iterate quickly with different inputs as your task changes. These parameters can themselves be composed of global kettle variables that are reused on a frequent basis (e.g., connection info for databases; authentication credentials, log tables, etc.). This parameterization makes remote execution of these sorts of scripts quite feasible.</a:t>
            </a:r>
            <a:endParaRPr lang="en-US" sz="1200" dirty="0">
              <a:solidFill>
                <a:schemeClr val="bg1"/>
              </a:solidFill>
            </a:endParaRPr>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2596242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Finally, these transformations can be themselves parameterized and integrated into full-fledged jobs, with rigorous unit testing of the code and robust error handling steps to allow you as the developer have clear line of sight into your job’s progress and performance.</a:t>
            </a:r>
            <a:endParaRPr lang="en-US" sz="1200" dirty="0">
              <a:solidFill>
                <a:schemeClr val="bg1"/>
              </a:solidFill>
            </a:endParaRPr>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7</a:t>
            </a:fld>
            <a:endParaRPr lang="en-US"/>
          </a:p>
        </p:txBody>
      </p:sp>
    </p:spTree>
    <p:extLst>
      <p:ext uri="{BB962C8B-B14F-4D97-AF65-F5344CB8AC3E}">
        <p14:creationId xmlns:p14="http://schemas.microsoft.com/office/powerpoint/2010/main" val="976002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The interface also allows for really transparent documentation of your process—in the script itself—rather than in some separate file or as comments buried in the code itself.</a:t>
            </a:r>
            <a:endParaRPr lang="en-US" sz="1200" dirty="0">
              <a:solidFill>
                <a:schemeClr val="bg1"/>
              </a:solidFill>
            </a:endParaRPr>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8</a:t>
            </a:fld>
            <a:endParaRPr lang="en-US"/>
          </a:p>
        </p:txBody>
      </p:sp>
    </p:spTree>
    <p:extLst>
      <p:ext uri="{BB962C8B-B14F-4D97-AF65-F5344CB8AC3E}">
        <p14:creationId xmlns:p14="http://schemas.microsoft.com/office/powerpoint/2010/main" val="706607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latin typeface="Arai"/>
                <a:cs typeface="Arai"/>
              </a:rPr>
              <a:t>Information Systems</a:t>
            </a:r>
            <a:r>
              <a:rPr lang="en-US" sz="1800" baseline="0" dirty="0" smtClean="0">
                <a:solidFill>
                  <a:schemeClr val="bg1"/>
                </a:solidFill>
                <a:latin typeface="Arai"/>
                <a:cs typeface="Arai"/>
              </a:rPr>
              <a:t> Program</a:t>
            </a:r>
            <a:endParaRPr lang="en-US" sz="1800" dirty="0">
              <a:solidFill>
                <a:schemeClr val="bg1"/>
              </a:solidFill>
              <a:latin typeface="Arai"/>
              <a:cs typeface="Arai"/>
            </a:endParaRPr>
          </a:p>
        </p:txBody>
      </p:sp>
    </p:spTree>
    <p:extLst>
      <p:ext uri="{BB962C8B-B14F-4D97-AF65-F5344CB8AC3E}">
        <p14:creationId xmlns:p14="http://schemas.microsoft.com/office/powerpoint/2010/main" val="112714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368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17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975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197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573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595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949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4026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02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252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806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68264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35"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90600" y="1481328"/>
            <a:ext cx="7391400" cy="1143000"/>
          </a:xfrm>
        </p:spPr>
        <p:txBody>
          <a:bodyPr/>
          <a:lstStyle/>
          <a:p>
            <a:pPr algn="ctr"/>
            <a:r>
              <a:rPr lang="en-US" altLang="en-US" dirty="0" smtClean="0"/>
              <a:t>Module </a:t>
            </a:r>
            <a:r>
              <a:rPr lang="en-US" altLang="en-US" dirty="0"/>
              <a:t>3</a:t>
            </a:r>
            <a:r>
              <a:rPr lang="en-US" altLang="en-US" dirty="0" smtClean="0"/>
              <a:t/>
            </a:r>
            <a:br>
              <a:rPr lang="en-US" altLang="en-US" dirty="0" smtClean="0"/>
            </a:br>
            <a:r>
              <a:rPr lang="en-US" altLang="en-US" dirty="0" smtClean="0"/>
              <a:t>Data Integration</a:t>
            </a:r>
          </a:p>
        </p:txBody>
      </p:sp>
      <p:sp>
        <p:nvSpPr>
          <p:cNvPr id="3075" name="Rectangle 5"/>
          <p:cNvSpPr>
            <a:spLocks noGrp="1" noChangeArrowheads="1"/>
          </p:cNvSpPr>
          <p:nvPr>
            <p:ph type="subTitle" idx="1"/>
          </p:nvPr>
        </p:nvSpPr>
        <p:spPr>
          <a:xfrm>
            <a:off x="990600" y="3752490"/>
            <a:ext cx="7391400" cy="914400"/>
          </a:xfrm>
          <a:noFill/>
          <a:ln w="25400"/>
        </p:spPr>
        <p:txBody>
          <a:bodyPr/>
          <a:lstStyle/>
          <a:p>
            <a:pPr algn="r"/>
            <a:r>
              <a:rPr lang="en-US" altLang="en-US" dirty="0" smtClean="0"/>
              <a:t>Lesson 3: </a:t>
            </a:r>
            <a:r>
              <a:rPr lang="en-US" altLang="en-US" dirty="0" smtClean="0"/>
              <a:t>Pentaho Data Integration usage </a:t>
            </a:r>
            <a:br>
              <a:rPr lang="en-US" altLang="en-US" dirty="0" smtClean="0"/>
            </a:br>
            <a:r>
              <a:rPr lang="en-US" altLang="en-US" dirty="0" smtClean="0"/>
              <a:t>at Pinnacol </a:t>
            </a:r>
            <a:r>
              <a:rPr lang="en-US" altLang="en-US" dirty="0"/>
              <a:t>Assurance</a:t>
            </a:r>
          </a:p>
          <a:p>
            <a:pPr algn="r" eaLnBrk="1" hangingPunct="1"/>
            <a:endParaRPr lang="en-US" altLang="en-US" dirty="0"/>
          </a:p>
        </p:txBody>
      </p: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Pinnacol Data Integration Background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9780949"/>
              </p:ext>
            </p:extLst>
          </p:nvPr>
        </p:nvGraphicFramePr>
        <p:xfrm>
          <a:off x="304800" y="1280160"/>
          <a:ext cx="8717280" cy="4075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338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Interface Importance</a:t>
            </a:r>
            <a:endParaRPr lang="en-US" dirty="0"/>
          </a:p>
        </p:txBody>
      </p:sp>
      <p:pic>
        <p:nvPicPr>
          <p:cNvPr id="11" name="Picture 10"/>
          <p:cNvPicPr/>
          <p:nvPr/>
        </p:nvPicPr>
        <p:blipFill>
          <a:blip r:embed="rId3"/>
          <a:stretch>
            <a:fillRect/>
          </a:stretch>
        </p:blipFill>
        <p:spPr>
          <a:xfrm>
            <a:off x="1600200" y="1760855"/>
            <a:ext cx="5943600" cy="3336290"/>
          </a:xfrm>
          <a:prstGeom prst="rect">
            <a:avLst/>
          </a:prstGeom>
        </p:spPr>
      </p:pic>
    </p:spTree>
    <p:extLst>
      <p:ext uri="{BB962C8B-B14F-4D97-AF65-F5344CB8AC3E}">
        <p14:creationId xmlns:p14="http://schemas.microsoft.com/office/powerpoint/2010/main" val="57827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Computation</a:t>
            </a:r>
            <a:endParaRPr lang="en-US" dirty="0"/>
          </a:p>
        </p:txBody>
      </p:sp>
      <p:pic>
        <p:nvPicPr>
          <p:cNvPr id="13" name="Picture 12"/>
          <p:cNvPicPr/>
          <p:nvPr/>
        </p:nvPicPr>
        <p:blipFill>
          <a:blip r:embed="rId3"/>
          <a:stretch>
            <a:fillRect/>
          </a:stretch>
        </p:blipFill>
        <p:spPr>
          <a:xfrm>
            <a:off x="562292" y="2358390"/>
            <a:ext cx="8019415" cy="2141220"/>
          </a:xfrm>
          <a:prstGeom prst="rect">
            <a:avLst/>
          </a:prstGeom>
        </p:spPr>
      </p:pic>
    </p:spTree>
    <p:extLst>
      <p:ext uri="{BB962C8B-B14F-4D97-AF65-F5344CB8AC3E}">
        <p14:creationId xmlns:p14="http://schemas.microsoft.com/office/powerpoint/2010/main" val="348030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Transformation</a:t>
            </a:r>
            <a:endParaRPr lang="en-US" dirty="0"/>
          </a:p>
        </p:txBody>
      </p:sp>
      <p:pic>
        <p:nvPicPr>
          <p:cNvPr id="5" name="Picture 4"/>
          <p:cNvPicPr/>
          <p:nvPr/>
        </p:nvPicPr>
        <p:blipFill>
          <a:blip r:embed="rId3"/>
          <a:stretch>
            <a:fillRect/>
          </a:stretch>
        </p:blipFill>
        <p:spPr>
          <a:xfrm>
            <a:off x="754316" y="1109472"/>
            <a:ext cx="7932484" cy="4611624"/>
          </a:xfrm>
          <a:prstGeom prst="rect">
            <a:avLst/>
          </a:prstGeom>
        </p:spPr>
      </p:pic>
    </p:spTree>
    <p:extLst>
      <p:ext uri="{BB962C8B-B14F-4D97-AF65-F5344CB8AC3E}">
        <p14:creationId xmlns:p14="http://schemas.microsoft.com/office/powerpoint/2010/main" val="295550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Specification</a:t>
            </a:r>
            <a:endParaRPr lang="en-US" dirty="0"/>
          </a:p>
        </p:txBody>
      </p:sp>
      <p:pic>
        <p:nvPicPr>
          <p:cNvPr id="18" name="Picture 17"/>
          <p:cNvPicPr/>
          <p:nvPr/>
        </p:nvPicPr>
        <p:blipFill>
          <a:blip r:embed="rId3"/>
          <a:stretch>
            <a:fillRect/>
          </a:stretch>
        </p:blipFill>
        <p:spPr>
          <a:xfrm>
            <a:off x="765810" y="857567"/>
            <a:ext cx="7512558" cy="4933633"/>
          </a:xfrm>
          <a:prstGeom prst="rect">
            <a:avLst/>
          </a:prstGeom>
        </p:spPr>
      </p:pic>
    </p:spTree>
    <p:extLst>
      <p:ext uri="{BB962C8B-B14F-4D97-AF65-F5344CB8AC3E}">
        <p14:creationId xmlns:p14="http://schemas.microsoft.com/office/powerpoint/2010/main" val="73797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Development</a:t>
            </a:r>
            <a:endParaRPr lang="en-US" dirty="0"/>
          </a:p>
        </p:txBody>
      </p:sp>
      <p:pic>
        <p:nvPicPr>
          <p:cNvPr id="4" name="Picture 3"/>
          <p:cNvPicPr/>
          <p:nvPr/>
        </p:nvPicPr>
        <p:blipFill>
          <a:blip r:embed="rId3"/>
          <a:stretch>
            <a:fillRect/>
          </a:stretch>
        </p:blipFill>
        <p:spPr>
          <a:xfrm>
            <a:off x="381730" y="1901952"/>
            <a:ext cx="8396510" cy="2755392"/>
          </a:xfrm>
          <a:prstGeom prst="rect">
            <a:avLst/>
          </a:prstGeom>
        </p:spPr>
      </p:pic>
    </p:spTree>
    <p:extLst>
      <p:ext uri="{BB962C8B-B14F-4D97-AF65-F5344CB8AC3E}">
        <p14:creationId xmlns:p14="http://schemas.microsoft.com/office/powerpoint/2010/main" val="4146670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Transparent Documentation</a:t>
            </a:r>
            <a:endParaRPr lang="en-US" dirty="0"/>
          </a:p>
        </p:txBody>
      </p:sp>
      <p:pic>
        <p:nvPicPr>
          <p:cNvPr id="5" name="Picture 4"/>
          <p:cNvPicPr/>
          <p:nvPr/>
        </p:nvPicPr>
        <p:blipFill>
          <a:blip r:embed="rId3"/>
          <a:stretch>
            <a:fillRect/>
          </a:stretch>
        </p:blipFill>
        <p:spPr>
          <a:xfrm>
            <a:off x="67945" y="2170176"/>
            <a:ext cx="8856599" cy="2645664"/>
          </a:xfrm>
          <a:prstGeom prst="rect">
            <a:avLst/>
          </a:prstGeom>
        </p:spPr>
      </p:pic>
    </p:spTree>
    <p:extLst>
      <p:ext uri="{BB962C8B-B14F-4D97-AF65-F5344CB8AC3E}">
        <p14:creationId xmlns:p14="http://schemas.microsoft.com/office/powerpoint/2010/main" val="27909103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g0KDQr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DQoJCTx1aXRleHQgbmFtZT0iV0FSTklOR01TR19NU0dTVFJJTkciIHZhbHVlPSJCdSBTxLFuYXZkYSBkZW5lbm1lbWnFnyBzb3J1bGFyIHZhci4NCg0KRXZldCBzZcOnZW5lxJ9pbmkgdMSxa2xhdMSxcnNhbsSxeiBTxLFuYXZkYW4gw6fEsWthY2Frc8SxbsSxei4gU8SxbmF2YSBkZXZhbSBldG1layBpw6dpbiBIYXnEsXIgc2XDp2VuZcSfaW5pIHTEsWtsYXTEsW4uIi8+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DQoJCTx1aXRleHQgbmFtZT0iTVVURSIgdmFsdWU9IlNlc3NpeiIvPg0KCQk8dWl0ZXh0IG5hbWU9IkRPQ1dSQVBfVElUTEUiIHZhbHVlPSJQcmVzZW50ZXIgRG9zeWEgRWtpIi8+DQoJCTx1aXRleHQgbmFtZT0iRE9DV1JBUF9NU0ciIHZhbHVlPSJCaWxnaXNheWFyxLFtYSBLYXlkZXQiLz4NCgkJPHVpdGV4dCBuYW1lPSJET0NXUkFQX1BST01QVCIgdmFsdWU9IsSwbmRpcm1layBpw6dpbiBUxLFrbGF0xLFuIi8+DQoJPC9sYW5ndWFnZT4NCgk8bGFuZ3VhZ2UgaWQ9InJ1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9.0&quot;&gt;&lt;object type=&quot;1&quot; unique_id=&quot;10001&quot;&gt;&lt;property id=&quot;20141&quot; value=&quot;DWMOOCIntroNotes&quot;/&gt;&lt;property id=&quot;20148&quot; value=&quot;5&quot;/&gt;&lt;property id=&quot;20224&quot; value=&quot;C:\Users\mmannino\Documents\My Adobe Presentations\DWMOOCIntroNotes&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 - &amp;quot;Module 3 Data Integration&amp;quot;&quot;/&gt;&lt;property id=&quot;20303&quot; value=&quot;Michael Mannino&quot;/&gt;&lt;property id=&quot;20307&quot; value=&quot;256&quot;/&gt;&lt;property id=&quot;20309&quot; value=&quot;0&quot;/&gt;&lt;/object&gt;&lt;object type=&quot;3&quot; unique_id=&quot;27660&quot;&gt;&lt;property id=&quot;20148&quot; value=&quot;5&quot;/&gt;&lt;property id=&quot;20300&quot; value=&quot;Slide 3 - &amp;quot;Step 1: Anti-Money Laundering Analytics&amp;quot;&quot;/&gt;&lt;property id=&quot;20307&quot; value=&quot;416&quot;/&gt;&lt;/object&gt;&lt;object type=&quot;3&quot; unique_id=&quot;27757&quot;&gt;&lt;property id=&quot;20148&quot; value=&quot;5&quot;/&gt;&lt;property id=&quot;20300&quot; value=&quot;Slide 4 - &amp;quot;Step 2: Integrate more data sources&amp;quot;&quot;/&gt;&lt;property id=&quot;20307&quot; value=&quot;420&quot;/&gt;&lt;/object&gt;&lt;object type=&quot;3&quot; unique_id=&quot;27829&quot;&gt;&lt;property id=&quot;20148&quot; value=&quot;5&quot;/&gt;&lt;property id=&quot;20300&quot; value=&quot;Slide 6 - &amp;quot;Step 3: Drive analytic projects faster&amp;quot;&quot;/&gt;&lt;property id=&quot;20307&quot; value=&quot;421&quot;/&gt;&lt;/object&gt;&lt;object type=&quot;3&quot; unique_id=&quot;28140&quot;&gt;&lt;property id=&quot;20148&quot; value=&quot;5&quot;/&gt;&lt;property id=&quot;20300&quot; value=&quot;Slide 2 - &amp;quot;First Bank Background&amp;quot;&quot;/&gt;&lt;property id=&quot;20307&quot; value=&quot;423&quot;/&gt;&lt;/object&gt;&lt;object type=&quot;3&quot; unique_id=&quot;28194&quot;&gt;&lt;property id=&quot;20148&quot; value=&quot;5&quot;/&gt;&lt;property id=&quot;20300&quot; value=&quot;Slide 5 - &amp;quot;Lessons Learned&amp;quot;&quot;/&gt;&lt;property id=&quot;20307&quot; value=&quot;424&quot;/&gt;&lt;/object&gt;&lt;/object&gt;&lt;object type=&quot;10&quot; unique_id=&quot;16028&quot;&gt;&lt;object type=&quot;11&quot; unique_id=&quot;16029&quot;&gt;&lt;/object&gt;&lt;/object&gt;&lt;object type=&quot;4&quot; unique_id=&quot;16030&quo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 id="{20BC3B3A-C599-4241-8902-56D8BCB939EC}" vid="{C1E08C39-E38A-47A3-B45D-7E736F48A9A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14089</TotalTime>
  <Words>309</Words>
  <Application>Microsoft Office PowerPoint</Application>
  <PresentationFormat>On-screen Show (4:3)</PresentationFormat>
  <Paragraphs>27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ＭＳ Ｐゴシック</vt:lpstr>
      <vt:lpstr>Arai</vt:lpstr>
      <vt:lpstr>Arial</vt:lpstr>
      <vt:lpstr>Times New Roman</vt:lpstr>
      <vt:lpstr>Blank Presentation</vt:lpstr>
      <vt:lpstr>Module 3 Data Integration</vt:lpstr>
      <vt:lpstr>Pinnacol Data Integration Background</vt:lpstr>
      <vt:lpstr>Graphical Interface Importance</vt:lpstr>
      <vt:lpstr>Sample Computation</vt:lpstr>
      <vt:lpstr>Complex Transformation</vt:lpstr>
      <vt:lpstr>Parameter Specification</vt:lpstr>
      <vt:lpstr>Job Development</vt:lpstr>
      <vt:lpstr>Transparent Documentation</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Part 1</dc:title>
  <dc:subject>Data Warehouse Background and Architectures</dc:subject>
  <dc:creator>Michael Mannino</dc:creator>
  <dc:description>Data Warehouse Concepts, Design, Manipulation, and Administration</dc:description>
  <cp:lastModifiedBy>Mike</cp:lastModifiedBy>
  <cp:revision>2508</cp:revision>
  <cp:lastPrinted>1601-01-01T00:00:00Z</cp:lastPrinted>
  <dcterms:created xsi:type="dcterms:W3CDTF">2000-07-15T18:34:14Z</dcterms:created>
  <dcterms:modified xsi:type="dcterms:W3CDTF">2016-03-22T04:40:38Z</dcterms:modified>
</cp:coreProperties>
</file>