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69" r:id="rId3"/>
    <p:sldId id="263" r:id="rId4"/>
    <p:sldId id="273" r:id="rId5"/>
    <p:sldId id="265" r:id="rId6"/>
    <p:sldId id="275" r:id="rId7"/>
    <p:sldId id="276" r:id="rId8"/>
    <p:sldId id="266" r:id="rId9"/>
    <p:sldId id="274" r:id="rId10"/>
    <p:sldId id="270" r:id="rId11"/>
    <p:sldId id="268"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2"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387" autoAdjust="0"/>
  </p:normalViewPr>
  <p:slideViewPr>
    <p:cSldViewPr snapToGrid="0">
      <p:cViewPr varScale="1">
        <p:scale>
          <a:sx n="79" d="100"/>
          <a:sy n="79" d="100"/>
        </p:scale>
        <p:origin x="108" y="45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dgm:t>
        <a:bodyPr/>
        <a:lstStyle/>
        <a:p>
          <a:r>
            <a:rPr lang="en-US" dirty="0" smtClean="0"/>
            <a:t>Treatment (drug, procedure), Occurrence (observation, visit, condition, death, exposure)</a:t>
          </a:r>
          <a:endParaRPr lang="en-US" dirty="0"/>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dgm:t>
        <a:bodyPr/>
        <a:lstStyle/>
        <a:p>
          <a:r>
            <a:rPr lang="en-US" dirty="0" smtClean="0"/>
            <a:t>Person</a:t>
          </a:r>
          <a:endParaRPr lang="en-US" dirty="0"/>
        </a:p>
      </dgm:t>
    </dgm:pt>
    <dgm:pt modelId="{95715231-47CF-4779-B94D-D6702717C37F}" type="parTrans" cxnId="{6263B93F-5E60-4880-B2FC-2977BD58935A}">
      <dgm:prSet/>
      <dgm:spPr/>
      <dgm:t>
        <a:bodyPr/>
        <a:lstStyle/>
        <a:p>
          <a:endParaRPr lang="en-US"/>
        </a:p>
      </dgm:t>
    </dgm:pt>
    <dgm:pt modelId="{DFB556BE-4B28-4E1B-88B0-B788B31E0ED3}" type="sibTrans" cxnId="{6263B93F-5E60-4880-B2FC-2977BD58935A}">
      <dgm:prSet/>
      <dgm:spPr/>
      <dgm:t>
        <a:bodyPr/>
        <a:lstStyle/>
        <a:p>
          <a:endParaRPr lang="en-US"/>
        </a:p>
      </dgm:t>
    </dgm:pt>
    <dgm:pt modelId="{05AA0707-3456-4CC0-BA5B-3EF7EB05F3B3}">
      <dgm:prSet phldrT="[Text]"/>
      <dgm:spPr/>
      <dgm:t>
        <a:bodyPr/>
        <a:lstStyle/>
        <a:p>
          <a:r>
            <a:rPr lang="en-US" dirty="0" smtClean="0"/>
            <a:t>Location</a:t>
          </a:r>
          <a:endParaRPr lang="en-US" dirty="0"/>
        </a:p>
      </dgm:t>
    </dgm:pt>
    <dgm:pt modelId="{2D64260B-CB20-4E6A-B0E9-BE5060419DA9}" type="parTrans" cxnId="{710C210D-38A6-4B0B-A6BA-4FEA48B0DFC9}">
      <dgm:prSet/>
      <dgm:spPr/>
      <dgm:t>
        <a:bodyPr/>
        <a:lstStyle/>
        <a:p>
          <a:endParaRPr lang="en-US"/>
        </a:p>
      </dgm:t>
    </dgm:pt>
    <dgm:pt modelId="{8E801697-E7E0-4F7A-A478-3D60434006CE}" type="sibTrans" cxnId="{710C210D-38A6-4B0B-A6BA-4FEA48B0DFC9}">
      <dgm:prSet/>
      <dgm:spPr/>
      <dgm:t>
        <a:bodyPr/>
        <a:lstStyle/>
        <a:p>
          <a:endParaRPr lang="en-US"/>
        </a:p>
      </dgm:t>
    </dgm:pt>
    <dgm:pt modelId="{BFD22798-2CBE-42CB-AE4D-9EB3CDA40286}">
      <dgm:prSet phldrT="[Text]"/>
      <dgm:spPr/>
      <dgm:t>
        <a:bodyPr/>
        <a:lstStyle/>
        <a:p>
          <a:r>
            <a:rPr lang="en-US" dirty="0" smtClean="0"/>
            <a:t>Payer plan</a:t>
          </a:r>
          <a:endParaRPr lang="en-US" dirty="0"/>
        </a:p>
      </dgm:t>
    </dgm:pt>
    <dgm:pt modelId="{356855DF-D467-48DB-B3CD-78A49998661F}" type="parTrans" cxnId="{F4831C27-0438-4528-9E6F-93FE66908EB5}">
      <dgm:prSet/>
      <dgm:spPr/>
      <dgm:t>
        <a:bodyPr/>
        <a:lstStyle/>
        <a:p>
          <a:endParaRPr lang="en-US"/>
        </a:p>
      </dgm:t>
    </dgm:pt>
    <dgm:pt modelId="{3FC6AF73-B674-4866-83BD-2FA620A0982B}" type="sibTrans" cxnId="{F4831C27-0438-4528-9E6F-93FE66908EB5}">
      <dgm:prSet/>
      <dgm:spPr/>
      <dgm:t>
        <a:bodyPr/>
        <a:lstStyle/>
        <a:p>
          <a:endParaRPr lang="en-US"/>
        </a:p>
      </dgm:t>
    </dgm:pt>
    <dgm:pt modelId="{8C26DC43-2C95-4FFA-8E2B-9FD3E00EE0DF}">
      <dgm:prSet phldrT="[Text]"/>
      <dgm:spPr/>
      <dgm:t>
        <a:bodyPr/>
        <a:lstStyle/>
        <a:p>
          <a:r>
            <a:rPr lang="en-US" dirty="0" smtClean="0"/>
            <a:t>Provider</a:t>
          </a:r>
          <a:endParaRPr lang="en-US" dirty="0"/>
        </a:p>
      </dgm:t>
    </dgm:pt>
    <dgm:pt modelId="{CC9E8C6E-0EAB-4EFE-B7F2-4313524BE821}" type="parTrans" cxnId="{7E350AD3-E700-43FD-A9C3-E67B6C5EC65A}">
      <dgm:prSet/>
      <dgm:spPr/>
      <dgm:t>
        <a:bodyPr/>
        <a:lstStyle/>
        <a:p>
          <a:endParaRPr lang="en-US"/>
        </a:p>
      </dgm:t>
    </dgm:pt>
    <dgm:pt modelId="{1026D78A-D55C-4AB5-AFB1-ADB645D17F87}" type="sibTrans" cxnId="{7E350AD3-E700-43FD-A9C3-E67B6C5EC65A}">
      <dgm:prSet/>
      <dgm:spPr/>
      <dgm:t>
        <a:bodyPr/>
        <a:lstStyle/>
        <a:p>
          <a:endParaRPr lang="en-US"/>
        </a:p>
      </dgm:t>
    </dgm:pt>
    <dgm:pt modelId="{E7F04424-99BC-4D5A-9454-2AEA5B083141}">
      <dgm:prSet phldrT="[Text]"/>
      <dgm:spPr/>
      <dgm:t>
        <a:bodyPr/>
        <a:lstStyle/>
        <a:p>
          <a:r>
            <a:rPr lang="en-US" dirty="0" smtClean="0"/>
            <a:t>Cohort</a:t>
          </a:r>
          <a:endParaRPr lang="en-US" dirty="0"/>
        </a:p>
      </dgm:t>
    </dgm:pt>
    <dgm:pt modelId="{395F9302-C259-457F-8309-26F768642185}" type="parTrans" cxnId="{E633D0E8-449E-4F42-B1EA-AB75525F0656}">
      <dgm:prSet/>
      <dgm:spPr/>
      <dgm:t>
        <a:bodyPr/>
        <a:lstStyle/>
        <a:p>
          <a:endParaRPr lang="en-US"/>
        </a:p>
      </dgm:t>
    </dgm:pt>
    <dgm:pt modelId="{E24CD361-8027-4B57-BC48-6DEA27259ED7}" type="sibTrans" cxnId="{E633D0E8-449E-4F42-B1EA-AB75525F0656}">
      <dgm:prSet/>
      <dgm:spPr/>
      <dgm:t>
        <a:bodyPr/>
        <a:lstStyle/>
        <a:p>
          <a:endParaRPr lang="en-US"/>
        </a:p>
      </dgm:t>
    </dgm:pt>
    <dgm:pt modelId="{D23C98E9-5A7B-4F28-9657-FDAFF10383A8}">
      <dgm:prSet phldrT="[Text]"/>
      <dgm:spPr/>
      <dgm:t>
        <a:bodyPr/>
        <a:lstStyle/>
        <a:p>
          <a:r>
            <a:rPr lang="en-US" dirty="0" smtClean="0"/>
            <a:t>Organization</a:t>
          </a:r>
          <a:endParaRPr lang="en-US" dirty="0"/>
        </a:p>
      </dgm:t>
    </dgm:pt>
    <dgm:pt modelId="{3D923A94-86C2-4B4F-85DB-8A5265F3EF48}" type="parTrans" cxnId="{C189DA97-AF8E-4170-9313-F32294F534C4}">
      <dgm:prSet/>
      <dgm:spPr/>
      <dgm:t>
        <a:bodyPr/>
        <a:lstStyle/>
        <a:p>
          <a:endParaRPr lang="en-US"/>
        </a:p>
      </dgm:t>
    </dgm:pt>
    <dgm:pt modelId="{DE735ECD-12B7-4DAB-9136-43E55B4ABB44}" type="sibTrans" cxnId="{C189DA97-AF8E-4170-9313-F32294F534C4}">
      <dgm:prSet/>
      <dgm:spPr/>
      <dgm:t>
        <a:bodyPr/>
        <a:lstStyle/>
        <a:p>
          <a:endParaRPr lang="en-US"/>
        </a:p>
      </dgm:t>
    </dgm:pt>
    <dgm:pt modelId="{6B05B56A-0F8D-4035-81E7-FFD3312DE75F}">
      <dgm:prSet phldrT="[Text]"/>
      <dgm:spPr/>
      <dgm:t>
        <a:bodyPr/>
        <a:lstStyle/>
        <a:p>
          <a:r>
            <a:rPr lang="en-US" dirty="0" smtClean="0"/>
            <a:t>Care site</a:t>
          </a:r>
          <a:endParaRPr lang="en-US" dirty="0"/>
        </a:p>
      </dgm:t>
    </dgm:pt>
    <dgm:pt modelId="{86F1BF93-E9E6-404E-BCCD-8BC7AABCBF11}" type="parTrans" cxnId="{0BCE03D7-9B09-4217-93E0-18F4DD54279E}">
      <dgm:prSet/>
      <dgm:spPr/>
      <dgm:t>
        <a:bodyPr/>
        <a:lstStyle/>
        <a:p>
          <a:endParaRPr lang="en-US"/>
        </a:p>
      </dgm:t>
    </dgm:pt>
    <dgm:pt modelId="{DAAD1F00-CBEE-4F90-99EC-B44734367F49}" type="sibTrans" cxnId="{0BCE03D7-9B09-4217-93E0-18F4DD54279E}">
      <dgm:prSet/>
      <dgm:spPr/>
      <dgm:t>
        <a:bodyPr/>
        <a:lstStyle/>
        <a:p>
          <a:endParaRPr lang="en-US"/>
        </a:p>
      </dgm:t>
    </dgm:pt>
    <dgm:pt modelId="{AB1548B4-A3D8-4BCD-8044-7074829A2DD7}">
      <dgm:prSet phldrT="[Text]"/>
      <dgm:spPr/>
      <dgm:t>
        <a:bodyPr/>
        <a:lstStyle/>
        <a:p>
          <a:r>
            <a:rPr lang="en-US" dirty="0" smtClean="0"/>
            <a:t>Time</a:t>
          </a:r>
          <a:endParaRPr lang="en-US" dirty="0"/>
        </a:p>
      </dgm:t>
    </dgm:pt>
    <dgm:pt modelId="{3B065E97-38F9-4043-892E-7CDD0D87F5BA}" type="parTrans" cxnId="{454ACECA-5D40-4A4C-8DD2-87DD546534FC}">
      <dgm:prSet/>
      <dgm:spPr/>
      <dgm:t>
        <a:bodyPr/>
        <a:lstStyle/>
        <a:p>
          <a:endParaRPr lang="en-US"/>
        </a:p>
      </dgm:t>
    </dgm:pt>
    <dgm:pt modelId="{60F8DA1B-4D0B-46E7-BBB0-C43CF4674F7E}" type="sibTrans" cxnId="{454ACECA-5D40-4A4C-8DD2-87DD546534FC}">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dgm:t>
        <a:bodyPr/>
        <a:lstStyle/>
        <a:p>
          <a:endParaRPr lang="en-US"/>
        </a:p>
      </dgm:t>
    </dgm:pt>
    <dgm:pt modelId="{218F2D53-4DA3-440E-9EE7-738A65EA9490}" type="pres">
      <dgm:prSet presAssocID="{95715231-47CF-4779-B94D-D6702717C37F}" presName="parTrans" presStyleLbl="bgSibTrans2D1" presStyleIdx="0" presStyleCnt="8"/>
      <dgm:spPr/>
      <dgm:t>
        <a:bodyPr/>
        <a:lstStyle/>
        <a:p>
          <a:endParaRPr lang="en-US"/>
        </a:p>
      </dgm:t>
    </dgm:pt>
    <dgm:pt modelId="{60B6BA7C-770B-4272-8633-2D2BDC5EDB8C}" type="pres">
      <dgm:prSet presAssocID="{1F42F6ED-58FC-454A-A2D0-8310C0C71943}" presName="node" presStyleLbl="node1" presStyleIdx="0" presStyleCnt="8">
        <dgm:presLayoutVars>
          <dgm:bulletEnabled val="1"/>
        </dgm:presLayoutVars>
      </dgm:prSet>
      <dgm:spPr/>
      <dgm:t>
        <a:bodyPr/>
        <a:lstStyle/>
        <a:p>
          <a:endParaRPr lang="en-US"/>
        </a:p>
      </dgm:t>
    </dgm:pt>
    <dgm:pt modelId="{EA248E90-7C08-4F57-B894-ECF3BAFB7E5C}" type="pres">
      <dgm:prSet presAssocID="{CC9E8C6E-0EAB-4EFE-B7F2-4313524BE821}" presName="parTrans" presStyleLbl="bgSibTrans2D1" presStyleIdx="1" presStyleCnt="8"/>
      <dgm:spPr/>
      <dgm:t>
        <a:bodyPr/>
        <a:lstStyle/>
        <a:p>
          <a:endParaRPr lang="en-US"/>
        </a:p>
      </dgm:t>
    </dgm:pt>
    <dgm:pt modelId="{C115A6B6-6083-4ED0-9893-2642E480546B}" type="pres">
      <dgm:prSet presAssocID="{8C26DC43-2C95-4FFA-8E2B-9FD3E00EE0DF}" presName="node" presStyleLbl="node1" presStyleIdx="1" presStyleCnt="8">
        <dgm:presLayoutVars>
          <dgm:bulletEnabled val="1"/>
        </dgm:presLayoutVars>
      </dgm:prSet>
      <dgm:spPr/>
      <dgm:t>
        <a:bodyPr/>
        <a:lstStyle/>
        <a:p>
          <a:endParaRPr lang="en-US"/>
        </a:p>
      </dgm:t>
    </dgm:pt>
    <dgm:pt modelId="{96B38036-1CA8-452E-9E15-508CD0E458F4}" type="pres">
      <dgm:prSet presAssocID="{395F9302-C259-457F-8309-26F768642185}" presName="parTrans" presStyleLbl="bgSibTrans2D1" presStyleIdx="2" presStyleCnt="8"/>
      <dgm:spPr/>
      <dgm:t>
        <a:bodyPr/>
        <a:lstStyle/>
        <a:p>
          <a:endParaRPr lang="en-US"/>
        </a:p>
      </dgm:t>
    </dgm:pt>
    <dgm:pt modelId="{8E3A5BEF-5167-4569-830F-29FDF43ED7F2}" type="pres">
      <dgm:prSet presAssocID="{E7F04424-99BC-4D5A-9454-2AEA5B083141}" presName="node" presStyleLbl="node1" presStyleIdx="2" presStyleCnt="8">
        <dgm:presLayoutVars>
          <dgm:bulletEnabled val="1"/>
        </dgm:presLayoutVars>
      </dgm:prSet>
      <dgm:spPr/>
      <dgm:t>
        <a:bodyPr/>
        <a:lstStyle/>
        <a:p>
          <a:endParaRPr lang="en-US"/>
        </a:p>
      </dgm:t>
    </dgm:pt>
    <dgm:pt modelId="{386393B3-A772-4AD8-BD74-F02313733D5A}" type="pres">
      <dgm:prSet presAssocID="{2D64260B-CB20-4E6A-B0E9-BE5060419DA9}" presName="parTrans" presStyleLbl="bgSibTrans2D1" presStyleIdx="3" presStyleCnt="8"/>
      <dgm:spPr/>
      <dgm:t>
        <a:bodyPr/>
        <a:lstStyle/>
        <a:p>
          <a:endParaRPr lang="en-US"/>
        </a:p>
      </dgm:t>
    </dgm:pt>
    <dgm:pt modelId="{2CF32ACE-179E-4A60-AE1E-0535AFA0EA47}" type="pres">
      <dgm:prSet presAssocID="{05AA0707-3456-4CC0-BA5B-3EF7EB05F3B3}" presName="node" presStyleLbl="node1" presStyleIdx="3" presStyleCnt="8">
        <dgm:presLayoutVars>
          <dgm:bulletEnabled val="1"/>
        </dgm:presLayoutVars>
      </dgm:prSet>
      <dgm:spPr/>
      <dgm:t>
        <a:bodyPr/>
        <a:lstStyle/>
        <a:p>
          <a:endParaRPr lang="en-US"/>
        </a:p>
      </dgm:t>
    </dgm:pt>
    <dgm:pt modelId="{1101B54B-B854-4BBF-BE71-66A538139A8D}" type="pres">
      <dgm:prSet presAssocID="{3D923A94-86C2-4B4F-85DB-8A5265F3EF48}" presName="parTrans" presStyleLbl="bgSibTrans2D1" presStyleIdx="4" presStyleCnt="8"/>
      <dgm:spPr/>
      <dgm:t>
        <a:bodyPr/>
        <a:lstStyle/>
        <a:p>
          <a:endParaRPr lang="en-US"/>
        </a:p>
      </dgm:t>
    </dgm:pt>
    <dgm:pt modelId="{B4353FE9-8AFD-4B17-B892-694D1A22D491}" type="pres">
      <dgm:prSet presAssocID="{D23C98E9-5A7B-4F28-9657-FDAFF10383A8}" presName="node" presStyleLbl="node1" presStyleIdx="4" presStyleCnt="8">
        <dgm:presLayoutVars>
          <dgm:bulletEnabled val="1"/>
        </dgm:presLayoutVars>
      </dgm:prSet>
      <dgm:spPr/>
      <dgm:t>
        <a:bodyPr/>
        <a:lstStyle/>
        <a:p>
          <a:endParaRPr lang="en-US"/>
        </a:p>
      </dgm:t>
    </dgm:pt>
    <dgm:pt modelId="{87605B24-4458-4708-B6DF-7A06DDBFAE2E}" type="pres">
      <dgm:prSet presAssocID="{86F1BF93-E9E6-404E-BCCD-8BC7AABCBF11}" presName="parTrans" presStyleLbl="bgSibTrans2D1" presStyleIdx="5" presStyleCnt="8"/>
      <dgm:spPr/>
      <dgm:t>
        <a:bodyPr/>
        <a:lstStyle/>
        <a:p>
          <a:endParaRPr lang="en-US"/>
        </a:p>
      </dgm:t>
    </dgm:pt>
    <dgm:pt modelId="{ABC1BB90-21C2-4E07-9F6C-3699E2558019}" type="pres">
      <dgm:prSet presAssocID="{6B05B56A-0F8D-4035-81E7-FFD3312DE75F}" presName="node" presStyleLbl="node1" presStyleIdx="5" presStyleCnt="8">
        <dgm:presLayoutVars>
          <dgm:bulletEnabled val="1"/>
        </dgm:presLayoutVars>
      </dgm:prSet>
      <dgm:spPr/>
      <dgm:t>
        <a:bodyPr/>
        <a:lstStyle/>
        <a:p>
          <a:endParaRPr lang="en-US"/>
        </a:p>
      </dgm:t>
    </dgm:pt>
    <dgm:pt modelId="{32F2DF61-C919-4B7E-BD23-AC7B688B81F5}" type="pres">
      <dgm:prSet presAssocID="{356855DF-D467-48DB-B3CD-78A49998661F}" presName="parTrans" presStyleLbl="bgSibTrans2D1" presStyleIdx="6" presStyleCnt="8"/>
      <dgm:spPr/>
      <dgm:t>
        <a:bodyPr/>
        <a:lstStyle/>
        <a:p>
          <a:endParaRPr lang="en-US"/>
        </a:p>
      </dgm:t>
    </dgm:pt>
    <dgm:pt modelId="{8DA78CFF-467C-49DE-AA2C-172DC8ADA0B0}" type="pres">
      <dgm:prSet presAssocID="{BFD22798-2CBE-42CB-AE4D-9EB3CDA40286}" presName="node" presStyleLbl="node1" presStyleIdx="6" presStyleCnt="8">
        <dgm:presLayoutVars>
          <dgm:bulletEnabled val="1"/>
        </dgm:presLayoutVars>
      </dgm:prSet>
      <dgm:spPr/>
      <dgm:t>
        <a:bodyPr/>
        <a:lstStyle/>
        <a:p>
          <a:endParaRPr lang="en-US"/>
        </a:p>
      </dgm:t>
    </dgm:pt>
    <dgm:pt modelId="{F38F21DD-55FE-4004-A587-1C9379F6D0B0}" type="pres">
      <dgm:prSet presAssocID="{3B065E97-38F9-4043-892E-7CDD0D87F5BA}" presName="parTrans" presStyleLbl="bgSibTrans2D1" presStyleIdx="7" presStyleCnt="8"/>
      <dgm:spPr/>
      <dgm:t>
        <a:bodyPr/>
        <a:lstStyle/>
        <a:p>
          <a:endParaRPr lang="en-US"/>
        </a:p>
      </dgm:t>
    </dgm:pt>
    <dgm:pt modelId="{4DC93531-FEA1-4F8D-8316-B52F11B6ECFD}" type="pres">
      <dgm:prSet presAssocID="{AB1548B4-A3D8-4BCD-8044-7074829A2DD7}" presName="node" presStyleLbl="node1" presStyleIdx="7" presStyleCnt="8">
        <dgm:presLayoutVars>
          <dgm:bulletEnabled val="1"/>
        </dgm:presLayoutVars>
      </dgm:prSet>
      <dgm:spPr/>
      <dgm:t>
        <a:bodyPr/>
        <a:lstStyle/>
        <a:p>
          <a:endParaRPr lang="en-US"/>
        </a:p>
      </dgm:t>
    </dgm:pt>
  </dgm:ptLst>
  <dgm:cxnLst>
    <dgm:cxn modelId="{2DC427D6-1C5F-4F8F-A358-6E90C3989750}" type="presOf" srcId="{D23C98E9-5A7B-4F28-9657-FDAFF10383A8}" destId="{B4353FE9-8AFD-4B17-B892-694D1A22D491}" srcOrd="0" destOrd="0" presId="urn:microsoft.com/office/officeart/2005/8/layout/radial4"/>
    <dgm:cxn modelId="{7016F4E1-30AA-4631-8135-0CA2661E6847}" type="presOf" srcId="{E7F04424-99BC-4D5A-9454-2AEA5B083141}" destId="{8E3A5BEF-5167-4569-830F-29FDF43ED7F2}" srcOrd="0" destOrd="0" presId="urn:microsoft.com/office/officeart/2005/8/layout/radial4"/>
    <dgm:cxn modelId="{20FFA1D0-7C36-4A22-98AB-1706CFCDCCC3}" type="presOf" srcId="{395F9302-C259-457F-8309-26F768642185}" destId="{96B38036-1CA8-452E-9E15-508CD0E458F4}" srcOrd="0" destOrd="0" presId="urn:microsoft.com/office/officeart/2005/8/layout/radial4"/>
    <dgm:cxn modelId="{97316B46-DA16-49B1-86EC-CEBACE8858E1}" type="presOf" srcId="{50F4A049-F1C6-45A2-883A-B2EFBDCA6EFF}" destId="{6695C201-78F7-4E7F-8C01-F0D289199201}" srcOrd="0" destOrd="0" presId="urn:microsoft.com/office/officeart/2005/8/layout/radial4"/>
    <dgm:cxn modelId="{2C8C0165-D0C2-48C8-997B-60D9AB5C82FA}" type="presOf" srcId="{BFD22798-2CBE-42CB-AE4D-9EB3CDA40286}" destId="{8DA78CFF-467C-49DE-AA2C-172DC8ADA0B0}"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454ACECA-5D40-4A4C-8DD2-87DD546534FC}" srcId="{9CABAEED-5820-4DAD-9E83-BBD28275666E}" destId="{AB1548B4-A3D8-4BCD-8044-7074829A2DD7}" srcOrd="7" destOrd="0" parTransId="{3B065E97-38F9-4043-892E-7CDD0D87F5BA}" sibTransId="{60F8DA1B-4D0B-46E7-BBB0-C43CF4674F7E}"/>
    <dgm:cxn modelId="{C189DA97-AF8E-4170-9313-F32294F534C4}" srcId="{9CABAEED-5820-4DAD-9E83-BBD28275666E}" destId="{D23C98E9-5A7B-4F28-9657-FDAFF10383A8}" srcOrd="4" destOrd="0" parTransId="{3D923A94-86C2-4B4F-85DB-8A5265F3EF48}" sibTransId="{DE735ECD-12B7-4DAB-9136-43E55B4ABB44}"/>
    <dgm:cxn modelId="{E5759904-53DA-42A9-A06C-3207FA031B13}" type="presOf" srcId="{05AA0707-3456-4CC0-BA5B-3EF7EB05F3B3}" destId="{2CF32ACE-179E-4A60-AE1E-0535AFA0EA47}" srcOrd="0" destOrd="0" presId="urn:microsoft.com/office/officeart/2005/8/layout/radial4"/>
    <dgm:cxn modelId="{A5628FF1-7F59-4579-BB77-0312DB51D8FD}" type="presOf" srcId="{2D64260B-CB20-4E6A-B0E9-BE5060419DA9}" destId="{386393B3-A772-4AD8-BD74-F02313733D5A}" srcOrd="0" destOrd="0" presId="urn:microsoft.com/office/officeart/2005/8/layout/radial4"/>
    <dgm:cxn modelId="{B22B25E1-F4B7-4C72-B9AA-48EE18F3A8F9}" type="presOf" srcId="{8C26DC43-2C95-4FFA-8E2B-9FD3E00EE0DF}" destId="{C115A6B6-6083-4ED0-9893-2642E480546B}" srcOrd="0" destOrd="0" presId="urn:microsoft.com/office/officeart/2005/8/layout/radial4"/>
    <dgm:cxn modelId="{F4831C27-0438-4528-9E6F-93FE66908EB5}" srcId="{9CABAEED-5820-4DAD-9E83-BBD28275666E}" destId="{BFD22798-2CBE-42CB-AE4D-9EB3CDA40286}" srcOrd="6" destOrd="0" parTransId="{356855DF-D467-48DB-B3CD-78A49998661F}" sibTransId="{3FC6AF73-B674-4866-83BD-2FA620A0982B}"/>
    <dgm:cxn modelId="{44E4A645-780D-44C7-ADCE-309A95653691}" type="presOf" srcId="{95715231-47CF-4779-B94D-D6702717C37F}" destId="{218F2D53-4DA3-440E-9EE7-738A65EA9490}" srcOrd="0" destOrd="0" presId="urn:microsoft.com/office/officeart/2005/8/layout/radial4"/>
    <dgm:cxn modelId="{401007B7-AD83-4E9B-8C40-4154148C577F}" type="presOf" srcId="{86F1BF93-E9E6-404E-BCCD-8BC7AABCBF11}" destId="{87605B24-4458-4708-B6DF-7A06DDBFAE2E}" srcOrd="0" destOrd="0" presId="urn:microsoft.com/office/officeart/2005/8/layout/radial4"/>
    <dgm:cxn modelId="{6EF61FC5-90A2-4B9C-B782-A7F5E1F03E7E}" type="presOf" srcId="{6B05B56A-0F8D-4035-81E7-FFD3312DE75F}" destId="{ABC1BB90-21C2-4E07-9F6C-3699E2558019}" srcOrd="0" destOrd="0" presId="urn:microsoft.com/office/officeart/2005/8/layout/radial4"/>
    <dgm:cxn modelId="{2D959F99-CB1D-4891-8A81-342600CB1E1E}" type="presOf" srcId="{3D923A94-86C2-4B4F-85DB-8A5265F3EF48}" destId="{1101B54B-B854-4BBF-BE71-66A538139A8D}" srcOrd="0" destOrd="0" presId="urn:microsoft.com/office/officeart/2005/8/layout/radial4"/>
    <dgm:cxn modelId="{E22BF688-AEE8-4CBC-9F95-9778FD4EDD4F}" type="presOf" srcId="{3B065E97-38F9-4043-892E-7CDD0D87F5BA}" destId="{F38F21DD-55FE-4004-A587-1C9379F6D0B0}" srcOrd="0" destOrd="0" presId="urn:microsoft.com/office/officeart/2005/8/layout/radial4"/>
    <dgm:cxn modelId="{95C0FB09-9BFB-40AF-9AE9-7512824B4E0E}" type="presOf" srcId="{AB1548B4-A3D8-4BCD-8044-7074829A2DD7}" destId="{4DC93531-FEA1-4F8D-8316-B52F11B6ECFD}" srcOrd="0" destOrd="0" presId="urn:microsoft.com/office/officeart/2005/8/layout/radial4"/>
    <dgm:cxn modelId="{E633D0E8-449E-4F42-B1EA-AB75525F0656}" srcId="{9CABAEED-5820-4DAD-9E83-BBD28275666E}" destId="{E7F04424-99BC-4D5A-9454-2AEA5B083141}" srcOrd="2" destOrd="0" parTransId="{395F9302-C259-457F-8309-26F768642185}" sibTransId="{E24CD361-8027-4B57-BC48-6DEA27259ED7}"/>
    <dgm:cxn modelId="{0DA38964-423E-473B-BA4D-F7B13131AC2D}" type="presOf" srcId="{9CABAEED-5820-4DAD-9E83-BBD28275666E}" destId="{E55729BF-A340-4B30-A8FB-5A1411F9DB12}" srcOrd="0" destOrd="0" presId="urn:microsoft.com/office/officeart/2005/8/layout/radial4"/>
    <dgm:cxn modelId="{BF84A1F0-58A1-459C-88DE-194A179609CA}" type="presOf" srcId="{356855DF-D467-48DB-B3CD-78A49998661F}" destId="{32F2DF61-C919-4B7E-BD23-AC7B688B81F5}" srcOrd="0" destOrd="0" presId="urn:microsoft.com/office/officeart/2005/8/layout/radial4"/>
    <dgm:cxn modelId="{6263B93F-5E60-4880-B2FC-2977BD58935A}" srcId="{9CABAEED-5820-4DAD-9E83-BBD28275666E}" destId="{1F42F6ED-58FC-454A-A2D0-8310C0C71943}" srcOrd="0" destOrd="0" parTransId="{95715231-47CF-4779-B94D-D6702717C37F}" sibTransId="{DFB556BE-4B28-4E1B-88B0-B788B31E0ED3}"/>
    <dgm:cxn modelId="{1C8FEDA2-FD16-4C8B-AEFB-51E1D887EB6A}" type="presOf" srcId="{CC9E8C6E-0EAB-4EFE-B7F2-4313524BE821}" destId="{EA248E90-7C08-4F57-B894-ECF3BAFB7E5C}" srcOrd="0" destOrd="0" presId="urn:microsoft.com/office/officeart/2005/8/layout/radial4"/>
    <dgm:cxn modelId="{710C210D-38A6-4B0B-A6BA-4FEA48B0DFC9}" srcId="{9CABAEED-5820-4DAD-9E83-BBD28275666E}" destId="{05AA0707-3456-4CC0-BA5B-3EF7EB05F3B3}" srcOrd="3" destOrd="0" parTransId="{2D64260B-CB20-4E6A-B0E9-BE5060419DA9}" sibTransId="{8E801697-E7E0-4F7A-A478-3D60434006CE}"/>
    <dgm:cxn modelId="{7E350AD3-E700-43FD-A9C3-E67B6C5EC65A}" srcId="{9CABAEED-5820-4DAD-9E83-BBD28275666E}" destId="{8C26DC43-2C95-4FFA-8E2B-9FD3E00EE0DF}" srcOrd="1" destOrd="0" parTransId="{CC9E8C6E-0EAB-4EFE-B7F2-4313524BE821}" sibTransId="{1026D78A-D55C-4AB5-AFB1-ADB645D17F87}"/>
    <dgm:cxn modelId="{861DCEF8-B02E-4AC7-A0CC-B7A67AF592F6}" type="presOf" srcId="{1F42F6ED-58FC-454A-A2D0-8310C0C71943}" destId="{60B6BA7C-770B-4272-8633-2D2BDC5EDB8C}" srcOrd="0" destOrd="0" presId="urn:microsoft.com/office/officeart/2005/8/layout/radial4"/>
    <dgm:cxn modelId="{0BCE03D7-9B09-4217-93E0-18F4DD54279E}" srcId="{9CABAEED-5820-4DAD-9E83-BBD28275666E}" destId="{6B05B56A-0F8D-4035-81E7-FFD3312DE75F}" srcOrd="5" destOrd="0" parTransId="{86F1BF93-E9E6-404E-BCCD-8BC7AABCBF11}" sibTransId="{DAAD1F00-CBEE-4F90-99EC-B44734367F49}"/>
    <dgm:cxn modelId="{4AA2E167-083E-480F-9E92-922AB4566421}" type="presParOf" srcId="{6695C201-78F7-4E7F-8C01-F0D289199201}" destId="{E55729BF-A340-4B30-A8FB-5A1411F9DB12}" srcOrd="0" destOrd="0" presId="urn:microsoft.com/office/officeart/2005/8/layout/radial4"/>
    <dgm:cxn modelId="{2A012187-BB50-4618-A9BC-B8DD8B1D9E2D}" type="presParOf" srcId="{6695C201-78F7-4E7F-8C01-F0D289199201}" destId="{218F2D53-4DA3-440E-9EE7-738A65EA9490}" srcOrd="1" destOrd="0" presId="urn:microsoft.com/office/officeart/2005/8/layout/radial4"/>
    <dgm:cxn modelId="{0D6CB6D0-D9CD-4ADC-A81B-95635A83CAFA}" type="presParOf" srcId="{6695C201-78F7-4E7F-8C01-F0D289199201}" destId="{60B6BA7C-770B-4272-8633-2D2BDC5EDB8C}" srcOrd="2" destOrd="0" presId="urn:microsoft.com/office/officeart/2005/8/layout/radial4"/>
    <dgm:cxn modelId="{09A6BA08-01DB-4AC9-98DF-A0D0B49D47D1}" type="presParOf" srcId="{6695C201-78F7-4E7F-8C01-F0D289199201}" destId="{EA248E90-7C08-4F57-B894-ECF3BAFB7E5C}" srcOrd="3" destOrd="0" presId="urn:microsoft.com/office/officeart/2005/8/layout/radial4"/>
    <dgm:cxn modelId="{BCC41042-D839-4223-8D38-B5F603B4EE09}" type="presParOf" srcId="{6695C201-78F7-4E7F-8C01-F0D289199201}" destId="{C115A6B6-6083-4ED0-9893-2642E480546B}" srcOrd="4" destOrd="0" presId="urn:microsoft.com/office/officeart/2005/8/layout/radial4"/>
    <dgm:cxn modelId="{5DDCE89F-EB0A-4ED6-9D3F-07725877A20B}" type="presParOf" srcId="{6695C201-78F7-4E7F-8C01-F0D289199201}" destId="{96B38036-1CA8-452E-9E15-508CD0E458F4}" srcOrd="5" destOrd="0" presId="urn:microsoft.com/office/officeart/2005/8/layout/radial4"/>
    <dgm:cxn modelId="{DDD0D17D-A2AB-4840-84F5-FC7421F5C8C6}" type="presParOf" srcId="{6695C201-78F7-4E7F-8C01-F0D289199201}" destId="{8E3A5BEF-5167-4569-830F-29FDF43ED7F2}" srcOrd="6" destOrd="0" presId="urn:microsoft.com/office/officeart/2005/8/layout/radial4"/>
    <dgm:cxn modelId="{6D540F23-3FE2-4EFF-BF1C-81BA8690CFD9}" type="presParOf" srcId="{6695C201-78F7-4E7F-8C01-F0D289199201}" destId="{386393B3-A772-4AD8-BD74-F02313733D5A}" srcOrd="7" destOrd="0" presId="urn:microsoft.com/office/officeart/2005/8/layout/radial4"/>
    <dgm:cxn modelId="{848AB2F7-43A2-4CD1-AE59-D5AA20B4A547}" type="presParOf" srcId="{6695C201-78F7-4E7F-8C01-F0D289199201}" destId="{2CF32ACE-179E-4A60-AE1E-0535AFA0EA47}" srcOrd="8" destOrd="0" presId="urn:microsoft.com/office/officeart/2005/8/layout/radial4"/>
    <dgm:cxn modelId="{8F81474F-8AF1-47A4-B986-CF4D90964D9A}" type="presParOf" srcId="{6695C201-78F7-4E7F-8C01-F0D289199201}" destId="{1101B54B-B854-4BBF-BE71-66A538139A8D}" srcOrd="9" destOrd="0" presId="urn:microsoft.com/office/officeart/2005/8/layout/radial4"/>
    <dgm:cxn modelId="{655C46A0-C5D8-425A-A6D6-55111D0F3865}" type="presParOf" srcId="{6695C201-78F7-4E7F-8C01-F0D289199201}" destId="{B4353FE9-8AFD-4B17-B892-694D1A22D491}" srcOrd="10" destOrd="0" presId="urn:microsoft.com/office/officeart/2005/8/layout/radial4"/>
    <dgm:cxn modelId="{44D755FB-BC3A-41AA-BFE6-17D953FB4465}" type="presParOf" srcId="{6695C201-78F7-4E7F-8C01-F0D289199201}" destId="{87605B24-4458-4708-B6DF-7A06DDBFAE2E}" srcOrd="11" destOrd="0" presId="urn:microsoft.com/office/officeart/2005/8/layout/radial4"/>
    <dgm:cxn modelId="{E477B1FE-0C6A-4D00-BF07-F80790EF03EB}" type="presParOf" srcId="{6695C201-78F7-4E7F-8C01-F0D289199201}" destId="{ABC1BB90-21C2-4E07-9F6C-3699E2558019}" srcOrd="12" destOrd="0" presId="urn:microsoft.com/office/officeart/2005/8/layout/radial4"/>
    <dgm:cxn modelId="{1D6F5BC6-3871-408F-A988-7F7703E88711}" type="presParOf" srcId="{6695C201-78F7-4E7F-8C01-F0D289199201}" destId="{32F2DF61-C919-4B7E-BD23-AC7B688B81F5}" srcOrd="13" destOrd="0" presId="urn:microsoft.com/office/officeart/2005/8/layout/radial4"/>
    <dgm:cxn modelId="{41EF027B-B302-4E76-B2B0-BD2FA0C13F99}" type="presParOf" srcId="{6695C201-78F7-4E7F-8C01-F0D289199201}" destId="{8DA78CFF-467C-49DE-AA2C-172DC8ADA0B0}" srcOrd="14" destOrd="0" presId="urn:microsoft.com/office/officeart/2005/8/layout/radial4"/>
    <dgm:cxn modelId="{79DD5BF1-091A-4C7B-8EC6-241C74BEC13D}" type="presParOf" srcId="{6695C201-78F7-4E7F-8C01-F0D289199201}" destId="{F38F21DD-55FE-4004-A587-1C9379F6D0B0}" srcOrd="15" destOrd="0" presId="urn:microsoft.com/office/officeart/2005/8/layout/radial4"/>
    <dgm:cxn modelId="{E7C72FB3-0AE1-4855-B39E-D73C86CC46BA}" type="presParOf" srcId="{6695C201-78F7-4E7F-8C01-F0D289199201}" destId="{4DC93531-FEA1-4F8D-8316-B52F11B6ECFD}" srcOrd="1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dgm:t>
        <a:bodyPr/>
        <a:lstStyle/>
        <a:p>
          <a:r>
            <a:rPr lang="en-US" dirty="0" smtClean="0"/>
            <a:t>Occurrence (visit, condition, death, procedure, observation)</a:t>
          </a:r>
          <a:endParaRPr lang="en-US" dirty="0"/>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dgm:t>
        <a:bodyPr/>
        <a:lstStyle/>
        <a:p>
          <a:r>
            <a:rPr lang="en-US" dirty="0" smtClean="0"/>
            <a:t>Person</a:t>
          </a:r>
          <a:endParaRPr lang="en-US" dirty="0"/>
        </a:p>
      </dgm:t>
    </dgm:pt>
    <dgm:pt modelId="{95715231-47CF-4779-B94D-D6702717C37F}" type="parTrans" cxnId="{6263B93F-5E60-4880-B2FC-2977BD58935A}">
      <dgm:prSet/>
      <dgm:spPr/>
      <dgm:t>
        <a:bodyPr/>
        <a:lstStyle/>
        <a:p>
          <a:endParaRPr lang="en-US"/>
        </a:p>
      </dgm:t>
    </dgm:pt>
    <dgm:pt modelId="{DFB556BE-4B28-4E1B-88B0-B788B31E0ED3}" type="sibTrans" cxnId="{6263B93F-5E60-4880-B2FC-2977BD58935A}">
      <dgm:prSet/>
      <dgm:spPr/>
      <dgm:t>
        <a:bodyPr/>
        <a:lstStyle/>
        <a:p>
          <a:endParaRPr lang="en-US"/>
        </a:p>
      </dgm:t>
    </dgm:pt>
    <dgm:pt modelId="{8C26DC43-2C95-4FFA-8E2B-9FD3E00EE0DF}">
      <dgm:prSet phldrT="[Text]"/>
      <dgm:spPr/>
      <dgm:t>
        <a:bodyPr/>
        <a:lstStyle/>
        <a:p>
          <a:r>
            <a:rPr lang="en-US" dirty="0" smtClean="0"/>
            <a:t>Provider</a:t>
          </a:r>
          <a:endParaRPr lang="en-US" dirty="0"/>
        </a:p>
      </dgm:t>
    </dgm:pt>
    <dgm:pt modelId="{CC9E8C6E-0EAB-4EFE-B7F2-4313524BE821}" type="parTrans" cxnId="{7E350AD3-E700-43FD-A9C3-E67B6C5EC65A}">
      <dgm:prSet/>
      <dgm:spPr/>
      <dgm:t>
        <a:bodyPr/>
        <a:lstStyle/>
        <a:p>
          <a:endParaRPr lang="en-US"/>
        </a:p>
      </dgm:t>
    </dgm:pt>
    <dgm:pt modelId="{1026D78A-D55C-4AB5-AFB1-ADB645D17F87}" type="sibTrans" cxnId="{7E350AD3-E700-43FD-A9C3-E67B6C5EC65A}">
      <dgm:prSet/>
      <dgm:spPr/>
      <dgm:t>
        <a:bodyPr/>
        <a:lstStyle/>
        <a:p>
          <a:endParaRPr lang="en-US"/>
        </a:p>
      </dgm:t>
    </dgm:pt>
    <dgm:pt modelId="{D23C98E9-5A7B-4F28-9657-FDAFF10383A8}">
      <dgm:prSet phldrT="[Text]"/>
      <dgm:spPr/>
      <dgm:t>
        <a:bodyPr/>
        <a:lstStyle/>
        <a:p>
          <a:r>
            <a:rPr lang="en-US" dirty="0" smtClean="0"/>
            <a:t>Organization</a:t>
          </a:r>
          <a:endParaRPr lang="en-US" dirty="0"/>
        </a:p>
      </dgm:t>
    </dgm:pt>
    <dgm:pt modelId="{3D923A94-86C2-4B4F-85DB-8A5265F3EF48}" type="parTrans" cxnId="{C189DA97-AF8E-4170-9313-F32294F534C4}">
      <dgm:prSet/>
      <dgm:spPr/>
      <dgm:t>
        <a:bodyPr/>
        <a:lstStyle/>
        <a:p>
          <a:endParaRPr lang="en-US"/>
        </a:p>
      </dgm:t>
    </dgm:pt>
    <dgm:pt modelId="{DE735ECD-12B7-4DAB-9136-43E55B4ABB44}" type="sibTrans" cxnId="{C189DA97-AF8E-4170-9313-F32294F534C4}">
      <dgm:prSet/>
      <dgm:spPr/>
      <dgm:t>
        <a:bodyPr/>
        <a:lstStyle/>
        <a:p>
          <a:endParaRPr lang="en-US"/>
        </a:p>
      </dgm:t>
    </dgm:pt>
    <dgm:pt modelId="{6B05B56A-0F8D-4035-81E7-FFD3312DE75F}">
      <dgm:prSet phldrT="[Text]"/>
      <dgm:spPr/>
      <dgm:t>
        <a:bodyPr/>
        <a:lstStyle/>
        <a:p>
          <a:r>
            <a:rPr lang="en-US" dirty="0" smtClean="0"/>
            <a:t>Care site</a:t>
          </a:r>
          <a:endParaRPr lang="en-US" dirty="0"/>
        </a:p>
      </dgm:t>
    </dgm:pt>
    <dgm:pt modelId="{86F1BF93-E9E6-404E-BCCD-8BC7AABCBF11}" type="parTrans" cxnId="{0BCE03D7-9B09-4217-93E0-18F4DD54279E}">
      <dgm:prSet/>
      <dgm:spPr/>
      <dgm:t>
        <a:bodyPr/>
        <a:lstStyle/>
        <a:p>
          <a:endParaRPr lang="en-US"/>
        </a:p>
      </dgm:t>
    </dgm:pt>
    <dgm:pt modelId="{DAAD1F00-CBEE-4F90-99EC-B44734367F49}" type="sibTrans" cxnId="{0BCE03D7-9B09-4217-93E0-18F4DD54279E}">
      <dgm:prSet/>
      <dgm:spPr/>
      <dgm:t>
        <a:bodyPr/>
        <a:lstStyle/>
        <a:p>
          <a:endParaRPr lang="en-US"/>
        </a:p>
      </dgm:t>
    </dgm:pt>
    <dgm:pt modelId="{A80D73D9-02CD-4418-B83B-EEC47F6A679E}">
      <dgm:prSet phldrT="[Text]"/>
      <dgm:spPr/>
      <dgm:t>
        <a:bodyPr/>
        <a:lstStyle/>
        <a:p>
          <a:r>
            <a:rPr lang="en-US" dirty="0" smtClean="0"/>
            <a:t>Time</a:t>
          </a:r>
          <a:endParaRPr lang="en-US" dirty="0"/>
        </a:p>
      </dgm:t>
    </dgm:pt>
    <dgm:pt modelId="{3D21F169-8898-4619-9E89-4C3D1E0937D7}" type="parTrans" cxnId="{BE3FED36-19A5-44BE-ABC5-D2CADEC6D640}">
      <dgm:prSet/>
      <dgm:spPr/>
      <dgm:t>
        <a:bodyPr/>
        <a:lstStyle/>
        <a:p>
          <a:endParaRPr lang="en-US"/>
        </a:p>
      </dgm:t>
    </dgm:pt>
    <dgm:pt modelId="{7800E411-4A90-4CD0-A805-3849CC9C53D6}" type="sibTrans" cxnId="{BE3FED36-19A5-44BE-ABC5-D2CADEC6D640}">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dgm:t>
        <a:bodyPr/>
        <a:lstStyle/>
        <a:p>
          <a:endParaRPr lang="en-US"/>
        </a:p>
      </dgm:t>
    </dgm:pt>
    <dgm:pt modelId="{218F2D53-4DA3-440E-9EE7-738A65EA9490}" type="pres">
      <dgm:prSet presAssocID="{95715231-47CF-4779-B94D-D6702717C37F}" presName="parTrans" presStyleLbl="bgSibTrans2D1" presStyleIdx="0" presStyleCnt="5"/>
      <dgm:spPr/>
      <dgm:t>
        <a:bodyPr/>
        <a:lstStyle/>
        <a:p>
          <a:endParaRPr lang="en-US"/>
        </a:p>
      </dgm:t>
    </dgm:pt>
    <dgm:pt modelId="{60B6BA7C-770B-4272-8633-2D2BDC5EDB8C}" type="pres">
      <dgm:prSet presAssocID="{1F42F6ED-58FC-454A-A2D0-8310C0C71943}" presName="node" presStyleLbl="node1" presStyleIdx="0" presStyleCnt="5">
        <dgm:presLayoutVars>
          <dgm:bulletEnabled val="1"/>
        </dgm:presLayoutVars>
      </dgm:prSet>
      <dgm:spPr/>
      <dgm:t>
        <a:bodyPr/>
        <a:lstStyle/>
        <a:p>
          <a:endParaRPr lang="en-US"/>
        </a:p>
      </dgm:t>
    </dgm:pt>
    <dgm:pt modelId="{EA248E90-7C08-4F57-B894-ECF3BAFB7E5C}" type="pres">
      <dgm:prSet presAssocID="{CC9E8C6E-0EAB-4EFE-B7F2-4313524BE821}" presName="parTrans" presStyleLbl="bgSibTrans2D1" presStyleIdx="1" presStyleCnt="5"/>
      <dgm:spPr/>
      <dgm:t>
        <a:bodyPr/>
        <a:lstStyle/>
        <a:p>
          <a:endParaRPr lang="en-US"/>
        </a:p>
      </dgm:t>
    </dgm:pt>
    <dgm:pt modelId="{C115A6B6-6083-4ED0-9893-2642E480546B}" type="pres">
      <dgm:prSet presAssocID="{8C26DC43-2C95-4FFA-8E2B-9FD3E00EE0DF}" presName="node" presStyleLbl="node1" presStyleIdx="1" presStyleCnt="5">
        <dgm:presLayoutVars>
          <dgm:bulletEnabled val="1"/>
        </dgm:presLayoutVars>
      </dgm:prSet>
      <dgm:spPr/>
      <dgm:t>
        <a:bodyPr/>
        <a:lstStyle/>
        <a:p>
          <a:endParaRPr lang="en-US"/>
        </a:p>
      </dgm:t>
    </dgm:pt>
    <dgm:pt modelId="{1101B54B-B854-4BBF-BE71-66A538139A8D}" type="pres">
      <dgm:prSet presAssocID="{3D923A94-86C2-4B4F-85DB-8A5265F3EF48}" presName="parTrans" presStyleLbl="bgSibTrans2D1" presStyleIdx="2" presStyleCnt="5"/>
      <dgm:spPr/>
      <dgm:t>
        <a:bodyPr/>
        <a:lstStyle/>
        <a:p>
          <a:endParaRPr lang="en-US"/>
        </a:p>
      </dgm:t>
    </dgm:pt>
    <dgm:pt modelId="{B4353FE9-8AFD-4B17-B892-694D1A22D491}" type="pres">
      <dgm:prSet presAssocID="{D23C98E9-5A7B-4F28-9657-FDAFF10383A8}" presName="node" presStyleLbl="node1" presStyleIdx="2" presStyleCnt="5">
        <dgm:presLayoutVars>
          <dgm:bulletEnabled val="1"/>
        </dgm:presLayoutVars>
      </dgm:prSet>
      <dgm:spPr/>
      <dgm:t>
        <a:bodyPr/>
        <a:lstStyle/>
        <a:p>
          <a:endParaRPr lang="en-US"/>
        </a:p>
      </dgm:t>
    </dgm:pt>
    <dgm:pt modelId="{87605B24-4458-4708-B6DF-7A06DDBFAE2E}" type="pres">
      <dgm:prSet presAssocID="{86F1BF93-E9E6-404E-BCCD-8BC7AABCBF11}" presName="parTrans" presStyleLbl="bgSibTrans2D1" presStyleIdx="3" presStyleCnt="5"/>
      <dgm:spPr/>
      <dgm:t>
        <a:bodyPr/>
        <a:lstStyle/>
        <a:p>
          <a:endParaRPr lang="en-US"/>
        </a:p>
      </dgm:t>
    </dgm:pt>
    <dgm:pt modelId="{ABC1BB90-21C2-4E07-9F6C-3699E2558019}" type="pres">
      <dgm:prSet presAssocID="{6B05B56A-0F8D-4035-81E7-FFD3312DE75F}" presName="node" presStyleLbl="node1" presStyleIdx="3" presStyleCnt="5">
        <dgm:presLayoutVars>
          <dgm:bulletEnabled val="1"/>
        </dgm:presLayoutVars>
      </dgm:prSet>
      <dgm:spPr/>
      <dgm:t>
        <a:bodyPr/>
        <a:lstStyle/>
        <a:p>
          <a:endParaRPr lang="en-US"/>
        </a:p>
      </dgm:t>
    </dgm:pt>
    <dgm:pt modelId="{CC5B9E38-4EA1-47EA-8024-B72A566AEF97}" type="pres">
      <dgm:prSet presAssocID="{3D21F169-8898-4619-9E89-4C3D1E0937D7}" presName="parTrans" presStyleLbl="bgSibTrans2D1" presStyleIdx="4" presStyleCnt="5"/>
      <dgm:spPr/>
      <dgm:t>
        <a:bodyPr/>
        <a:lstStyle/>
        <a:p>
          <a:endParaRPr lang="en-US"/>
        </a:p>
      </dgm:t>
    </dgm:pt>
    <dgm:pt modelId="{45CE2B3A-A16A-4FA3-ACC7-13F2EF1FC681}" type="pres">
      <dgm:prSet presAssocID="{A80D73D9-02CD-4418-B83B-EEC47F6A679E}" presName="node" presStyleLbl="node1" presStyleIdx="4" presStyleCnt="5">
        <dgm:presLayoutVars>
          <dgm:bulletEnabled val="1"/>
        </dgm:presLayoutVars>
      </dgm:prSet>
      <dgm:spPr/>
      <dgm:t>
        <a:bodyPr/>
        <a:lstStyle/>
        <a:p>
          <a:endParaRPr lang="en-US"/>
        </a:p>
      </dgm:t>
    </dgm:pt>
  </dgm:ptLst>
  <dgm:cxnLst>
    <dgm:cxn modelId="{085DB96A-61DE-421B-B1F9-76E958FE799D}" type="presOf" srcId="{A80D73D9-02CD-4418-B83B-EEC47F6A679E}" destId="{45CE2B3A-A16A-4FA3-ACC7-13F2EF1FC681}" srcOrd="0" destOrd="0" presId="urn:microsoft.com/office/officeart/2005/8/layout/radial4"/>
    <dgm:cxn modelId="{4FC6A9B4-CDFD-4963-81D4-49F7ADB32584}" type="presOf" srcId="{3D923A94-86C2-4B4F-85DB-8A5265F3EF48}" destId="{1101B54B-B854-4BBF-BE71-66A538139A8D}" srcOrd="0" destOrd="0" presId="urn:microsoft.com/office/officeart/2005/8/layout/radial4"/>
    <dgm:cxn modelId="{620B1B70-2358-4CA5-8553-31DF585ECF58}" type="presOf" srcId="{CC9E8C6E-0EAB-4EFE-B7F2-4313524BE821}" destId="{EA248E90-7C08-4F57-B894-ECF3BAFB7E5C}" srcOrd="0" destOrd="0" presId="urn:microsoft.com/office/officeart/2005/8/layout/radial4"/>
    <dgm:cxn modelId="{C42CC64A-29C7-42BF-894B-A6A3CD7C9E5B}" type="presOf" srcId="{50F4A049-F1C6-45A2-883A-B2EFBDCA6EFF}" destId="{6695C201-78F7-4E7F-8C01-F0D289199201}"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C189DA97-AF8E-4170-9313-F32294F534C4}" srcId="{9CABAEED-5820-4DAD-9E83-BBD28275666E}" destId="{D23C98E9-5A7B-4F28-9657-FDAFF10383A8}" srcOrd="2" destOrd="0" parTransId="{3D923A94-86C2-4B4F-85DB-8A5265F3EF48}" sibTransId="{DE735ECD-12B7-4DAB-9136-43E55B4ABB44}"/>
    <dgm:cxn modelId="{50A24FFB-6F2A-4184-BEB4-18AB3EC3664B}" type="presOf" srcId="{3D21F169-8898-4619-9E89-4C3D1E0937D7}" destId="{CC5B9E38-4EA1-47EA-8024-B72A566AEF97}" srcOrd="0" destOrd="0" presId="urn:microsoft.com/office/officeart/2005/8/layout/radial4"/>
    <dgm:cxn modelId="{D97AE8B8-BEEB-4886-B728-CB4B7FD208F6}" type="presOf" srcId="{95715231-47CF-4779-B94D-D6702717C37F}" destId="{218F2D53-4DA3-440E-9EE7-738A65EA9490}" srcOrd="0" destOrd="0" presId="urn:microsoft.com/office/officeart/2005/8/layout/radial4"/>
    <dgm:cxn modelId="{710594DA-0EC0-4876-B251-0BAE098961B5}" type="presOf" srcId="{86F1BF93-E9E6-404E-BCCD-8BC7AABCBF11}" destId="{87605B24-4458-4708-B6DF-7A06DDBFAE2E}" srcOrd="0" destOrd="0" presId="urn:microsoft.com/office/officeart/2005/8/layout/radial4"/>
    <dgm:cxn modelId="{C603E11F-4130-4C78-A1B4-2F6442D4EA89}" type="presOf" srcId="{8C26DC43-2C95-4FFA-8E2B-9FD3E00EE0DF}" destId="{C115A6B6-6083-4ED0-9893-2642E480546B}" srcOrd="0" destOrd="0" presId="urn:microsoft.com/office/officeart/2005/8/layout/radial4"/>
    <dgm:cxn modelId="{BE3FED36-19A5-44BE-ABC5-D2CADEC6D640}" srcId="{9CABAEED-5820-4DAD-9E83-BBD28275666E}" destId="{A80D73D9-02CD-4418-B83B-EEC47F6A679E}" srcOrd="4" destOrd="0" parTransId="{3D21F169-8898-4619-9E89-4C3D1E0937D7}" sibTransId="{7800E411-4A90-4CD0-A805-3849CC9C53D6}"/>
    <dgm:cxn modelId="{FE159683-C562-408D-891D-F4D03A7A1DF8}" type="presOf" srcId="{9CABAEED-5820-4DAD-9E83-BBD28275666E}" destId="{E55729BF-A340-4B30-A8FB-5A1411F9DB12}" srcOrd="0" destOrd="0" presId="urn:microsoft.com/office/officeart/2005/8/layout/radial4"/>
    <dgm:cxn modelId="{FC119355-DB46-4BAE-9AAC-E0E931A9F9E3}" type="presOf" srcId="{1F42F6ED-58FC-454A-A2D0-8310C0C71943}" destId="{60B6BA7C-770B-4272-8633-2D2BDC5EDB8C}" srcOrd="0" destOrd="0" presId="urn:microsoft.com/office/officeart/2005/8/layout/radial4"/>
    <dgm:cxn modelId="{983DABBD-6AFA-449B-BBC5-BAFDDEDAF0AE}" type="presOf" srcId="{D23C98E9-5A7B-4F28-9657-FDAFF10383A8}" destId="{B4353FE9-8AFD-4B17-B892-694D1A22D491}" srcOrd="0" destOrd="0" presId="urn:microsoft.com/office/officeart/2005/8/layout/radial4"/>
    <dgm:cxn modelId="{6263B93F-5E60-4880-B2FC-2977BD58935A}" srcId="{9CABAEED-5820-4DAD-9E83-BBD28275666E}" destId="{1F42F6ED-58FC-454A-A2D0-8310C0C71943}" srcOrd="0" destOrd="0" parTransId="{95715231-47CF-4779-B94D-D6702717C37F}" sibTransId="{DFB556BE-4B28-4E1B-88B0-B788B31E0ED3}"/>
    <dgm:cxn modelId="{A8E6D84C-F975-4B03-84D9-859C66A27902}" type="presOf" srcId="{6B05B56A-0F8D-4035-81E7-FFD3312DE75F}" destId="{ABC1BB90-21C2-4E07-9F6C-3699E2558019}" srcOrd="0" destOrd="0" presId="urn:microsoft.com/office/officeart/2005/8/layout/radial4"/>
    <dgm:cxn modelId="{7E350AD3-E700-43FD-A9C3-E67B6C5EC65A}" srcId="{9CABAEED-5820-4DAD-9E83-BBD28275666E}" destId="{8C26DC43-2C95-4FFA-8E2B-9FD3E00EE0DF}" srcOrd="1" destOrd="0" parTransId="{CC9E8C6E-0EAB-4EFE-B7F2-4313524BE821}" sibTransId="{1026D78A-D55C-4AB5-AFB1-ADB645D17F87}"/>
    <dgm:cxn modelId="{0BCE03D7-9B09-4217-93E0-18F4DD54279E}" srcId="{9CABAEED-5820-4DAD-9E83-BBD28275666E}" destId="{6B05B56A-0F8D-4035-81E7-FFD3312DE75F}" srcOrd="3" destOrd="0" parTransId="{86F1BF93-E9E6-404E-BCCD-8BC7AABCBF11}" sibTransId="{DAAD1F00-CBEE-4F90-99EC-B44734367F49}"/>
    <dgm:cxn modelId="{D9DE660B-C072-4141-A133-FF1475E7B34C}" type="presParOf" srcId="{6695C201-78F7-4E7F-8C01-F0D289199201}" destId="{E55729BF-A340-4B30-A8FB-5A1411F9DB12}" srcOrd="0" destOrd="0" presId="urn:microsoft.com/office/officeart/2005/8/layout/radial4"/>
    <dgm:cxn modelId="{C2F13C23-ED93-4AC1-A513-2491DA5ACCAE}" type="presParOf" srcId="{6695C201-78F7-4E7F-8C01-F0D289199201}" destId="{218F2D53-4DA3-440E-9EE7-738A65EA9490}" srcOrd="1" destOrd="0" presId="urn:microsoft.com/office/officeart/2005/8/layout/radial4"/>
    <dgm:cxn modelId="{8E15D500-FD1D-45E4-B923-C54001F7C2A6}" type="presParOf" srcId="{6695C201-78F7-4E7F-8C01-F0D289199201}" destId="{60B6BA7C-770B-4272-8633-2D2BDC5EDB8C}" srcOrd="2" destOrd="0" presId="urn:microsoft.com/office/officeart/2005/8/layout/radial4"/>
    <dgm:cxn modelId="{8A1E7481-5F89-4359-A8E2-06BF8C13BBF9}" type="presParOf" srcId="{6695C201-78F7-4E7F-8C01-F0D289199201}" destId="{EA248E90-7C08-4F57-B894-ECF3BAFB7E5C}" srcOrd="3" destOrd="0" presId="urn:microsoft.com/office/officeart/2005/8/layout/radial4"/>
    <dgm:cxn modelId="{1631A003-04F5-4901-B916-3ED24803E47D}" type="presParOf" srcId="{6695C201-78F7-4E7F-8C01-F0D289199201}" destId="{C115A6B6-6083-4ED0-9893-2642E480546B}" srcOrd="4" destOrd="0" presId="urn:microsoft.com/office/officeart/2005/8/layout/radial4"/>
    <dgm:cxn modelId="{9866AB2C-C439-4398-873A-7F30A0C6D4D2}" type="presParOf" srcId="{6695C201-78F7-4E7F-8C01-F0D289199201}" destId="{1101B54B-B854-4BBF-BE71-66A538139A8D}" srcOrd="5" destOrd="0" presId="urn:microsoft.com/office/officeart/2005/8/layout/radial4"/>
    <dgm:cxn modelId="{EAFB637F-5EC3-4197-8AEC-B097C0EE0379}" type="presParOf" srcId="{6695C201-78F7-4E7F-8C01-F0D289199201}" destId="{B4353FE9-8AFD-4B17-B892-694D1A22D491}" srcOrd="6" destOrd="0" presId="urn:microsoft.com/office/officeart/2005/8/layout/radial4"/>
    <dgm:cxn modelId="{17CD7AA8-2BFC-4B30-9BB4-3BB1B764B210}" type="presParOf" srcId="{6695C201-78F7-4E7F-8C01-F0D289199201}" destId="{87605B24-4458-4708-B6DF-7A06DDBFAE2E}" srcOrd="7" destOrd="0" presId="urn:microsoft.com/office/officeart/2005/8/layout/radial4"/>
    <dgm:cxn modelId="{0C51BBC9-3E13-4AF4-899F-A06A5C98C74E}" type="presParOf" srcId="{6695C201-78F7-4E7F-8C01-F0D289199201}" destId="{ABC1BB90-21C2-4E07-9F6C-3699E2558019}" srcOrd="8" destOrd="0" presId="urn:microsoft.com/office/officeart/2005/8/layout/radial4"/>
    <dgm:cxn modelId="{0BBDB6A8-86D5-4433-AD9C-DD7C8999C0AB}" type="presParOf" srcId="{6695C201-78F7-4E7F-8C01-F0D289199201}" destId="{CC5B9E38-4EA1-47EA-8024-B72A566AEF97}" srcOrd="9" destOrd="0" presId="urn:microsoft.com/office/officeart/2005/8/layout/radial4"/>
    <dgm:cxn modelId="{68520354-3CD8-4192-A59A-C8A32A91DFBB}" type="presParOf" srcId="{6695C201-78F7-4E7F-8C01-F0D289199201}" destId="{45CE2B3A-A16A-4FA3-ACC7-13F2EF1FC681}"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6 of Module 1 on Relational Database Support for Data Warehouses</a:t>
            </a:r>
          </a:p>
          <a:p>
            <a:endParaRPr lang="en-US" altLang="en-US" baseline="0" dirty="0" smtClean="0"/>
          </a:p>
          <a:p>
            <a:r>
              <a:rPr lang="en-US" altLang="en-US" baseline="0" dirty="0" smtClean="0"/>
              <a:t>Opening question</a:t>
            </a:r>
          </a:p>
          <a:p>
            <a:r>
              <a:rPr lang="en-US" altLang="en-US" baseline="0" dirty="0" smtClean="0"/>
              <a:t>- What factors inhibit usage of medical data warehouses such as </a:t>
            </a:r>
            <a:r>
              <a:rPr lang="en-US" altLang="en-US" baseline="0" dirty="0" err="1" smtClean="0"/>
              <a:t>SAFTINet</a:t>
            </a:r>
            <a:r>
              <a:rPr lang="en-US" altLang="en-US" baseline="0" dirty="0" smtClean="0"/>
              <a:t>?</a:t>
            </a:r>
          </a:p>
        </p:txBody>
      </p:sp>
    </p:spTree>
    <p:extLst>
      <p:ext uri="{BB962C8B-B14F-4D97-AF65-F5344CB8AC3E}">
        <p14:creationId xmlns:p14="http://schemas.microsoft.com/office/powerpoint/2010/main" val="46289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Data warehouse seems modest but barriers to participation and usage</a:t>
            </a:r>
            <a:endParaRPr lang="en-US" dirty="0" smtClean="0"/>
          </a:p>
          <a:p>
            <a:endParaRPr lang="en-US" dirty="0" smtClean="0"/>
          </a:p>
          <a:p>
            <a:r>
              <a:rPr lang="en-US" dirty="0" smtClean="0"/>
              <a:t>Barriers to participation</a:t>
            </a:r>
          </a:p>
          <a:p>
            <a:pPr marL="171450" indent="-171450">
              <a:buFontTx/>
              <a:buChar char="-"/>
            </a:pPr>
            <a:r>
              <a:rPr lang="en-US" dirty="0" smtClean="0"/>
              <a:t>Some cost to data providers</a:t>
            </a:r>
          </a:p>
          <a:p>
            <a:pPr marL="171450" indent="-171450">
              <a:buFontTx/>
              <a:buChar char="-"/>
            </a:pPr>
            <a:r>
              <a:rPr lang="en-US" dirty="0" smtClean="0"/>
              <a:t>Regulatory</a:t>
            </a:r>
            <a:r>
              <a:rPr lang="en-US" baseline="0" dirty="0" smtClean="0"/>
              <a:t> barriers</a:t>
            </a:r>
          </a:p>
          <a:p>
            <a:pPr marL="171450" indent="-171450">
              <a:buFontTx/>
              <a:buChar char="-"/>
            </a:pPr>
            <a:r>
              <a:rPr lang="en-US" baseline="0" dirty="0" smtClean="0"/>
              <a:t>Indirect and intangible benefits</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286887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Participation typically</a:t>
            </a:r>
            <a:r>
              <a:rPr lang="en-US" baseline="0" dirty="0" smtClean="0"/>
              <a:t> compulsory in commercial organizations after development decision is made.</a:t>
            </a:r>
            <a:endParaRPr lang="en-US" dirty="0" smtClean="0"/>
          </a:p>
          <a:p>
            <a:endParaRPr lang="en-US" dirty="0" smtClean="0"/>
          </a:p>
          <a:p>
            <a:r>
              <a:rPr lang="en-US" dirty="0" smtClean="0"/>
              <a:t>Benefits</a:t>
            </a:r>
          </a:p>
          <a:p>
            <a:pPr marL="171450" indent="-171450">
              <a:buFontTx/>
              <a:buChar char="-"/>
            </a:pPr>
            <a:r>
              <a:rPr lang="en-US" baseline="0" dirty="0" smtClean="0"/>
              <a:t>Difficult </a:t>
            </a:r>
            <a:r>
              <a:rPr lang="en-US" baseline="0" smtClean="0"/>
              <a:t>to provide for </a:t>
            </a:r>
            <a:r>
              <a:rPr lang="en-US" baseline="0" dirty="0" smtClean="0"/>
              <a:t>data providers</a:t>
            </a:r>
          </a:p>
          <a:p>
            <a:pPr marL="171450" indent="-171450">
              <a:buFontTx/>
              <a:buChar char="-"/>
            </a:pPr>
            <a:r>
              <a:rPr lang="en-US" baseline="0" dirty="0" smtClean="0"/>
              <a:t>External mechanism to support participation</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7427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Objectives:</a:t>
            </a:r>
          </a:p>
          <a:p>
            <a:pPr marL="171450" indent="-171450">
              <a:buFontTx/>
              <a:buChar char="-"/>
            </a:pPr>
            <a:r>
              <a:rPr lang="en-US" altLang="en-US" dirty="0" smtClean="0"/>
              <a:t>Gain insights about the scope</a:t>
            </a:r>
            <a:r>
              <a:rPr lang="en-US" altLang="en-US" baseline="0" dirty="0" smtClean="0"/>
              <a:t> of moderate size data warehouses</a:t>
            </a:r>
          </a:p>
          <a:p>
            <a:pPr marL="171450" indent="-171450">
              <a:buFontTx/>
              <a:buChar char="-"/>
            </a:pPr>
            <a:r>
              <a:rPr lang="en-US" altLang="en-US" baseline="0" dirty="0" smtClean="0"/>
              <a:t>Grasp difficulties about cooperation and data integration in moderate size data warehouses</a:t>
            </a:r>
            <a:endParaRPr lang="en-US" altLang="en-US" dirty="0" smtClean="0"/>
          </a:p>
          <a:p>
            <a:pPr marL="171450" indent="-171450">
              <a:buFontTx/>
              <a:buChar char="-"/>
            </a:pPr>
            <a:r>
              <a:rPr lang="en-US" altLang="en-US" dirty="0" smtClean="0"/>
              <a:t>Study examples of data warehouses to clarify concepts</a:t>
            </a:r>
          </a:p>
          <a:p>
            <a:pPr marL="171450" indent="-171450">
              <a:buFontTx/>
              <a:buChar char="-"/>
            </a:pPr>
            <a:r>
              <a:rPr lang="en-US" altLang="en-US" dirty="0" smtClean="0"/>
              <a:t>Gain insights about</a:t>
            </a:r>
            <a:r>
              <a:rPr lang="en-US" altLang="en-US" baseline="0" dirty="0" smtClean="0"/>
              <a:t> </a:t>
            </a:r>
            <a:r>
              <a:rPr lang="en-US" altLang="en-US" dirty="0" smtClean="0"/>
              <a:t>intangible</a:t>
            </a:r>
            <a:r>
              <a:rPr lang="en-US" altLang="en-US" baseline="0" dirty="0" smtClean="0"/>
              <a:t> benefits for participation by data providers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271357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Touted</a:t>
            </a:r>
            <a:r>
              <a:rPr lang="en-US" baseline="0" dirty="0" smtClean="0"/>
              <a:t> as tools for standardization but more likely base for integration</a:t>
            </a:r>
          </a:p>
          <a:p>
            <a:endParaRPr lang="en-US" baseline="0" dirty="0" smtClean="0"/>
          </a:p>
          <a:p>
            <a:r>
              <a:rPr lang="en-US" baseline="0" dirty="0" smtClean="0"/>
              <a:t>Version 5 in 2014</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321851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37 tables</a:t>
            </a:r>
          </a:p>
          <a:p>
            <a:r>
              <a:rPr lang="en-US" sz="2800" dirty="0" smtClean="0"/>
              <a:t>Person centric with person and time captured for each encounter</a:t>
            </a:r>
          </a:p>
          <a:p>
            <a:r>
              <a:rPr lang="en-US" sz="2800" dirty="0" smtClean="0"/>
              <a:t>Major dimension tables</a:t>
            </a:r>
          </a:p>
          <a:p>
            <a:pPr lvl="1"/>
            <a:r>
              <a:rPr lang="en-US" sz="2400" dirty="0" smtClean="0"/>
              <a:t>Person, provider, cohort</a:t>
            </a:r>
          </a:p>
          <a:p>
            <a:pPr lvl="1"/>
            <a:r>
              <a:rPr lang="en-US" sz="2400" dirty="0" smtClean="0"/>
              <a:t>Location, organization, care site, payer plan</a:t>
            </a:r>
          </a:p>
          <a:p>
            <a:r>
              <a:rPr lang="en-US" sz="2800" dirty="0" smtClean="0"/>
              <a:t>Major fact tables</a:t>
            </a:r>
            <a:endParaRPr lang="en-US" sz="2400" dirty="0" smtClean="0"/>
          </a:p>
          <a:p>
            <a:pPr lvl="1"/>
            <a:r>
              <a:rPr lang="en-US" sz="2400" dirty="0" smtClean="0"/>
              <a:t>Observation, drug exposure</a:t>
            </a:r>
          </a:p>
          <a:p>
            <a:pPr lvl="1"/>
            <a:r>
              <a:rPr lang="en-US" sz="2400" dirty="0" smtClean="0"/>
              <a:t>Occurrence: condition, death</a:t>
            </a:r>
          </a:p>
          <a:p>
            <a:pPr lvl="1"/>
            <a:r>
              <a:rPr lang="en-US" sz="2400" dirty="0" smtClean="0"/>
              <a:t>Cost: drug, procedure</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317649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OMOP 5.0 Common Data Model Specifications</a:t>
            </a:r>
          </a:p>
          <a:p>
            <a:endParaRPr lang="en-US" dirty="0" smtClean="0"/>
          </a:p>
          <a:p>
            <a:r>
              <a:rPr lang="en-US" dirty="0" smtClean="0"/>
              <a:t>No copyright permission</a:t>
            </a:r>
            <a:r>
              <a:rPr lang="en-US" baseline="0" dirty="0" smtClean="0"/>
              <a:t> needed: http://omop.org/sites/default/files/OMOP%20CDM%20v5%20draft%20specifications%2015may2014.pdf</a:t>
            </a:r>
          </a:p>
          <a:p>
            <a:endParaRPr lang="en-US" baseline="0" dirty="0" smtClean="0"/>
          </a:p>
          <a:p>
            <a:r>
              <a:rPr lang="en-US" baseline="0" dirty="0" smtClean="0"/>
              <a:t>Document in class website</a:t>
            </a:r>
            <a:endParaRPr lang="en-US" dirty="0" smtClean="0"/>
          </a:p>
          <a:p>
            <a:endParaRPr lang="en-US" dirty="0" smtClean="0"/>
          </a:p>
          <a:p>
            <a:r>
              <a:rPr lang="en-US" dirty="0" smtClean="0"/>
              <a:t>Standardized areas:</a:t>
            </a:r>
          </a:p>
          <a:p>
            <a:pPr marL="171450" indent="-171450">
              <a:buFontTx/>
              <a:buChar char="-"/>
            </a:pPr>
            <a:r>
              <a:rPr lang="en-US" baseline="0" dirty="0" smtClean="0"/>
              <a:t>Clinical data</a:t>
            </a:r>
          </a:p>
          <a:p>
            <a:pPr marL="171450" indent="-171450">
              <a:buFontTx/>
              <a:buChar char="-"/>
            </a:pPr>
            <a:r>
              <a:rPr lang="en-US" baseline="0" dirty="0" smtClean="0"/>
              <a:t>Health care economics</a:t>
            </a:r>
          </a:p>
          <a:p>
            <a:pPr marL="171450" indent="-171450">
              <a:buFontTx/>
              <a:buChar char="-"/>
            </a:pPr>
            <a:r>
              <a:rPr lang="en-US" baseline="0" dirty="0" smtClean="0"/>
              <a:t>Health care system</a:t>
            </a:r>
          </a:p>
          <a:p>
            <a:pPr marL="171450" indent="-171450">
              <a:buFontTx/>
              <a:buChar char="-"/>
            </a:pPr>
            <a:r>
              <a:rPr lang="en-US" baseline="0" dirty="0" smtClean="0"/>
              <a:t>Vocabulary</a:t>
            </a:r>
          </a:p>
          <a:p>
            <a:pPr marL="171450" indent="-171450">
              <a:buFontTx/>
              <a:buChar char="-"/>
            </a:pPr>
            <a:r>
              <a:rPr lang="en-US" baseline="0" dirty="0" smtClean="0"/>
              <a:t>Derived elements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97790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copyrighted by the Observational Health Data Sciences and Informatics (www.ohdsi.org).</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This schema diagram, from the website of the Observational Health Data Sciences and Informatics, shows details of the OMOP CDM for standardized clinical data. OMOP 5.0 Common Data Model specification. To see the diagram clearly, you should enlarge the diagram. The diagram uses a key symbol by a parent table and infinity symbol by the related child table. The schema diagram contains a constellation schema with various fact tables (such as procedure occurrence and death) and two dimensions (person and observation period).</a:t>
            </a:r>
            <a:endParaRPr kumimoji="1"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396880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OMOP CDM contains variation from the standard schema patterns. As shown in the</a:t>
            </a:r>
            <a:r>
              <a:rPr kumimoji="1" lang="en-US" sz="1200" kern="1200" baseline="0" dirty="0" smtClean="0">
                <a:solidFill>
                  <a:schemeClr val="tx1"/>
                </a:solidFill>
                <a:effectLst/>
                <a:latin typeface="Times New Roman" pitchFamily="18" charset="0"/>
                <a:ea typeface="+mn-ea"/>
                <a:cs typeface="+mn-cs"/>
              </a:rPr>
              <a:t> previous slide</a:t>
            </a:r>
            <a:r>
              <a:rPr kumimoji="1" lang="en-US" sz="1200" kern="1200" dirty="0" smtClean="0">
                <a:solidFill>
                  <a:schemeClr val="tx1"/>
                </a:solidFill>
                <a:effectLst/>
                <a:latin typeface="Times New Roman" pitchFamily="18" charset="0"/>
                <a:ea typeface="+mn-ea"/>
                <a:cs typeface="+mn-cs"/>
              </a:rPr>
              <a:t>, the ERD for the standardized clinical data contain M-N relationships rather than just 1-M relationships in the standard schema patterns. Person is the dimension table with 1-M relationships to three major fact tables (</a:t>
            </a:r>
            <a:r>
              <a:rPr kumimoji="1" lang="en-US" sz="1200" kern="1200" dirty="0" err="1" smtClean="0">
                <a:solidFill>
                  <a:schemeClr val="tx1"/>
                </a:solidFill>
                <a:effectLst/>
                <a:latin typeface="Times New Roman" pitchFamily="18" charset="0"/>
                <a:ea typeface="+mn-ea"/>
                <a:cs typeface="+mn-cs"/>
              </a:rPr>
              <a:t>Visit_Occurrence</a:t>
            </a:r>
            <a:r>
              <a:rPr kumimoji="1" lang="en-US" sz="1200" kern="1200" dirty="0" smtClean="0">
                <a:solidFill>
                  <a:schemeClr val="tx1"/>
                </a:solidFill>
                <a:effectLst/>
                <a:latin typeface="Times New Roman" pitchFamily="18" charset="0"/>
                <a:ea typeface="+mn-ea"/>
                <a:cs typeface="+mn-cs"/>
              </a:rPr>
              <a:t>,</a:t>
            </a:r>
            <a:r>
              <a:rPr kumimoji="1" lang="en-US" sz="1200" kern="1200" baseline="0" dirty="0" smtClean="0">
                <a:solidFill>
                  <a:schemeClr val="tx1"/>
                </a:solidFill>
                <a:effectLst/>
                <a:latin typeface="Times New Roman" pitchFamily="18" charset="0"/>
                <a:ea typeface="+mn-ea"/>
                <a:cs typeface="+mn-cs"/>
              </a:rPr>
              <a:t> Death, and </a:t>
            </a:r>
            <a:r>
              <a:rPr kumimoji="1" lang="en-US" sz="1200" kern="1200" dirty="0" smtClean="0">
                <a:solidFill>
                  <a:schemeClr val="tx1"/>
                </a:solidFill>
                <a:effectLst/>
                <a:latin typeface="Times New Roman" pitchFamily="18" charset="0"/>
                <a:ea typeface="+mn-ea"/>
                <a:cs typeface="+mn-cs"/>
              </a:rPr>
              <a:t>Specimen). The other fact tables have 1-M relationships with </a:t>
            </a:r>
            <a:r>
              <a:rPr kumimoji="1" lang="en-US" sz="1200" kern="1200" dirty="0" err="1" smtClean="0">
                <a:solidFill>
                  <a:schemeClr val="tx1"/>
                </a:solidFill>
                <a:effectLst/>
                <a:latin typeface="Times New Roman" pitchFamily="18" charset="0"/>
                <a:ea typeface="+mn-ea"/>
                <a:cs typeface="+mn-cs"/>
              </a:rPr>
              <a:t>Visit_Occurrence</a:t>
            </a:r>
            <a:r>
              <a:rPr kumimoji="1" lang="en-US" sz="1200" kern="1200" dirty="0" smtClean="0">
                <a:solidFill>
                  <a:schemeClr val="tx1"/>
                </a:solidFill>
                <a:effectLst/>
                <a:latin typeface="Times New Roman" pitchFamily="18" charset="0"/>
                <a:ea typeface="+mn-ea"/>
                <a:cs typeface="+mn-cs"/>
              </a:rPr>
              <a:t> and Person. For example, 1-M relationships exist from Person and </a:t>
            </a:r>
            <a:r>
              <a:rPr kumimoji="1" lang="en-US" sz="1200" kern="1200" dirty="0" err="1" smtClean="0">
                <a:solidFill>
                  <a:schemeClr val="tx1"/>
                </a:solidFill>
                <a:effectLst/>
                <a:latin typeface="Times New Roman" pitchFamily="18" charset="0"/>
                <a:ea typeface="+mn-ea"/>
                <a:cs typeface="+mn-cs"/>
              </a:rPr>
              <a:t>Visit_Occurrence</a:t>
            </a:r>
            <a:r>
              <a:rPr kumimoji="1" lang="en-US" sz="1200" kern="1200" dirty="0" smtClean="0">
                <a:solidFill>
                  <a:schemeClr val="tx1"/>
                </a:solidFill>
                <a:effectLst/>
                <a:latin typeface="Times New Roman" pitchFamily="18" charset="0"/>
                <a:ea typeface="+mn-ea"/>
                <a:cs typeface="+mn-cs"/>
              </a:rPr>
              <a:t> to Measurement and Observation. Measurement and Observation are associative entity types representing M-N relationships. Thus, the ERD for the standardized clinical data complicate the standard schema patterns with M-N relationships.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279910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p>
          <a:p>
            <a:pPr marL="171450" indent="-171450">
              <a:buFontTx/>
              <a:buChar char="-"/>
            </a:pPr>
            <a:r>
              <a:rPr lang="en-US" baseline="0" dirty="0" smtClean="0"/>
              <a:t>Subset of OMOP CDM</a:t>
            </a:r>
          </a:p>
          <a:p>
            <a:pPr marL="171450" indent="-171450">
              <a:buFontTx/>
              <a:buChar char="-"/>
            </a:pPr>
            <a:r>
              <a:rPr lang="en-US" baseline="0" dirty="0" smtClean="0"/>
              <a:t>Data integration specifications</a:t>
            </a:r>
          </a:p>
          <a:p>
            <a:pPr marL="171450" indent="-171450">
              <a:buFontTx/>
              <a:buChar char="-"/>
            </a:pPr>
            <a:r>
              <a:rPr lang="en-US" baseline="0" dirty="0" smtClean="0"/>
              <a:t>Data integration tool to facilitate participation: ensures HIPAA compliance for medical identifiers</a:t>
            </a:r>
          </a:p>
          <a:p>
            <a:pPr marL="171450" indent="-171450">
              <a:buFontTx/>
              <a:buChar char="-"/>
            </a:pPr>
            <a:r>
              <a:rPr lang="en-US" baseline="0" dirty="0" smtClean="0"/>
              <a:t>Query portal</a:t>
            </a:r>
          </a:p>
          <a:p>
            <a:pPr marL="171450" indent="-171450">
              <a:buFontTx/>
              <a:buChar char="-"/>
            </a:pPr>
            <a:r>
              <a:rPr lang="en-US" baseline="0" dirty="0" smtClean="0"/>
              <a:t>Work with providers to populate data warehouse</a:t>
            </a:r>
          </a:p>
          <a:p>
            <a:pPr marL="171450" indent="-171450">
              <a:buFontTx/>
              <a:buChar char="-"/>
            </a:pPr>
            <a:r>
              <a:rPr lang="en-US" baseline="0" dirty="0" smtClean="0"/>
              <a:t>Intangible and indirect benefits to data providers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344425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CDM subset</a:t>
            </a:r>
          </a:p>
          <a:p>
            <a:r>
              <a:rPr lang="en-US" sz="1200" dirty="0" smtClean="0"/>
              <a:t>Dimensions: Organization, </a:t>
            </a:r>
            <a:r>
              <a:rPr lang="en-US" sz="1200" dirty="0" err="1" smtClean="0"/>
              <a:t>Care_Site</a:t>
            </a:r>
            <a:r>
              <a:rPr lang="en-US" sz="1200" dirty="0" smtClean="0"/>
              <a:t>, Provider, Demographic</a:t>
            </a:r>
          </a:p>
          <a:p>
            <a:r>
              <a:rPr lang="en-US" sz="1200" dirty="0" smtClean="0"/>
              <a:t>Fact tables: occurrence tables for visits, drugs, conditions, procedures, and observations</a:t>
            </a:r>
          </a:p>
          <a:p>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aseline="0" dirty="0" smtClean="0"/>
              <a:t>Data warehouse seems modest but barriers to participation and usage</a:t>
            </a:r>
            <a:endParaRPr lang="en-US" sz="1100" dirty="0" smtClean="0"/>
          </a:p>
          <a:p>
            <a:endParaRPr lang="en-US" sz="1100" dirty="0" smtClean="0"/>
          </a:p>
          <a:p>
            <a:r>
              <a:rPr lang="en-US" sz="1100" dirty="0" smtClean="0"/>
              <a:t>Barriers to participation</a:t>
            </a:r>
          </a:p>
          <a:p>
            <a:pPr marL="171450" indent="-171450">
              <a:buFontTx/>
              <a:buChar char="-"/>
            </a:pPr>
            <a:r>
              <a:rPr lang="en-US" sz="1100" dirty="0" smtClean="0"/>
              <a:t>Some cost to data providers</a:t>
            </a:r>
          </a:p>
          <a:p>
            <a:pPr marL="171450" indent="-171450">
              <a:buFontTx/>
              <a:buChar char="-"/>
            </a:pPr>
            <a:r>
              <a:rPr lang="en-US" sz="1100" dirty="0" smtClean="0"/>
              <a:t>Regulatory</a:t>
            </a:r>
            <a:r>
              <a:rPr lang="en-US" sz="1100" baseline="0" dirty="0" smtClean="0"/>
              <a:t> barriers</a:t>
            </a:r>
          </a:p>
          <a:p>
            <a:pPr marL="171450" indent="-171450">
              <a:buFontTx/>
              <a:buChar char="-"/>
            </a:pPr>
            <a:r>
              <a:rPr lang="en-US" sz="1100" baseline="0" dirty="0" smtClean="0"/>
              <a:t>Indirect and intangible benefits</a:t>
            </a:r>
          </a:p>
          <a:p>
            <a:endParaRPr lang="en-US" sz="110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88096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0303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8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495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9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09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17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75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82652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302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364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6580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mop.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omop.org/sites/default/files/OMOP%20CDM%20v5%20draft%20specifications%2015may2014.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9640" y="1143000"/>
            <a:ext cx="7391400" cy="1143000"/>
          </a:xfrm>
        </p:spPr>
        <p:txBody>
          <a:bodyPr/>
          <a:lstStyle/>
          <a:p>
            <a:pPr algn="ctr"/>
            <a:r>
              <a:rPr lang="en-US" altLang="en-US" smtClean="0"/>
              <a:t>Module </a:t>
            </a:r>
            <a:r>
              <a:rPr lang="en-US" altLang="en-US" smtClean="0"/>
              <a:t>1</a:t>
            </a:r>
            <a:r>
              <a:rPr lang="en-US" altLang="en-US" dirty="0"/>
              <a:t/>
            </a:r>
            <a:br>
              <a:rPr lang="en-US" altLang="en-US" dirty="0"/>
            </a:br>
            <a:r>
              <a:rPr lang="en-US" altLang="en-US" dirty="0" smtClean="0"/>
              <a:t>DBMS Extensions and </a:t>
            </a:r>
            <a:br>
              <a:rPr lang="en-US" altLang="en-US" dirty="0" smtClean="0"/>
            </a:br>
            <a:r>
              <a:rPr lang="en-US" altLang="en-US" dirty="0" smtClean="0"/>
              <a:t>Example Data Warehouses</a:t>
            </a:r>
          </a:p>
        </p:txBody>
      </p:sp>
      <p:sp>
        <p:nvSpPr>
          <p:cNvPr id="3075" name="Rectangle 5"/>
          <p:cNvSpPr>
            <a:spLocks noGrp="1" noChangeArrowheads="1"/>
          </p:cNvSpPr>
          <p:nvPr>
            <p:ph type="subTitle" idx="1"/>
          </p:nvPr>
        </p:nvSpPr>
        <p:spPr>
          <a:xfrm>
            <a:off x="502920" y="3665538"/>
            <a:ext cx="8004493" cy="1676400"/>
          </a:xfrm>
          <a:noFill/>
          <a:ln w="25400"/>
        </p:spPr>
        <p:txBody>
          <a:bodyPr/>
          <a:lstStyle/>
          <a:p>
            <a:pPr algn="r" eaLnBrk="1" hangingPunct="1"/>
            <a:r>
              <a:rPr lang="en-US" altLang="en-US" sz="2800" dirty="0" smtClean="0"/>
              <a:t>Lesson </a:t>
            </a:r>
            <a:r>
              <a:rPr lang="en-US" altLang="en-US" sz="2800" dirty="0"/>
              <a:t>6</a:t>
            </a:r>
            <a:r>
              <a:rPr lang="en-US" altLang="en-US" sz="2800" dirty="0" smtClean="0"/>
              <a:t>: Data Warehouse Standards in Health Care</a:t>
            </a:r>
            <a:endParaRPr lang="en-US" altLang="en-US" sz="2800" dirty="0"/>
          </a:p>
        </p:txBody>
      </p:sp>
    </p:spTree>
    <p:extLst>
      <p:ext uri="{BB962C8B-B14F-4D97-AF65-F5344CB8AC3E}">
        <p14:creationId xmlns:p14="http://schemas.microsoft.com/office/powerpoint/2010/main" val="2660881579"/>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and Usage</a:t>
            </a:r>
            <a:endParaRPr lang="en-US" dirty="0"/>
          </a:p>
        </p:txBody>
      </p:sp>
      <p:sp>
        <p:nvSpPr>
          <p:cNvPr id="3" name="Content Placeholder 2"/>
          <p:cNvSpPr>
            <a:spLocks noGrp="1"/>
          </p:cNvSpPr>
          <p:nvPr>
            <p:ph idx="1"/>
          </p:nvPr>
        </p:nvSpPr>
        <p:spPr/>
        <p:txBody>
          <a:bodyPr/>
          <a:lstStyle/>
          <a:p>
            <a:r>
              <a:rPr lang="en-US" sz="2800" dirty="0" smtClean="0"/>
              <a:t>14 health care organizations, 100 primary care practices, 500 providers, 400,000 patients</a:t>
            </a:r>
          </a:p>
          <a:p>
            <a:r>
              <a:rPr lang="en-US" sz="2800" dirty="0" smtClean="0"/>
              <a:t>Claims from payers in 3 states</a:t>
            </a:r>
          </a:p>
          <a:p>
            <a:r>
              <a:rPr lang="en-US" sz="2800" dirty="0" smtClean="0"/>
              <a:t>Established governance committees</a:t>
            </a:r>
          </a:p>
          <a:p>
            <a:r>
              <a:rPr lang="en-US" dirty="0" smtClean="0"/>
              <a:t>Usage difficulties with internal review boards and approval of data providers</a:t>
            </a:r>
            <a:endParaRPr lang="en-US" sz="2800" dirty="0" smtClean="0"/>
          </a:p>
          <a:p>
            <a:pPr lvl="1"/>
            <a:endParaRPr lang="en-US" sz="2400" dirty="0" smtClean="0"/>
          </a:p>
          <a:p>
            <a:pPr lvl="1"/>
            <a:endParaRPr lang="en-US" sz="2400" dirty="0" smtClean="0"/>
          </a:p>
          <a:p>
            <a:pPr lvl="1"/>
            <a:endParaRPr lang="en-US" sz="2400" dirty="0" smtClean="0"/>
          </a:p>
          <a:p>
            <a:endParaRPr lang="en-US" sz="2800" dirty="0"/>
          </a:p>
        </p:txBody>
      </p:sp>
    </p:spTree>
    <p:extLst>
      <p:ext uri="{BB962C8B-B14F-4D97-AF65-F5344CB8AC3E}">
        <p14:creationId xmlns:p14="http://schemas.microsoft.com/office/powerpoint/2010/main" val="321144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Standards for observation medical data</a:t>
            </a:r>
          </a:p>
          <a:p>
            <a:r>
              <a:rPr lang="en-US" dirty="0" smtClean="0"/>
              <a:t>OMOP Common Data Model </a:t>
            </a:r>
          </a:p>
          <a:p>
            <a:r>
              <a:rPr lang="en-US" dirty="0" err="1" smtClean="0"/>
              <a:t>SAFTINet</a:t>
            </a:r>
            <a:r>
              <a:rPr lang="en-US" dirty="0" smtClean="0"/>
              <a:t> federated data warehouse</a:t>
            </a:r>
          </a:p>
          <a:p>
            <a:r>
              <a:rPr lang="en-US" dirty="0" smtClean="0"/>
              <a:t>Optional participation by </a:t>
            </a:r>
            <a:r>
              <a:rPr lang="en-US" smtClean="0"/>
              <a:t>data providers</a:t>
            </a:r>
            <a:endParaRPr lang="en-US" dirty="0" smtClean="0"/>
          </a:p>
        </p:txBody>
      </p:sp>
    </p:spTree>
    <p:extLst>
      <p:ext uri="{BB962C8B-B14F-4D97-AF65-F5344CB8AC3E}">
        <p14:creationId xmlns:p14="http://schemas.microsoft.com/office/powerpoint/2010/main" val="216388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Gain insights about the scope of moderate size data warehouses</a:t>
            </a:r>
          </a:p>
          <a:p>
            <a:r>
              <a:rPr lang="en-US" dirty="0"/>
              <a:t>Grasp development </a:t>
            </a:r>
            <a:r>
              <a:rPr lang="en-US" dirty="0" smtClean="0"/>
              <a:t>difficulties</a:t>
            </a:r>
            <a:endParaRPr lang="en-US" dirty="0"/>
          </a:p>
          <a:p>
            <a:r>
              <a:rPr lang="en-US" dirty="0" smtClean="0"/>
              <a:t>Reflect about importance of incentives for voluntary data providers and usage difficulties</a:t>
            </a:r>
            <a:endParaRPr lang="en-US" dirty="0"/>
          </a:p>
        </p:txBody>
      </p:sp>
    </p:spTree>
    <p:extLst>
      <p:ext uri="{BB962C8B-B14F-4D97-AF65-F5344CB8AC3E}">
        <p14:creationId xmlns:p14="http://schemas.microsoft.com/office/powerpoint/2010/main" val="254829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3"/>
              </a:rPr>
              <a:t>OMOP</a:t>
            </a:r>
            <a:endParaRPr lang="en-US" dirty="0"/>
          </a:p>
        </p:txBody>
      </p:sp>
      <p:sp>
        <p:nvSpPr>
          <p:cNvPr id="3" name="Content Placeholder 2"/>
          <p:cNvSpPr>
            <a:spLocks noGrp="1"/>
          </p:cNvSpPr>
          <p:nvPr>
            <p:ph idx="1"/>
          </p:nvPr>
        </p:nvSpPr>
        <p:spPr/>
        <p:txBody>
          <a:bodyPr/>
          <a:lstStyle/>
          <a:p>
            <a:r>
              <a:rPr lang="en-US" dirty="0" smtClean="0"/>
              <a:t>Observational Medical Outcomes Partnership</a:t>
            </a:r>
          </a:p>
          <a:p>
            <a:r>
              <a:rPr lang="en-US" dirty="0"/>
              <a:t>P</a:t>
            </a:r>
            <a:r>
              <a:rPr lang="en-US" dirty="0" smtClean="0"/>
              <a:t>ublic/private partnership</a:t>
            </a:r>
          </a:p>
          <a:p>
            <a:r>
              <a:rPr lang="en-US" dirty="0" smtClean="0"/>
              <a:t>Standard vocabulary and data model </a:t>
            </a:r>
          </a:p>
          <a:p>
            <a:r>
              <a:rPr lang="en-US" dirty="0" smtClean="0"/>
              <a:t>Suite of tools for data integration, queries, and data generation procedures</a:t>
            </a:r>
          </a:p>
          <a:p>
            <a:r>
              <a:rPr lang="en-US" dirty="0" smtClean="0"/>
              <a:t>Follow on projects for research about medical evidence and open source software tools</a:t>
            </a:r>
          </a:p>
        </p:txBody>
      </p:sp>
    </p:spTree>
    <p:extLst>
      <p:ext uri="{BB962C8B-B14F-4D97-AF65-F5344CB8AC3E}">
        <p14:creationId xmlns:p14="http://schemas.microsoft.com/office/powerpoint/2010/main" val="3872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Data Model (CDM)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02337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3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3"/>
              </a:rPr>
              <a:t>CDM Schema Diagram</a:t>
            </a:r>
            <a:endParaRPr lang="en-US" dirty="0"/>
          </a:p>
        </p:txBody>
      </p:sp>
      <p:pic>
        <p:nvPicPr>
          <p:cNvPr id="4" name="Content Placeholder 3"/>
          <p:cNvPicPr>
            <a:picLocks noGrp="1" noChangeAspect="1"/>
          </p:cNvPicPr>
          <p:nvPr>
            <p:ph idx="1"/>
          </p:nvPr>
        </p:nvPicPr>
        <p:blipFill>
          <a:blip r:embed="rId4"/>
          <a:stretch>
            <a:fillRect/>
          </a:stretch>
        </p:blipFill>
        <p:spPr>
          <a:xfrm>
            <a:off x="865108" y="1272622"/>
            <a:ext cx="6669548" cy="4235114"/>
          </a:xfrm>
          <a:prstGeom prst="rect">
            <a:avLst/>
          </a:prstGeom>
        </p:spPr>
      </p:pic>
    </p:spTree>
    <p:extLst>
      <p:ext uri="{BB962C8B-B14F-4D97-AF65-F5344CB8AC3E}">
        <p14:creationId xmlns:p14="http://schemas.microsoft.com/office/powerpoint/2010/main" val="3428208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Diagram for Clinical Data</a:t>
            </a:r>
            <a:endParaRPr lang="en-US" dirty="0"/>
          </a:p>
        </p:txBody>
      </p:sp>
      <p:pic>
        <p:nvPicPr>
          <p:cNvPr id="4" name="Picture 3" descr="http://www.ohdsi.org/web/wiki/lib/exe/fetch.php?media=documentation:cdm:standard_clinical_data_tables.png"/>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82624"/>
            <a:ext cx="8272272" cy="4706112"/>
          </a:xfrm>
          <a:prstGeom prst="rect">
            <a:avLst/>
          </a:prstGeom>
          <a:noFill/>
          <a:ln>
            <a:noFill/>
          </a:ln>
        </p:spPr>
      </p:pic>
    </p:spTree>
    <p:extLst>
      <p:ext uri="{BB962C8B-B14F-4D97-AF65-F5344CB8AC3E}">
        <p14:creationId xmlns:p14="http://schemas.microsoft.com/office/powerpoint/2010/main" val="178603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Pattern Variations</a:t>
            </a:r>
            <a:endParaRPr lang="en-US" dirty="0"/>
          </a:p>
        </p:txBody>
      </p:sp>
      <p:sp>
        <p:nvSpPr>
          <p:cNvPr id="3" name="Content Placeholder 2"/>
          <p:cNvSpPr>
            <a:spLocks noGrp="1"/>
          </p:cNvSpPr>
          <p:nvPr>
            <p:ph idx="1"/>
          </p:nvPr>
        </p:nvSpPr>
        <p:spPr/>
        <p:txBody>
          <a:bodyPr/>
          <a:lstStyle/>
          <a:p>
            <a:r>
              <a:rPr lang="en-US" dirty="0"/>
              <a:t>M-N relationships complicate schema patterns</a:t>
            </a:r>
          </a:p>
          <a:p>
            <a:r>
              <a:rPr lang="en-US" dirty="0"/>
              <a:t>Clinical data</a:t>
            </a:r>
          </a:p>
          <a:p>
            <a:pPr lvl="1"/>
            <a:r>
              <a:rPr lang="en-US" dirty="0"/>
              <a:t>Person to measurement (1-M)</a:t>
            </a:r>
          </a:p>
          <a:p>
            <a:pPr lvl="1"/>
            <a:r>
              <a:rPr lang="en-US" dirty="0"/>
              <a:t>Person to visit occurrence (1-M)</a:t>
            </a:r>
          </a:p>
          <a:p>
            <a:pPr lvl="1"/>
            <a:r>
              <a:rPr lang="en-US" dirty="0"/>
              <a:t>Visit occurrence to measurement (1-M</a:t>
            </a:r>
            <a:r>
              <a:rPr lang="en-US" dirty="0" smtClean="0"/>
              <a:t>)</a:t>
            </a:r>
            <a:endParaRPr lang="en-US" dirty="0"/>
          </a:p>
        </p:txBody>
      </p:sp>
    </p:spTree>
    <p:extLst>
      <p:ext uri="{BB962C8B-B14F-4D97-AF65-F5344CB8AC3E}">
        <p14:creationId xmlns:p14="http://schemas.microsoft.com/office/powerpoint/2010/main" val="110730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SAFTINet</a:t>
            </a:r>
            <a:endParaRPr lang="en-US" dirty="0"/>
          </a:p>
        </p:txBody>
      </p:sp>
      <p:sp>
        <p:nvSpPr>
          <p:cNvPr id="3" name="Content Placeholder 2"/>
          <p:cNvSpPr>
            <a:spLocks noGrp="1"/>
          </p:cNvSpPr>
          <p:nvPr>
            <p:ph idx="1"/>
          </p:nvPr>
        </p:nvSpPr>
        <p:spPr/>
        <p:txBody>
          <a:bodyPr/>
          <a:lstStyle/>
          <a:p>
            <a:r>
              <a:rPr lang="en-US" dirty="0"/>
              <a:t>Scalable Architecture for Federated </a:t>
            </a:r>
            <a:r>
              <a:rPr lang="en-US" dirty="0" smtClean="0"/>
              <a:t>Translational </a:t>
            </a:r>
            <a:r>
              <a:rPr lang="en-US" dirty="0"/>
              <a:t>Inquiries Network</a:t>
            </a:r>
          </a:p>
          <a:p>
            <a:r>
              <a:rPr lang="en-US" dirty="0" smtClean="0"/>
              <a:t>Significant implementation of OMOP data model</a:t>
            </a:r>
          </a:p>
          <a:p>
            <a:r>
              <a:rPr lang="en-US" dirty="0" smtClean="0"/>
              <a:t>Supports comparative effectiveness and quality improvement research</a:t>
            </a:r>
          </a:p>
          <a:p>
            <a:r>
              <a:rPr lang="en-US" dirty="0" smtClean="0"/>
              <a:t>Network of clinical and Medicaid claims data</a:t>
            </a:r>
          </a:p>
          <a:p>
            <a:r>
              <a:rPr lang="en-US" dirty="0" smtClean="0"/>
              <a:t>Data integration tools and query portal</a:t>
            </a:r>
          </a:p>
        </p:txBody>
      </p:sp>
    </p:spTree>
    <p:extLst>
      <p:ext uri="{BB962C8B-B14F-4D97-AF65-F5344CB8AC3E}">
        <p14:creationId xmlns:p14="http://schemas.microsoft.com/office/powerpoint/2010/main" val="348207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SAFTINet</a:t>
            </a:r>
            <a:r>
              <a:rPr lang="en-US" dirty="0" smtClean="0"/>
              <a:t> Data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39681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1567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DBMS Extensions and  Example Data Warehouses&amp;quot;&quot;/&gt;&lt;property id=&quot;20307&quot; value=&quot;256&quot;/&gt;&lt;/object&gt;&lt;object type=&quot;3&quot; unique_id=&quot;11426&quot;&gt;&lt;property id=&quot;20148&quot; value=&quot;5&quot;/&gt;&lt;property id=&quot;20300&quot; value=&quot;Slide 3 - &amp;quot;OMOP&amp;quot;&quot;/&gt;&lt;property id=&quot;20307&quot; value=&quot;263&quot;/&gt;&lt;/object&gt;&lt;object type=&quot;3&quot; unique_id=&quot;11428&quot;&gt;&lt;property id=&quot;20148&quot; value=&quot;5&quot;/&gt;&lt;property id=&quot;20300&quot; value=&quot;Slide 5 - &amp;quot;CDM Schema Diagram&amp;quot;&quot;/&gt;&lt;property id=&quot;20307&quot; value=&quot;265&quot;/&gt;&lt;/object&gt;&lt;object type=&quot;3&quot; unique_id=&quot;11429&quot;&gt;&lt;property id=&quot;20148&quot; value=&quot;5&quot;/&gt;&lt;property id=&quot;20300&quot; value=&quot;Slide 6 - &amp;quot;SAFTINet&amp;quot;&quot;/&gt;&lt;property id=&quot;20307&quot; value=&quot;266&quot;/&gt;&lt;/object&gt;&lt;object type=&quot;3&quot; unique_id=&quot;11431&quot;&gt;&lt;property id=&quot;20148&quot; value=&quot;5&quot;/&gt;&lt;property id=&quot;20300&quot; value=&quot;Slide 9 - &amp;quot;Summary&amp;quot;&quot;/&gt;&lt;property id=&quot;20307&quot; value=&quot;268&quot;/&gt;&lt;/object&gt;&lt;object type=&quot;3&quot; unique_id=&quot;12573&quot;&gt;&lt;property id=&quot;20148&quot; value=&quot;5&quot;/&gt;&lt;property id=&quot;20300&quot; value=&quot;Slide 2 - &amp;quot;Lesson Objectives&amp;quot;&quot;/&gt;&lt;property id=&quot;20307&quot; value=&quot;269&quot;/&gt;&lt;/object&gt;&lt;object type=&quot;3&quot; unique_id=&quot;26679&quot;&gt;&lt;property id=&quot;20148&quot; value=&quot;5&quot;/&gt;&lt;property id=&quot;20300&quot; value=&quot;Slide 8 - &amp;quot;Governance and Usage&amp;quot;&quot;/&gt;&lt;property id=&quot;20307&quot; value=&quot;270&quot;/&gt;&lt;/object&gt;&lt;object type=&quot;3&quot; unique_id=&quot;28826&quot;&gt;&lt;property id=&quot;20148&quot; value=&quot;5&quot;/&gt;&lt;property id=&quot;20300&quot; value=&quot;Slide 4 - &amp;quot;Common Data Model (CDM)&amp;quot;&quot;/&gt;&lt;property id=&quot;20307&quot; value=&quot;273&quot;/&gt;&lt;/object&gt;&lt;object type=&quot;3&quot; unique_id=&quot;28827&quot;&gt;&lt;property id=&quot;20148&quot; value=&quot;5&quot;/&gt;&lt;property id=&quot;20300&quot; value=&quot;Slide 7 - &amp;quot;SAFTINet Data Model&amp;quot;&quot;/&gt;&lt;property id=&quot;20307&quot; value=&quot;27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9531</TotalTime>
  <Words>793</Words>
  <Application>Microsoft Office PowerPoint</Application>
  <PresentationFormat>On-screen Show (4:3)</PresentationFormat>
  <Paragraphs>131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ＭＳ Ｐゴシック</vt:lpstr>
      <vt:lpstr>Arial</vt:lpstr>
      <vt:lpstr>Times New Roman</vt:lpstr>
      <vt:lpstr>Blank Presentation</vt:lpstr>
      <vt:lpstr>Module 1 DBMS Extensions and  Example Data Warehouses</vt:lpstr>
      <vt:lpstr>Lesson Objectives</vt:lpstr>
      <vt:lpstr>OMOP</vt:lpstr>
      <vt:lpstr>Common Data Model (CDM)</vt:lpstr>
      <vt:lpstr>CDM Schema Diagram</vt:lpstr>
      <vt:lpstr>Schema Diagram for Clinical Data</vt:lpstr>
      <vt:lpstr>Schema Pattern Variations</vt:lpstr>
      <vt:lpstr>SAFTINet</vt:lpstr>
      <vt:lpstr>SAFTINet Data Model</vt:lpstr>
      <vt:lpstr>Governance and Usage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2052</cp:revision>
  <cp:lastPrinted>1601-01-01T00:00:00Z</cp:lastPrinted>
  <dcterms:created xsi:type="dcterms:W3CDTF">2000-07-15T18:34:14Z</dcterms:created>
  <dcterms:modified xsi:type="dcterms:W3CDTF">2018-05-16T04:52:21Z</dcterms:modified>
</cp:coreProperties>
</file>