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handoutMasterIdLst>
    <p:handoutMasterId r:id="rId13"/>
  </p:handoutMasterIdLst>
  <p:sldIdLst>
    <p:sldId id="256" r:id="rId2"/>
    <p:sldId id="268" r:id="rId3"/>
    <p:sldId id="272" r:id="rId4"/>
    <p:sldId id="259" r:id="rId5"/>
    <p:sldId id="258" r:id="rId6"/>
    <p:sldId id="260" r:id="rId7"/>
    <p:sldId id="261" r:id="rId8"/>
    <p:sldId id="270" r:id="rId9"/>
    <p:sldId id="271" r:id="rId10"/>
    <p:sldId id="267"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266" autoAdjust="0"/>
  </p:normalViewPr>
  <p:slideViewPr>
    <p:cSldViewPr snapToGrid="0">
      <p:cViewPr varScale="1">
        <p:scale>
          <a:sx n="79" d="100"/>
          <a:sy n="79" d="100"/>
        </p:scale>
        <p:origin x="108" y="33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5.xml"/><Relationship Id="rId1" Type="http://schemas.openxmlformats.org/officeDocument/2006/relationships/slide" Target="slides/slide1.xml"/><Relationship Id="rId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30CE10-8696-44DA-B5DC-45D913C37F01}"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E7BF1A8B-8088-40C3-AEC7-C1C27578948C}">
      <dgm:prSet phldrT="[Text]" custT="1"/>
      <dgm:spPr/>
      <dgm:t>
        <a:bodyPr/>
        <a:lstStyle/>
        <a:p>
          <a:r>
            <a:rPr lang="en-US" sz="2400" dirty="0" smtClean="0"/>
            <a:t>Appropriate for independent dimensions</a:t>
          </a:r>
          <a:endParaRPr lang="en-US" sz="2400" dirty="0"/>
        </a:p>
      </dgm:t>
    </dgm:pt>
    <dgm:pt modelId="{A801D6F1-52EA-485A-8A52-78E5CC6C23C4}" type="parTrans" cxnId="{5A0FE809-D315-4022-829D-9B55ACDCAD4A}">
      <dgm:prSet/>
      <dgm:spPr/>
      <dgm:t>
        <a:bodyPr/>
        <a:lstStyle/>
        <a:p>
          <a:endParaRPr lang="en-US" sz="1200"/>
        </a:p>
      </dgm:t>
    </dgm:pt>
    <dgm:pt modelId="{C2A3B9C1-6D8C-4127-AF56-6C33235D261B}" type="sibTrans" cxnId="{5A0FE809-D315-4022-829D-9B55ACDCAD4A}">
      <dgm:prSet/>
      <dgm:spPr/>
      <dgm:t>
        <a:bodyPr/>
        <a:lstStyle/>
        <a:p>
          <a:endParaRPr lang="en-US" sz="1200"/>
        </a:p>
      </dgm:t>
    </dgm:pt>
    <dgm:pt modelId="{E1DC4E87-1FA6-42A1-979C-AED900BB23E7}">
      <dgm:prSet phldrT="[Text]" custT="1"/>
      <dgm:spPr/>
      <dgm:t>
        <a:bodyPr/>
        <a:lstStyle/>
        <a:p>
          <a:r>
            <a:rPr lang="en-US" sz="2400" dirty="0" smtClean="0"/>
            <a:t>Complete set of subtotals</a:t>
          </a:r>
          <a:endParaRPr lang="en-US" sz="2400" dirty="0"/>
        </a:p>
      </dgm:t>
    </dgm:pt>
    <dgm:pt modelId="{30C8DFF8-FA9F-4080-B57E-6F9A2FFD8CAA}" type="parTrans" cxnId="{3BEEA27E-2E52-41BD-A905-B425D8705C8E}">
      <dgm:prSet/>
      <dgm:spPr/>
      <dgm:t>
        <a:bodyPr/>
        <a:lstStyle/>
        <a:p>
          <a:endParaRPr lang="en-US" sz="1200"/>
        </a:p>
      </dgm:t>
    </dgm:pt>
    <dgm:pt modelId="{91312B56-BED5-4124-BB12-430300235604}" type="sibTrans" cxnId="{3BEEA27E-2E52-41BD-A905-B425D8705C8E}">
      <dgm:prSet/>
      <dgm:spPr/>
      <dgm:t>
        <a:bodyPr/>
        <a:lstStyle/>
        <a:p>
          <a:endParaRPr lang="en-US" sz="1200"/>
        </a:p>
      </dgm:t>
    </dgm:pt>
    <dgm:pt modelId="{7508DB62-F991-4B50-A9FB-B65B421309C0}">
      <dgm:prSet phldrT="[Text]" custT="1"/>
      <dgm:spPr/>
      <dgm:t>
        <a:bodyPr/>
        <a:lstStyle/>
        <a:p>
          <a:r>
            <a:rPr lang="en-US" sz="2400" dirty="0" smtClean="0"/>
            <a:t>Order independent column specification</a:t>
          </a:r>
          <a:endParaRPr lang="en-US" sz="2400" dirty="0"/>
        </a:p>
      </dgm:t>
    </dgm:pt>
    <dgm:pt modelId="{39BFB856-85FA-450D-9A89-370354C498FB}" type="parTrans" cxnId="{5C19203F-BE85-4DA3-BFFC-2014C10E2085}">
      <dgm:prSet/>
      <dgm:spPr/>
      <dgm:t>
        <a:bodyPr/>
        <a:lstStyle/>
        <a:p>
          <a:endParaRPr lang="en-US" sz="1200"/>
        </a:p>
      </dgm:t>
    </dgm:pt>
    <dgm:pt modelId="{16D4AC02-C616-47FF-A40B-7688FAEA2C05}" type="sibTrans" cxnId="{5C19203F-BE85-4DA3-BFFC-2014C10E2085}">
      <dgm:prSet/>
      <dgm:spPr/>
      <dgm:t>
        <a:bodyPr/>
        <a:lstStyle/>
        <a:p>
          <a:endParaRPr lang="en-US" sz="1200"/>
        </a:p>
      </dgm:t>
    </dgm:pt>
    <dgm:pt modelId="{2306C6E5-0FE3-49BD-937C-B6900C0DC768}" type="pres">
      <dgm:prSet presAssocID="{3530CE10-8696-44DA-B5DC-45D913C37F01}" presName="linear" presStyleCnt="0">
        <dgm:presLayoutVars>
          <dgm:dir/>
          <dgm:animLvl val="lvl"/>
          <dgm:resizeHandles val="exact"/>
        </dgm:presLayoutVars>
      </dgm:prSet>
      <dgm:spPr/>
      <dgm:t>
        <a:bodyPr/>
        <a:lstStyle/>
        <a:p>
          <a:endParaRPr lang="en-US"/>
        </a:p>
      </dgm:t>
    </dgm:pt>
    <dgm:pt modelId="{F65D2815-786F-4243-9A8C-B2573270A8A1}" type="pres">
      <dgm:prSet presAssocID="{E1DC4E87-1FA6-42A1-979C-AED900BB23E7}" presName="parentLin" presStyleCnt="0"/>
      <dgm:spPr/>
    </dgm:pt>
    <dgm:pt modelId="{BABCA2F8-3DA5-492A-87D0-28E4D801AC95}" type="pres">
      <dgm:prSet presAssocID="{E1DC4E87-1FA6-42A1-979C-AED900BB23E7}" presName="parentLeftMargin" presStyleLbl="node1" presStyleIdx="0" presStyleCnt="3"/>
      <dgm:spPr/>
      <dgm:t>
        <a:bodyPr/>
        <a:lstStyle/>
        <a:p>
          <a:endParaRPr lang="en-US"/>
        </a:p>
      </dgm:t>
    </dgm:pt>
    <dgm:pt modelId="{15C5CFFB-71E7-4D2D-8AEE-0A21422D6872}" type="pres">
      <dgm:prSet presAssocID="{E1DC4E87-1FA6-42A1-979C-AED900BB23E7}" presName="parentText" presStyleLbl="node1" presStyleIdx="0" presStyleCnt="3">
        <dgm:presLayoutVars>
          <dgm:chMax val="0"/>
          <dgm:bulletEnabled val="1"/>
        </dgm:presLayoutVars>
      </dgm:prSet>
      <dgm:spPr/>
      <dgm:t>
        <a:bodyPr/>
        <a:lstStyle/>
        <a:p>
          <a:endParaRPr lang="en-US"/>
        </a:p>
      </dgm:t>
    </dgm:pt>
    <dgm:pt modelId="{FB860B95-63E8-4CFA-8787-B5E4A7BAA652}" type="pres">
      <dgm:prSet presAssocID="{E1DC4E87-1FA6-42A1-979C-AED900BB23E7}" presName="negativeSpace" presStyleCnt="0"/>
      <dgm:spPr/>
    </dgm:pt>
    <dgm:pt modelId="{8BEFF686-0E45-4295-A7A4-4538D00A9D34}" type="pres">
      <dgm:prSet presAssocID="{E1DC4E87-1FA6-42A1-979C-AED900BB23E7}" presName="childText" presStyleLbl="conFgAcc1" presStyleIdx="0" presStyleCnt="3">
        <dgm:presLayoutVars>
          <dgm:bulletEnabled val="1"/>
        </dgm:presLayoutVars>
      </dgm:prSet>
      <dgm:spPr/>
    </dgm:pt>
    <dgm:pt modelId="{D2548907-946D-4A82-B263-BAB5899F895A}" type="pres">
      <dgm:prSet presAssocID="{91312B56-BED5-4124-BB12-430300235604}" presName="spaceBetweenRectangles" presStyleCnt="0"/>
      <dgm:spPr/>
    </dgm:pt>
    <dgm:pt modelId="{5C1D62F5-42E7-4B60-BA16-71CAFF0D13CF}" type="pres">
      <dgm:prSet presAssocID="{E7BF1A8B-8088-40C3-AEC7-C1C27578948C}" presName="parentLin" presStyleCnt="0"/>
      <dgm:spPr/>
    </dgm:pt>
    <dgm:pt modelId="{8532B464-F68F-445F-B112-F9D9E92A8B59}" type="pres">
      <dgm:prSet presAssocID="{E7BF1A8B-8088-40C3-AEC7-C1C27578948C}" presName="parentLeftMargin" presStyleLbl="node1" presStyleIdx="0" presStyleCnt="3"/>
      <dgm:spPr/>
      <dgm:t>
        <a:bodyPr/>
        <a:lstStyle/>
        <a:p>
          <a:endParaRPr lang="en-US"/>
        </a:p>
      </dgm:t>
    </dgm:pt>
    <dgm:pt modelId="{BBDCE7E5-4700-4D9D-9CB8-1267E2A88008}" type="pres">
      <dgm:prSet presAssocID="{E7BF1A8B-8088-40C3-AEC7-C1C27578948C}" presName="parentText" presStyleLbl="node1" presStyleIdx="1" presStyleCnt="3">
        <dgm:presLayoutVars>
          <dgm:chMax val="0"/>
          <dgm:bulletEnabled val="1"/>
        </dgm:presLayoutVars>
      </dgm:prSet>
      <dgm:spPr/>
      <dgm:t>
        <a:bodyPr/>
        <a:lstStyle/>
        <a:p>
          <a:endParaRPr lang="en-US"/>
        </a:p>
      </dgm:t>
    </dgm:pt>
    <dgm:pt modelId="{81C20D5F-3C16-45BF-8268-80F2B82EA733}" type="pres">
      <dgm:prSet presAssocID="{E7BF1A8B-8088-40C3-AEC7-C1C27578948C}" presName="negativeSpace" presStyleCnt="0"/>
      <dgm:spPr/>
    </dgm:pt>
    <dgm:pt modelId="{B65F3B27-F0B0-46A0-AE17-7FD09D56F589}" type="pres">
      <dgm:prSet presAssocID="{E7BF1A8B-8088-40C3-AEC7-C1C27578948C}" presName="childText" presStyleLbl="conFgAcc1" presStyleIdx="1" presStyleCnt="3">
        <dgm:presLayoutVars>
          <dgm:bulletEnabled val="1"/>
        </dgm:presLayoutVars>
      </dgm:prSet>
      <dgm:spPr/>
    </dgm:pt>
    <dgm:pt modelId="{05F256BB-9BD2-4DB2-9C4F-606ED62E53CA}" type="pres">
      <dgm:prSet presAssocID="{C2A3B9C1-6D8C-4127-AF56-6C33235D261B}" presName="spaceBetweenRectangles" presStyleCnt="0"/>
      <dgm:spPr/>
    </dgm:pt>
    <dgm:pt modelId="{24F1CB5F-BF79-4FB1-BDD2-4D4912F036B6}" type="pres">
      <dgm:prSet presAssocID="{7508DB62-F991-4B50-A9FB-B65B421309C0}" presName="parentLin" presStyleCnt="0"/>
      <dgm:spPr/>
    </dgm:pt>
    <dgm:pt modelId="{82E27154-3981-4976-96A4-E41AF58E87DC}" type="pres">
      <dgm:prSet presAssocID="{7508DB62-F991-4B50-A9FB-B65B421309C0}" presName="parentLeftMargin" presStyleLbl="node1" presStyleIdx="1" presStyleCnt="3"/>
      <dgm:spPr/>
      <dgm:t>
        <a:bodyPr/>
        <a:lstStyle/>
        <a:p>
          <a:endParaRPr lang="en-US"/>
        </a:p>
      </dgm:t>
    </dgm:pt>
    <dgm:pt modelId="{297A32CA-8981-471E-9A7F-DCBD22FBA160}" type="pres">
      <dgm:prSet presAssocID="{7508DB62-F991-4B50-A9FB-B65B421309C0}" presName="parentText" presStyleLbl="node1" presStyleIdx="2" presStyleCnt="3">
        <dgm:presLayoutVars>
          <dgm:chMax val="0"/>
          <dgm:bulletEnabled val="1"/>
        </dgm:presLayoutVars>
      </dgm:prSet>
      <dgm:spPr/>
      <dgm:t>
        <a:bodyPr/>
        <a:lstStyle/>
        <a:p>
          <a:endParaRPr lang="en-US"/>
        </a:p>
      </dgm:t>
    </dgm:pt>
    <dgm:pt modelId="{C3B33AC9-5FAB-4B89-A935-A6FF6E100737}" type="pres">
      <dgm:prSet presAssocID="{7508DB62-F991-4B50-A9FB-B65B421309C0}" presName="negativeSpace" presStyleCnt="0"/>
      <dgm:spPr/>
    </dgm:pt>
    <dgm:pt modelId="{5BA2028C-F1F0-427D-88F5-D9DA10E54CD0}" type="pres">
      <dgm:prSet presAssocID="{7508DB62-F991-4B50-A9FB-B65B421309C0}" presName="childText" presStyleLbl="conFgAcc1" presStyleIdx="2" presStyleCnt="3">
        <dgm:presLayoutVars>
          <dgm:bulletEnabled val="1"/>
        </dgm:presLayoutVars>
      </dgm:prSet>
      <dgm:spPr/>
    </dgm:pt>
  </dgm:ptLst>
  <dgm:cxnLst>
    <dgm:cxn modelId="{5A0FE809-D315-4022-829D-9B55ACDCAD4A}" srcId="{3530CE10-8696-44DA-B5DC-45D913C37F01}" destId="{E7BF1A8B-8088-40C3-AEC7-C1C27578948C}" srcOrd="1" destOrd="0" parTransId="{A801D6F1-52EA-485A-8A52-78E5CC6C23C4}" sibTransId="{C2A3B9C1-6D8C-4127-AF56-6C33235D261B}"/>
    <dgm:cxn modelId="{A86CCDD3-0D40-4104-856B-C3AEE972D043}" type="presOf" srcId="{E7BF1A8B-8088-40C3-AEC7-C1C27578948C}" destId="{8532B464-F68F-445F-B112-F9D9E92A8B59}" srcOrd="0" destOrd="0" presId="urn:microsoft.com/office/officeart/2005/8/layout/list1"/>
    <dgm:cxn modelId="{5C19203F-BE85-4DA3-BFFC-2014C10E2085}" srcId="{3530CE10-8696-44DA-B5DC-45D913C37F01}" destId="{7508DB62-F991-4B50-A9FB-B65B421309C0}" srcOrd="2" destOrd="0" parTransId="{39BFB856-85FA-450D-9A89-370354C498FB}" sibTransId="{16D4AC02-C616-47FF-A40B-7688FAEA2C05}"/>
    <dgm:cxn modelId="{6EC5BE88-8543-47E3-9556-8DF8E5A085EC}" type="presOf" srcId="{E1DC4E87-1FA6-42A1-979C-AED900BB23E7}" destId="{BABCA2F8-3DA5-492A-87D0-28E4D801AC95}" srcOrd="0" destOrd="0" presId="urn:microsoft.com/office/officeart/2005/8/layout/list1"/>
    <dgm:cxn modelId="{3BEEA27E-2E52-41BD-A905-B425D8705C8E}" srcId="{3530CE10-8696-44DA-B5DC-45D913C37F01}" destId="{E1DC4E87-1FA6-42A1-979C-AED900BB23E7}" srcOrd="0" destOrd="0" parTransId="{30C8DFF8-FA9F-4080-B57E-6F9A2FFD8CAA}" sibTransId="{91312B56-BED5-4124-BB12-430300235604}"/>
    <dgm:cxn modelId="{63B7AF5C-0273-4D17-BD96-9118A2FEE841}" type="presOf" srcId="{7508DB62-F991-4B50-A9FB-B65B421309C0}" destId="{82E27154-3981-4976-96A4-E41AF58E87DC}" srcOrd="0" destOrd="0" presId="urn:microsoft.com/office/officeart/2005/8/layout/list1"/>
    <dgm:cxn modelId="{CA5B4354-74A1-4C26-9203-4BF52DA06809}" type="presOf" srcId="{7508DB62-F991-4B50-A9FB-B65B421309C0}" destId="{297A32CA-8981-471E-9A7F-DCBD22FBA160}" srcOrd="1" destOrd="0" presId="urn:microsoft.com/office/officeart/2005/8/layout/list1"/>
    <dgm:cxn modelId="{51E7B1C7-7037-4256-A8F8-F3B9B4A72694}" type="presOf" srcId="{E1DC4E87-1FA6-42A1-979C-AED900BB23E7}" destId="{15C5CFFB-71E7-4D2D-8AEE-0A21422D6872}" srcOrd="1" destOrd="0" presId="urn:microsoft.com/office/officeart/2005/8/layout/list1"/>
    <dgm:cxn modelId="{E65E4605-CDF7-4D3F-8B78-7B0B829FB1B5}" type="presOf" srcId="{3530CE10-8696-44DA-B5DC-45D913C37F01}" destId="{2306C6E5-0FE3-49BD-937C-B6900C0DC768}" srcOrd="0" destOrd="0" presId="urn:microsoft.com/office/officeart/2005/8/layout/list1"/>
    <dgm:cxn modelId="{FE9A6EFF-5923-4CA8-839B-3D151A5ED775}" type="presOf" srcId="{E7BF1A8B-8088-40C3-AEC7-C1C27578948C}" destId="{BBDCE7E5-4700-4D9D-9CB8-1267E2A88008}" srcOrd="1" destOrd="0" presId="urn:microsoft.com/office/officeart/2005/8/layout/list1"/>
    <dgm:cxn modelId="{8E2E5055-4B92-4632-8FEF-D8ECA2EE635A}" type="presParOf" srcId="{2306C6E5-0FE3-49BD-937C-B6900C0DC768}" destId="{F65D2815-786F-4243-9A8C-B2573270A8A1}" srcOrd="0" destOrd="0" presId="urn:microsoft.com/office/officeart/2005/8/layout/list1"/>
    <dgm:cxn modelId="{C37725A9-14C0-4C2E-A5F1-72161E0E942A}" type="presParOf" srcId="{F65D2815-786F-4243-9A8C-B2573270A8A1}" destId="{BABCA2F8-3DA5-492A-87D0-28E4D801AC95}" srcOrd="0" destOrd="0" presId="urn:microsoft.com/office/officeart/2005/8/layout/list1"/>
    <dgm:cxn modelId="{E13CBC29-FE67-4549-BF5F-18182138A0BA}" type="presParOf" srcId="{F65D2815-786F-4243-9A8C-B2573270A8A1}" destId="{15C5CFFB-71E7-4D2D-8AEE-0A21422D6872}" srcOrd="1" destOrd="0" presId="urn:microsoft.com/office/officeart/2005/8/layout/list1"/>
    <dgm:cxn modelId="{F9DAAEFE-B600-4918-872E-602C2F0CF923}" type="presParOf" srcId="{2306C6E5-0FE3-49BD-937C-B6900C0DC768}" destId="{FB860B95-63E8-4CFA-8787-B5E4A7BAA652}" srcOrd="1" destOrd="0" presId="urn:microsoft.com/office/officeart/2005/8/layout/list1"/>
    <dgm:cxn modelId="{5478545F-E8CA-4DFD-9E8E-A15B456C9678}" type="presParOf" srcId="{2306C6E5-0FE3-49BD-937C-B6900C0DC768}" destId="{8BEFF686-0E45-4295-A7A4-4538D00A9D34}" srcOrd="2" destOrd="0" presId="urn:microsoft.com/office/officeart/2005/8/layout/list1"/>
    <dgm:cxn modelId="{C5D3ABCE-3021-4508-862A-73F5725DC6FC}" type="presParOf" srcId="{2306C6E5-0FE3-49BD-937C-B6900C0DC768}" destId="{D2548907-946D-4A82-B263-BAB5899F895A}" srcOrd="3" destOrd="0" presId="urn:microsoft.com/office/officeart/2005/8/layout/list1"/>
    <dgm:cxn modelId="{BE5F7301-DCE0-4069-AFD7-9EEF75255D62}" type="presParOf" srcId="{2306C6E5-0FE3-49BD-937C-B6900C0DC768}" destId="{5C1D62F5-42E7-4B60-BA16-71CAFF0D13CF}" srcOrd="4" destOrd="0" presId="urn:microsoft.com/office/officeart/2005/8/layout/list1"/>
    <dgm:cxn modelId="{3EEAE168-2321-483A-8626-99616E465F01}" type="presParOf" srcId="{5C1D62F5-42E7-4B60-BA16-71CAFF0D13CF}" destId="{8532B464-F68F-445F-B112-F9D9E92A8B59}" srcOrd="0" destOrd="0" presId="urn:microsoft.com/office/officeart/2005/8/layout/list1"/>
    <dgm:cxn modelId="{A60BA560-2A34-4706-A189-9185004DC575}" type="presParOf" srcId="{5C1D62F5-42E7-4B60-BA16-71CAFF0D13CF}" destId="{BBDCE7E5-4700-4D9D-9CB8-1267E2A88008}" srcOrd="1" destOrd="0" presId="urn:microsoft.com/office/officeart/2005/8/layout/list1"/>
    <dgm:cxn modelId="{4CCF6BB1-483F-49A1-87DF-4420A36977E7}" type="presParOf" srcId="{2306C6E5-0FE3-49BD-937C-B6900C0DC768}" destId="{81C20D5F-3C16-45BF-8268-80F2B82EA733}" srcOrd="5" destOrd="0" presId="urn:microsoft.com/office/officeart/2005/8/layout/list1"/>
    <dgm:cxn modelId="{03960716-D3CC-497F-91A2-41FD78EDA9B3}" type="presParOf" srcId="{2306C6E5-0FE3-49BD-937C-B6900C0DC768}" destId="{B65F3B27-F0B0-46A0-AE17-7FD09D56F589}" srcOrd="6" destOrd="0" presId="urn:microsoft.com/office/officeart/2005/8/layout/list1"/>
    <dgm:cxn modelId="{606DA107-25A7-4BE7-B9FB-632A7B013084}" type="presParOf" srcId="{2306C6E5-0FE3-49BD-937C-B6900C0DC768}" destId="{05F256BB-9BD2-4DB2-9C4F-606ED62E53CA}" srcOrd="7" destOrd="0" presId="urn:microsoft.com/office/officeart/2005/8/layout/list1"/>
    <dgm:cxn modelId="{4A250989-F38D-4699-BB02-5D7659EFEF42}" type="presParOf" srcId="{2306C6E5-0FE3-49BD-937C-B6900C0DC768}" destId="{24F1CB5F-BF79-4FB1-BDD2-4D4912F036B6}" srcOrd="8" destOrd="0" presId="urn:microsoft.com/office/officeart/2005/8/layout/list1"/>
    <dgm:cxn modelId="{EE7FCA9E-DFCC-4ACF-B0B0-59BE9667DA7A}" type="presParOf" srcId="{24F1CB5F-BF79-4FB1-BDD2-4D4912F036B6}" destId="{82E27154-3981-4976-96A4-E41AF58E87DC}" srcOrd="0" destOrd="0" presId="urn:microsoft.com/office/officeart/2005/8/layout/list1"/>
    <dgm:cxn modelId="{8A9101CA-4B27-4C99-9635-7FB05C20A924}" type="presParOf" srcId="{24F1CB5F-BF79-4FB1-BDD2-4D4912F036B6}" destId="{297A32CA-8981-471E-9A7F-DCBD22FBA160}" srcOrd="1" destOrd="0" presId="urn:microsoft.com/office/officeart/2005/8/layout/list1"/>
    <dgm:cxn modelId="{26A8F5F2-58F4-4E79-A0EA-EAD5A2933BF7}" type="presParOf" srcId="{2306C6E5-0FE3-49BD-937C-B6900C0DC768}" destId="{C3B33AC9-5FAB-4B89-A935-A6FF6E100737}" srcOrd="9" destOrd="0" presId="urn:microsoft.com/office/officeart/2005/8/layout/list1"/>
    <dgm:cxn modelId="{5A9CD4B0-B86D-47CA-AE04-F75DB36A6FE7}" type="presParOf" srcId="{2306C6E5-0FE3-49BD-937C-B6900C0DC768}" destId="{5BA2028C-F1F0-427D-88F5-D9DA10E54CD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FF686-0E45-4295-A7A4-4538D00A9D34}">
      <dsp:nvSpPr>
        <dsp:cNvPr id="0" name=""/>
        <dsp:cNvSpPr/>
      </dsp:nvSpPr>
      <dsp:spPr>
        <a:xfrm>
          <a:off x="0" y="512279"/>
          <a:ext cx="7510272" cy="781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5C5CFFB-71E7-4D2D-8AEE-0A21422D6872}">
      <dsp:nvSpPr>
        <dsp:cNvPr id="0" name=""/>
        <dsp:cNvSpPr/>
      </dsp:nvSpPr>
      <dsp:spPr>
        <a:xfrm>
          <a:off x="375513" y="54719"/>
          <a:ext cx="5257190" cy="91512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8709" tIns="0" rIns="198709" bIns="0" numCol="1" spcCol="1270" anchor="ctr" anchorCtr="0">
          <a:noAutofit/>
        </a:bodyPr>
        <a:lstStyle/>
        <a:p>
          <a:pPr lvl="0" algn="l" defTabSz="1066800">
            <a:lnSpc>
              <a:spcPct val="90000"/>
            </a:lnSpc>
            <a:spcBef>
              <a:spcPct val="0"/>
            </a:spcBef>
            <a:spcAft>
              <a:spcPct val="35000"/>
            </a:spcAft>
          </a:pPr>
          <a:r>
            <a:rPr lang="en-US" sz="2400" kern="1200" dirty="0" smtClean="0"/>
            <a:t>Complete set of subtotals</a:t>
          </a:r>
          <a:endParaRPr lang="en-US" sz="2400" kern="1200" dirty="0"/>
        </a:p>
      </dsp:txBody>
      <dsp:txXfrm>
        <a:off x="420185" y="99391"/>
        <a:ext cx="5167846" cy="825776"/>
      </dsp:txXfrm>
    </dsp:sp>
    <dsp:sp modelId="{B65F3B27-F0B0-46A0-AE17-7FD09D56F589}">
      <dsp:nvSpPr>
        <dsp:cNvPr id="0" name=""/>
        <dsp:cNvSpPr/>
      </dsp:nvSpPr>
      <dsp:spPr>
        <a:xfrm>
          <a:off x="0" y="1918439"/>
          <a:ext cx="7510272" cy="781200"/>
        </a:xfrm>
        <a:prstGeom prst="rect">
          <a:avLst/>
        </a:prstGeom>
        <a:solidFill>
          <a:schemeClr val="lt1">
            <a:alpha val="90000"/>
            <a:hueOff val="0"/>
            <a:satOff val="0"/>
            <a:lumOff val="0"/>
            <a:alphaOff val="0"/>
          </a:schemeClr>
        </a:solidFill>
        <a:ln w="9525" cap="flat" cmpd="sng" algn="ctr">
          <a:solidFill>
            <a:schemeClr val="accent5">
              <a:hueOff val="1628513"/>
              <a:satOff val="5598"/>
              <a:lumOff val="-26863"/>
              <a:alphaOff val="0"/>
            </a:schemeClr>
          </a:solidFill>
          <a:prstDash val="solid"/>
        </a:ln>
        <a:effectLst/>
      </dsp:spPr>
      <dsp:style>
        <a:lnRef idx="1">
          <a:scrgbClr r="0" g="0" b="0"/>
        </a:lnRef>
        <a:fillRef idx="1">
          <a:scrgbClr r="0" g="0" b="0"/>
        </a:fillRef>
        <a:effectRef idx="0">
          <a:scrgbClr r="0" g="0" b="0"/>
        </a:effectRef>
        <a:fontRef idx="minor"/>
      </dsp:style>
    </dsp:sp>
    <dsp:sp modelId="{BBDCE7E5-4700-4D9D-9CB8-1267E2A88008}">
      <dsp:nvSpPr>
        <dsp:cNvPr id="0" name=""/>
        <dsp:cNvSpPr/>
      </dsp:nvSpPr>
      <dsp:spPr>
        <a:xfrm>
          <a:off x="375513" y="1460879"/>
          <a:ext cx="5257190" cy="915120"/>
        </a:xfrm>
        <a:prstGeom prst="roundRect">
          <a:avLst/>
        </a:prstGeom>
        <a:gradFill rotWithShape="0">
          <a:gsLst>
            <a:gs pos="0">
              <a:schemeClr val="accent5">
                <a:hueOff val="1628513"/>
                <a:satOff val="5598"/>
                <a:lumOff val="-26863"/>
                <a:alphaOff val="0"/>
                <a:tint val="50000"/>
                <a:satMod val="300000"/>
              </a:schemeClr>
            </a:gs>
            <a:gs pos="35000">
              <a:schemeClr val="accent5">
                <a:hueOff val="1628513"/>
                <a:satOff val="5598"/>
                <a:lumOff val="-26863"/>
                <a:alphaOff val="0"/>
                <a:tint val="37000"/>
                <a:satMod val="300000"/>
              </a:schemeClr>
            </a:gs>
            <a:gs pos="100000">
              <a:schemeClr val="accent5">
                <a:hueOff val="1628513"/>
                <a:satOff val="5598"/>
                <a:lumOff val="-2686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8709" tIns="0" rIns="198709" bIns="0" numCol="1" spcCol="1270" anchor="ctr" anchorCtr="0">
          <a:noAutofit/>
        </a:bodyPr>
        <a:lstStyle/>
        <a:p>
          <a:pPr lvl="0" algn="l" defTabSz="1066800">
            <a:lnSpc>
              <a:spcPct val="90000"/>
            </a:lnSpc>
            <a:spcBef>
              <a:spcPct val="0"/>
            </a:spcBef>
            <a:spcAft>
              <a:spcPct val="35000"/>
            </a:spcAft>
          </a:pPr>
          <a:r>
            <a:rPr lang="en-US" sz="2400" kern="1200" dirty="0" smtClean="0"/>
            <a:t>Appropriate for independent dimensions</a:t>
          </a:r>
          <a:endParaRPr lang="en-US" sz="2400" kern="1200" dirty="0"/>
        </a:p>
      </dsp:txBody>
      <dsp:txXfrm>
        <a:off x="420185" y="1505551"/>
        <a:ext cx="5167846" cy="825776"/>
      </dsp:txXfrm>
    </dsp:sp>
    <dsp:sp modelId="{5BA2028C-F1F0-427D-88F5-D9DA10E54CD0}">
      <dsp:nvSpPr>
        <dsp:cNvPr id="0" name=""/>
        <dsp:cNvSpPr/>
      </dsp:nvSpPr>
      <dsp:spPr>
        <a:xfrm>
          <a:off x="0" y="3324599"/>
          <a:ext cx="7510272" cy="781200"/>
        </a:xfrm>
        <a:prstGeom prst="rect">
          <a:avLst/>
        </a:prstGeom>
        <a:solidFill>
          <a:schemeClr val="lt1">
            <a:alpha val="90000"/>
            <a:hueOff val="0"/>
            <a:satOff val="0"/>
            <a:lumOff val="0"/>
            <a:alphaOff val="0"/>
          </a:schemeClr>
        </a:solidFill>
        <a:ln w="9525" cap="flat" cmpd="sng" algn="ctr">
          <a:solidFill>
            <a:schemeClr val="accent5">
              <a:hueOff val="3257026"/>
              <a:satOff val="11196"/>
              <a:lumOff val="-53726"/>
              <a:alphaOff val="0"/>
            </a:schemeClr>
          </a:solidFill>
          <a:prstDash val="solid"/>
        </a:ln>
        <a:effectLst/>
      </dsp:spPr>
      <dsp:style>
        <a:lnRef idx="1">
          <a:scrgbClr r="0" g="0" b="0"/>
        </a:lnRef>
        <a:fillRef idx="1">
          <a:scrgbClr r="0" g="0" b="0"/>
        </a:fillRef>
        <a:effectRef idx="0">
          <a:scrgbClr r="0" g="0" b="0"/>
        </a:effectRef>
        <a:fontRef idx="minor"/>
      </dsp:style>
    </dsp:sp>
    <dsp:sp modelId="{297A32CA-8981-471E-9A7F-DCBD22FBA160}">
      <dsp:nvSpPr>
        <dsp:cNvPr id="0" name=""/>
        <dsp:cNvSpPr/>
      </dsp:nvSpPr>
      <dsp:spPr>
        <a:xfrm>
          <a:off x="375513" y="2867039"/>
          <a:ext cx="5257190" cy="915120"/>
        </a:xfrm>
        <a:prstGeom prst="roundRect">
          <a:avLst/>
        </a:prstGeom>
        <a:gradFill rotWithShape="0">
          <a:gsLst>
            <a:gs pos="0">
              <a:schemeClr val="accent5">
                <a:hueOff val="3257026"/>
                <a:satOff val="11196"/>
                <a:lumOff val="-53726"/>
                <a:alphaOff val="0"/>
                <a:tint val="50000"/>
                <a:satMod val="300000"/>
              </a:schemeClr>
            </a:gs>
            <a:gs pos="35000">
              <a:schemeClr val="accent5">
                <a:hueOff val="3257026"/>
                <a:satOff val="11196"/>
                <a:lumOff val="-53726"/>
                <a:alphaOff val="0"/>
                <a:tint val="37000"/>
                <a:satMod val="300000"/>
              </a:schemeClr>
            </a:gs>
            <a:gs pos="100000">
              <a:schemeClr val="accent5">
                <a:hueOff val="3257026"/>
                <a:satOff val="11196"/>
                <a:lumOff val="-5372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8709" tIns="0" rIns="198709" bIns="0" numCol="1" spcCol="1270" anchor="ctr" anchorCtr="0">
          <a:noAutofit/>
        </a:bodyPr>
        <a:lstStyle/>
        <a:p>
          <a:pPr lvl="0" algn="l" defTabSz="1066800">
            <a:lnSpc>
              <a:spcPct val="90000"/>
            </a:lnSpc>
            <a:spcBef>
              <a:spcPct val="0"/>
            </a:spcBef>
            <a:spcAft>
              <a:spcPct val="35000"/>
            </a:spcAft>
          </a:pPr>
          <a:r>
            <a:rPr lang="en-US" sz="2400" kern="1200" dirty="0" smtClean="0"/>
            <a:t>Order independent column specification</a:t>
          </a:r>
          <a:endParaRPr lang="en-US" sz="2400" kern="1200" dirty="0"/>
        </a:p>
      </dsp:txBody>
      <dsp:txXfrm>
        <a:off x="420185" y="2911711"/>
        <a:ext cx="5167846"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a:defRPr/>
            </a:pPr>
            <a:r>
              <a:rPr lang="en-US" dirty="0" smtClean="0"/>
              <a:t>Welcome to Lesson</a:t>
            </a:r>
            <a:r>
              <a:rPr lang="en-US" baseline="0" dirty="0" smtClean="0"/>
              <a:t> 2</a:t>
            </a:r>
            <a:r>
              <a:rPr lang="en-US" dirty="0" smtClean="0"/>
              <a:t> of Module 2</a:t>
            </a:r>
            <a:r>
              <a:rPr lang="en-US" baseline="0" dirty="0" smtClean="0"/>
              <a:t> </a:t>
            </a:r>
            <a:r>
              <a:rPr lang="en-US" dirty="0" smtClean="0"/>
              <a:t>on </a:t>
            </a:r>
            <a:r>
              <a:rPr lang="en-US" baseline="0" dirty="0" smtClean="0"/>
              <a:t>SQL subtotal operators</a:t>
            </a:r>
          </a:p>
          <a:p>
            <a:pPr>
              <a:defRPr/>
            </a:pPr>
            <a:endParaRPr lang="en-US" baseline="0" dirty="0" smtClean="0"/>
          </a:p>
          <a:p>
            <a:pPr>
              <a:defRPr/>
            </a:pPr>
            <a:r>
              <a:rPr lang="en-US" baseline="0" dirty="0" smtClean="0"/>
              <a:t>Opening question</a:t>
            </a:r>
          </a:p>
          <a:p>
            <a:pPr marL="171450" indent="-171450">
              <a:buFontTx/>
              <a:buChar char="-"/>
              <a:defRPr/>
            </a:pPr>
            <a:r>
              <a:rPr lang="en-US" baseline="0" dirty="0" smtClean="0"/>
              <a:t>What table operator is the CUBE operator a counterpart?</a:t>
            </a:r>
          </a:p>
          <a:p>
            <a:pPr marL="171450" indent="-171450">
              <a:buFontTx/>
              <a:buChar char="-"/>
              <a:defRPr/>
            </a:pPr>
            <a:r>
              <a:rPr lang="en-US" baseline="0" dirty="0" smtClean="0"/>
              <a:t>Why is the CUBE operator not appropriate for hierarchically related columns?</a:t>
            </a:r>
          </a:p>
        </p:txBody>
      </p:sp>
    </p:spTree>
    <p:extLst>
      <p:ext uri="{BB962C8B-B14F-4D97-AF65-F5344CB8AC3E}">
        <p14:creationId xmlns:p14="http://schemas.microsoft.com/office/powerpoint/2010/main" val="2216520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10</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Data</a:t>
            </a:r>
            <a:r>
              <a:rPr lang="en-US" altLang="en-US" baseline="0" dirty="0" smtClean="0"/>
              <a:t> cubes have natural representation of subtotals (row totals, column totals, grand total).</a:t>
            </a:r>
          </a:p>
          <a:p>
            <a:endParaRPr lang="en-US" altLang="en-US" baseline="0" dirty="0" smtClean="0"/>
          </a:p>
          <a:p>
            <a:r>
              <a:rPr lang="en-US" altLang="en-US" baseline="0" dirty="0" smtClean="0"/>
              <a:t>GROUP BY results only show lowest level subtotals.</a:t>
            </a:r>
          </a:p>
          <a:p>
            <a:endParaRPr lang="en-US" altLang="en-US" baseline="0" dirty="0" smtClean="0"/>
          </a:p>
          <a:p>
            <a:r>
              <a:rPr lang="en-US" altLang="en-US" baseline="0" dirty="0" smtClean="0"/>
              <a:t>SQL extensions support computation of subtotals.</a:t>
            </a:r>
          </a:p>
          <a:p>
            <a:endParaRPr lang="en-US" altLang="en-US" baseline="0" dirty="0" smtClean="0"/>
          </a:p>
          <a:p>
            <a:r>
              <a:rPr lang="en-US" altLang="en-US" baseline="0" dirty="0" smtClean="0"/>
              <a:t>CUBE operator should be used selectively as it generates complete set of subtotals. Be cautious about using CUBE operator for more than 3 columns. Not appropriate for hierarchically related columns.</a:t>
            </a:r>
          </a:p>
          <a:p>
            <a:endParaRPr lang="en-US" altLang="en-US" baseline="0" dirty="0" smtClean="0"/>
          </a:p>
          <a:p>
            <a:r>
              <a:rPr lang="en-US" altLang="en-US" baseline="0" dirty="0" smtClean="0"/>
              <a:t>Subtotal operators are not primitive as UNION operator can produce the same result. Subtotal operators are more convenient and easier to optimize.</a:t>
            </a:r>
            <a:endParaRPr lang="en-US" altLang="en-US" dirty="0" smtClean="0"/>
          </a:p>
        </p:txBody>
      </p:sp>
    </p:spTree>
    <p:extLst>
      <p:ext uri="{BB962C8B-B14F-4D97-AF65-F5344CB8AC3E}">
        <p14:creationId xmlns:p14="http://schemas.microsoft.com/office/powerpoint/2010/main" val="2828471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Objectives:</a:t>
            </a:r>
          </a:p>
          <a:p>
            <a:pPr marL="171450" indent="-171450">
              <a:buFont typeface="Arial" pitchFamily="34" charset="0"/>
              <a:buChar char="•"/>
              <a:defRPr/>
            </a:pPr>
            <a:r>
              <a:rPr lang="en-US" dirty="0" smtClean="0"/>
              <a:t>Understand conceptual differences between</a:t>
            </a:r>
            <a:r>
              <a:rPr lang="en-US" baseline="0" dirty="0" smtClean="0"/>
              <a:t> the CUBE and ROLLUP operators</a:t>
            </a:r>
            <a:endParaRPr lang="en-US" dirty="0" smtClean="0"/>
          </a:p>
          <a:p>
            <a:pPr marL="171450" indent="-171450">
              <a:buFont typeface="Arial" pitchFamily="34" charset="0"/>
              <a:buChar char="•"/>
              <a:defRPr/>
            </a:pPr>
            <a:r>
              <a:rPr lang="en-US" dirty="0" smtClean="0"/>
              <a:t>Write SQL SELECT statements using the CUBE</a:t>
            </a:r>
            <a:r>
              <a:rPr lang="en-US" baseline="0" dirty="0" smtClean="0"/>
              <a:t> and</a:t>
            </a:r>
            <a:r>
              <a:rPr lang="en-US" dirty="0" smtClean="0"/>
              <a:t> ROLLUP</a:t>
            </a:r>
            <a:r>
              <a:rPr lang="en-US" baseline="0" dirty="0" smtClean="0"/>
              <a:t> </a:t>
            </a:r>
            <a:r>
              <a:rPr lang="en-US" dirty="0" smtClean="0"/>
              <a:t>operators</a:t>
            </a:r>
          </a:p>
          <a:p>
            <a:pPr marL="171450" indent="-171450">
              <a:buFont typeface="Arial" pitchFamily="34" charset="0"/>
              <a:buChar char="•"/>
              <a:defRPr/>
            </a:pPr>
            <a:r>
              <a:rPr lang="en-US" dirty="0" smtClean="0"/>
              <a:t>Understand</a:t>
            </a:r>
            <a:r>
              <a:rPr lang="en-US" baseline="0" dirty="0" smtClean="0"/>
              <a:t> the formulation of the CUBE and ROLLUP operators using the UNION operator</a:t>
            </a:r>
          </a:p>
          <a:p>
            <a:pPr marL="0" indent="0">
              <a:buFont typeface="Arial" pitchFamily="34" charset="0"/>
              <a:buNone/>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dirty="0" smtClean="0"/>
              <a:t>Calculate the number of subtotals and number of statements for a simple CUBE operation</a:t>
            </a:r>
            <a:endParaRPr lang="en-US" baseline="0" dirty="0" smtClean="0"/>
          </a:p>
          <a:p>
            <a:pPr marL="0" indent="0">
              <a:buFont typeface="Arial" pitchFamily="34" charset="0"/>
              <a:buNone/>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Lesson 1 reviewed</a:t>
            </a:r>
            <a:r>
              <a:rPr lang="en-US" baseline="0" dirty="0" smtClean="0"/>
              <a:t> the GROUP BY clause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Lesson 3 covers the ROLLUP operator.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subtotal operators were a new feature in SQL:1999. Module 2 covers the Oracle syntax and implementation of the subtotal operators but other enterprise DBMSs provide similar syntax and implementation.</a:t>
            </a:r>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1888743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Similar to rolling up a data cube</a:t>
            </a:r>
          </a:p>
          <a:p>
            <a:pPr eaLnBrk="1" hangingPunct="1"/>
            <a:r>
              <a:rPr lang="en-US" altLang="en-US" dirty="0" smtClean="0"/>
              <a:t>Produces subtotals for more general items</a:t>
            </a:r>
          </a:p>
          <a:p>
            <a:pPr eaLnBrk="1" hangingPunct="1"/>
            <a:r>
              <a:rPr lang="en-US" altLang="en-US" dirty="0" smtClean="0"/>
              <a:t>Smaller set of subtotals that cube operator</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2805247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429EC71C-F8D3-4D2C-ADED-0316654834B3}" type="slidenum">
              <a:rPr kumimoji="0" lang="en-US" altLang="en-US" sz="1200" b="0" smtClean="0"/>
              <a:pPr/>
              <a:t>4</a:t>
            </a:fld>
            <a:endParaRPr kumimoji="0" lang="en-US" altLang="en-US" sz="1200" b="0" smtClean="0"/>
          </a:p>
        </p:txBody>
      </p:sp>
      <p:sp>
        <p:nvSpPr>
          <p:cNvPr id="1464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FEB2B20-A9C8-447F-AA72-70D7E622A5C2}" type="slidenum">
              <a:rPr kumimoji="0" lang="en-US" altLang="en-US" sz="1200" b="0">
                <a:latin typeface="Arial" charset="0"/>
              </a:rPr>
              <a:pPr algn="r" eaLnBrk="1" hangingPunct="1"/>
              <a:t>4</a:t>
            </a:fld>
            <a:endParaRPr kumimoji="0" lang="en-US" altLang="en-US" sz="1200" b="0">
              <a:latin typeface="Arial" charset="0"/>
            </a:endParaRPr>
          </a:p>
        </p:txBody>
      </p:sp>
      <p:sp>
        <p:nvSpPr>
          <p:cNvPr id="146436" name="Rectangle 2"/>
          <p:cNvSpPr>
            <a:spLocks noGrp="1" noRot="1" noChangeAspect="1" noChangeArrowheads="1" noTextEdit="1"/>
          </p:cNvSpPr>
          <p:nvPr>
            <p:ph type="sldImg"/>
          </p:nvPr>
        </p:nvSpPr>
        <p:spPr>
          <a:ln/>
        </p:spPr>
      </p:sp>
      <p:sp>
        <p:nvSpPr>
          <p:cNvPr id="146437"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smtClean="0"/>
              <a:t>Partial syntax</a:t>
            </a:r>
            <a:endParaRPr lang="en-US" altLang="en-US" dirty="0" smtClean="0"/>
          </a:p>
          <a:p>
            <a:pPr eaLnBrk="1" hangingPunct="1"/>
            <a:endParaRPr lang="en-US" altLang="en-US" dirty="0" smtClean="0"/>
          </a:p>
          <a:p>
            <a:pPr eaLnBrk="1" hangingPunct="1"/>
            <a:r>
              <a:rPr lang="en-US" altLang="en-US" dirty="0" smtClean="0"/>
              <a:t>Additional subtotal rows</a:t>
            </a:r>
          </a:p>
          <a:p>
            <a:pPr eaLnBrk="1" hangingPunct="1">
              <a:buFontTx/>
              <a:buChar char="•"/>
            </a:pPr>
            <a:r>
              <a:rPr lang="en-US" altLang="en-US" dirty="0" smtClean="0"/>
              <a:t>Month totals: 3 rows</a:t>
            </a:r>
          </a:p>
          <a:p>
            <a:pPr eaLnBrk="1" hangingPunct="1">
              <a:buFontTx/>
              <a:buChar char="•"/>
            </a:pPr>
            <a:r>
              <a:rPr lang="en-US" altLang="en-US" dirty="0" smtClean="0"/>
              <a:t>State totals: 3 rows</a:t>
            </a:r>
          </a:p>
          <a:p>
            <a:pPr eaLnBrk="1" hangingPunct="1">
              <a:buFontTx/>
              <a:buChar char="•"/>
            </a:pPr>
            <a:r>
              <a:rPr lang="en-US" altLang="en-US" dirty="0" smtClean="0"/>
              <a:t>Grand total: 1 row</a:t>
            </a:r>
          </a:p>
        </p:txBody>
      </p:sp>
    </p:spTree>
    <p:extLst>
      <p:ext uri="{BB962C8B-B14F-4D97-AF65-F5344CB8AC3E}">
        <p14:creationId xmlns:p14="http://schemas.microsoft.com/office/powerpoint/2010/main" val="184805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DE032A5-0873-4D7E-8B64-721AD2BABF35}" type="slidenum">
              <a:rPr kumimoji="0" lang="en-US" altLang="en-US" sz="1200" b="0" smtClean="0"/>
              <a:pPr/>
              <a:t>5</a:t>
            </a:fld>
            <a:endParaRPr kumimoji="0" lang="en-US" altLang="en-US" sz="1200" b="0"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r>
              <a:rPr lang="en-US" altLang="en-US" dirty="0" smtClean="0"/>
              <a:t>The CUBE operator clause produces all possible subtotal combinations in addition to the normal totals shown in a GROUP BY clause. Because all possible subtotals are generated, the CUBE operator is appropriate to summarize columns from independent dimensions rather than columns representing different levels of the same dimension. For example, the CUBE operator would be appropriate to generate subtotals for all combinations of month, store state, and item brand. In contrast, a CUBE operation to show all possible subtotals of year, month, and day would have limited interest because of the hierarchy in the time dimension.</a:t>
            </a:r>
          </a:p>
          <a:p>
            <a:endParaRPr lang="en-US" altLang="en-US" dirty="0" smtClean="0"/>
          </a:p>
          <a:p>
            <a:r>
              <a:rPr lang="en-US" altLang="en-US" dirty="0" smtClean="0"/>
              <a:t>This example shows a CUBE of two independent dimensions (</a:t>
            </a:r>
            <a:r>
              <a:rPr lang="en-US" altLang="en-US" dirty="0" err="1" smtClean="0"/>
              <a:t>StoreZip</a:t>
            </a:r>
            <a:r>
              <a:rPr lang="en-US" altLang="en-US" dirty="0" smtClean="0"/>
              <a:t> and </a:t>
            </a:r>
            <a:r>
              <a:rPr lang="en-US" altLang="en-US" dirty="0" err="1" smtClean="0"/>
              <a:t>TimeMonth</a:t>
            </a:r>
            <a:r>
              <a:rPr lang="en-US" altLang="en-US" dirty="0" smtClean="0"/>
              <a:t>). The result will contain subtotals for each column value and a grand total.</a:t>
            </a:r>
          </a:p>
          <a:p>
            <a:endParaRPr lang="en-US" altLang="en-US" dirty="0" smtClean="0"/>
          </a:p>
          <a:p>
            <a:r>
              <a:rPr lang="en-US" altLang="en-US" dirty="0" smtClean="0"/>
              <a:t>Query formulation questions</a:t>
            </a:r>
          </a:p>
          <a:p>
            <a:pPr marL="171450" indent="-171450">
              <a:buFontTx/>
              <a:buChar char="-"/>
            </a:pPr>
            <a:r>
              <a:rPr lang="en-US" altLang="en-US" dirty="0" smtClean="0"/>
              <a:t>What tables: </a:t>
            </a:r>
            <a:r>
              <a:rPr lang="en-US" altLang="en-US" dirty="0" err="1" smtClean="0"/>
              <a:t>SSSales</a:t>
            </a:r>
            <a:r>
              <a:rPr lang="en-US" altLang="en-US" dirty="0" smtClean="0"/>
              <a:t>, </a:t>
            </a:r>
            <a:r>
              <a:rPr lang="en-US" altLang="en-US" dirty="0" err="1" smtClean="0"/>
              <a:t>SSStore</a:t>
            </a:r>
            <a:r>
              <a:rPr lang="en-US" altLang="en-US" dirty="0" smtClean="0"/>
              <a:t>, and </a:t>
            </a:r>
            <a:r>
              <a:rPr lang="en-US" altLang="en-US" dirty="0" err="1" smtClean="0"/>
              <a:t>SSTimeDim</a:t>
            </a:r>
            <a:endParaRPr lang="en-US" altLang="en-US" dirty="0" smtClean="0"/>
          </a:p>
          <a:p>
            <a:pPr marL="171450" indent="-171450">
              <a:buFontTx/>
              <a:buChar char="-"/>
            </a:pPr>
            <a:r>
              <a:rPr lang="en-US" altLang="en-US" dirty="0" smtClean="0"/>
              <a:t>How combined: by join conditions PK-FK</a:t>
            </a:r>
          </a:p>
          <a:p>
            <a:pPr marL="171450" indent="-171450">
              <a:buFontTx/>
              <a:buChar char="-"/>
            </a:pPr>
            <a:r>
              <a:rPr lang="en-US" altLang="en-US" dirty="0" smtClean="0"/>
              <a:t>Individual</a:t>
            </a:r>
            <a:r>
              <a:rPr lang="en-US" altLang="en-US" baseline="0" dirty="0" smtClean="0"/>
              <a:t> rows versus groups of rows: row summaries on </a:t>
            </a:r>
            <a:r>
              <a:rPr lang="en-US" altLang="en-US" baseline="0" dirty="0" err="1" smtClean="0"/>
              <a:t>StoreZip</a:t>
            </a:r>
            <a:r>
              <a:rPr lang="en-US" altLang="en-US" baseline="0" dirty="0" smtClean="0"/>
              <a:t> and </a:t>
            </a:r>
            <a:r>
              <a:rPr lang="en-US" altLang="en-US" baseline="0" dirty="0" err="1" smtClean="0"/>
              <a:t>TimeMonth</a:t>
            </a:r>
            <a:endParaRPr lang="en-US" altLang="en-US" dirty="0" smtClean="0"/>
          </a:p>
          <a:p>
            <a:endParaRPr lang="en-US" altLang="en-US" dirty="0" smtClean="0"/>
          </a:p>
        </p:txBody>
      </p:sp>
    </p:spTree>
    <p:extLst>
      <p:ext uri="{BB962C8B-B14F-4D97-AF65-F5344CB8AC3E}">
        <p14:creationId xmlns:p14="http://schemas.microsoft.com/office/powerpoint/2010/main" val="1254176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FC412ED-A0B4-46F6-AB6A-779215E24D51}" type="slidenum">
              <a:rPr kumimoji="0" lang="en-US" altLang="en-US" sz="1200" b="0" smtClean="0"/>
              <a:pPr/>
              <a:t>6</a:t>
            </a:fld>
            <a:endParaRPr kumimoji="0" lang="en-US" altLang="en-US" sz="1200" b="0" smtClean="0"/>
          </a:p>
        </p:txBody>
      </p:sp>
      <p:sp>
        <p:nvSpPr>
          <p:cNvPr id="1474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9498CB8-5E60-4C26-9858-A6D4E2066D93}" type="slidenum">
              <a:rPr kumimoji="0" lang="en-US" altLang="en-US" sz="1200" b="0">
                <a:latin typeface="Arial" charset="0"/>
              </a:rPr>
              <a:pPr algn="r" eaLnBrk="1" hangingPunct="1"/>
              <a:t>6</a:t>
            </a:fld>
            <a:endParaRPr kumimoji="0" lang="en-US" altLang="en-US" sz="1200" b="0">
              <a:latin typeface="Arial" charset="0"/>
            </a:endParaRP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smtClean="0"/>
              <a:t>GROUP BY: max number of rows is M * N; null cells do not appear in the GROUP BY result</a:t>
            </a:r>
          </a:p>
          <a:p>
            <a:pPr eaLnBrk="1" hangingPunct="1"/>
            <a:r>
              <a:rPr lang="en-US" altLang="en-US" dirty="0" smtClean="0"/>
              <a:t>M, N, and P unique values per column</a:t>
            </a:r>
          </a:p>
          <a:p>
            <a:pPr eaLnBrk="1" hangingPunct="1"/>
            <a:endParaRPr lang="en-US" altLang="en-US" dirty="0" smtClean="0"/>
          </a:p>
          <a:p>
            <a:pPr eaLnBrk="1" hangingPunct="1"/>
            <a:r>
              <a:rPr lang="en-US" dirty="0" smtClean="0"/>
              <a:t>SELECT blocks:</a:t>
            </a:r>
          </a:p>
          <a:p>
            <a:pPr marL="171450" indent="-171450" eaLnBrk="1" hangingPunct="1">
              <a:buFontTx/>
              <a:buChar char="-"/>
            </a:pPr>
            <a:r>
              <a:rPr lang="en-US" dirty="0" smtClean="0"/>
              <a:t>Normal group by: all three columns: &lt;Col1,Col2,Col3&gt;</a:t>
            </a:r>
          </a:p>
          <a:p>
            <a:pPr marL="171450" indent="-171450" eaLnBrk="1" hangingPunct="1">
              <a:buFontTx/>
              <a:buChar char="-"/>
            </a:pPr>
            <a:r>
              <a:rPr lang="en-US" dirty="0" smtClean="0"/>
              <a:t>Combinations</a:t>
            </a:r>
            <a:r>
              <a:rPr lang="en-US" baseline="0" dirty="0" smtClean="0"/>
              <a:t> of 3 taken two at time: &lt;Col1,Col2&gt;, &lt;Col1,Col3&gt;, &lt;Col2,Col3&gt;</a:t>
            </a:r>
          </a:p>
          <a:p>
            <a:pPr marL="171450" indent="-171450" eaLnBrk="1" hangingPunct="1">
              <a:buFontTx/>
              <a:buChar char="-"/>
            </a:pPr>
            <a:r>
              <a:rPr lang="en-US" baseline="0" dirty="0" smtClean="0"/>
              <a:t>Combinations of 3 taken one at a time: &lt;Col1&gt;, &lt;Col2&gt;, &lt;Col3&gt;</a:t>
            </a:r>
          </a:p>
          <a:p>
            <a:pPr marL="171450" indent="-171450" eaLnBrk="1" hangingPunct="1">
              <a:buFontTx/>
              <a:buChar char="-"/>
            </a:pPr>
            <a:r>
              <a:rPr lang="en-US" baseline="0" dirty="0" smtClean="0"/>
              <a:t>Grand total: &lt;&gt;</a:t>
            </a:r>
          </a:p>
          <a:p>
            <a:pPr marL="171450" indent="-171450" eaLnBrk="1" hangingPunct="1">
              <a:buFontTx/>
              <a:buChar char="-"/>
            </a:pPr>
            <a:r>
              <a:rPr lang="en-US" baseline="0" dirty="0" smtClean="0"/>
              <a:t>Additional SELECT blocks: 2</a:t>
            </a:r>
            <a:r>
              <a:rPr lang="en-US" baseline="30000" dirty="0" smtClean="0"/>
              <a:t>NC</a:t>
            </a:r>
            <a:r>
              <a:rPr lang="en-US" baseline="0" dirty="0" smtClean="0"/>
              <a:t> – 1 where NC is the number of grouping columns</a:t>
            </a:r>
            <a:endParaRPr lang="en-US" dirty="0" smtClean="0"/>
          </a:p>
          <a:p>
            <a:pPr eaLnBrk="1" hangingPunct="1"/>
            <a:endParaRPr lang="en-US" altLang="en-US" dirty="0" smtClean="0"/>
          </a:p>
        </p:txBody>
      </p:sp>
    </p:spTree>
    <p:extLst>
      <p:ext uri="{BB962C8B-B14F-4D97-AF65-F5344CB8AC3E}">
        <p14:creationId xmlns:p14="http://schemas.microsoft.com/office/powerpoint/2010/main" val="3492221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24490AE0-5D7B-45BF-A7F2-6CBA8C98E5A5}" type="slidenum">
              <a:rPr kumimoji="0" lang="en-US" altLang="en-US" sz="1200" b="0" smtClean="0"/>
              <a:pPr/>
              <a:t>7</a:t>
            </a:fld>
            <a:endParaRPr kumimoji="0" lang="en-US" altLang="en-US" sz="1200" b="0" smtClean="0"/>
          </a:p>
        </p:txBody>
      </p:sp>
      <p:sp>
        <p:nvSpPr>
          <p:cNvPr id="1484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8E37E082-0001-47A3-9065-F425ABF7FC55}" type="slidenum">
              <a:rPr kumimoji="0" lang="en-US" altLang="en-US" sz="1200" b="0">
                <a:latin typeface="Arial" charset="0"/>
              </a:rPr>
              <a:pPr algn="r" eaLnBrk="1" hangingPunct="1"/>
              <a:t>7</a:t>
            </a:fld>
            <a:endParaRPr kumimoji="0" lang="en-US" altLang="en-US" sz="1200" b="0">
              <a:latin typeface="Arial" charset="0"/>
            </a:endParaRPr>
          </a:p>
        </p:txBody>
      </p:sp>
      <p:sp>
        <p:nvSpPr>
          <p:cNvPr id="148484" name="Rectangle 2"/>
          <p:cNvSpPr>
            <a:spLocks noGrp="1" noRot="1" noChangeAspect="1" noChangeArrowheads="1" noTextEdit="1"/>
          </p:cNvSpPr>
          <p:nvPr>
            <p:ph type="sldImg"/>
          </p:nvPr>
        </p:nvSpPr>
        <p:spPr>
          <a:ln/>
        </p:spPr>
      </p:sp>
      <p:sp>
        <p:nvSpPr>
          <p:cNvPr id="148485" name="Rectangle 3"/>
          <p:cNvSpPr>
            <a:spLocks noGrp="1" noChangeArrowheads="1"/>
          </p:cNvSpPr>
          <p:nvPr>
            <p:ph type="body" idx="1"/>
          </p:nvPr>
        </p:nvSpPr>
        <p:spPr>
          <a:noFill/>
        </p:spPr>
        <p:txBody>
          <a:bodyPr lIns="91431" tIns="45716" rIns="91431" bIns="45716"/>
          <a:lstStyle/>
          <a:p>
            <a:pPr eaLnBrk="1" hangingPunct="1"/>
            <a:r>
              <a:rPr lang="en-US" altLang="en-US" dirty="0" smtClean="0"/>
              <a:t>See module</a:t>
            </a:r>
            <a:r>
              <a:rPr lang="en-US" altLang="en-US" baseline="0" dirty="0" smtClean="0"/>
              <a:t> 2</a:t>
            </a:r>
            <a:r>
              <a:rPr lang="en-US" altLang="en-US" dirty="0" smtClean="0"/>
              <a:t> document for complete SELECT statement</a:t>
            </a:r>
          </a:p>
          <a:p>
            <a:pPr eaLnBrk="1" hangingPunct="1"/>
            <a:r>
              <a:rPr lang="en-US" altLang="en-US" dirty="0" smtClean="0"/>
              <a:t>SELECT statements:</a:t>
            </a:r>
          </a:p>
          <a:p>
            <a:pPr eaLnBrk="1" hangingPunct="1">
              <a:buFontTx/>
              <a:buChar char="•"/>
            </a:pPr>
            <a:r>
              <a:rPr lang="en-US" altLang="en-US" dirty="0" smtClean="0"/>
              <a:t>Normal GROUP BY results</a:t>
            </a:r>
          </a:p>
          <a:p>
            <a:pPr eaLnBrk="1" hangingPunct="1">
              <a:buFontTx/>
              <a:buChar char="•"/>
            </a:pPr>
            <a:r>
              <a:rPr lang="en-US" altLang="en-US" dirty="0" smtClean="0"/>
              <a:t>SELECT statement for each combination of subtotal rows</a:t>
            </a:r>
          </a:p>
          <a:p>
            <a:pPr eaLnBrk="1" hangingPunct="1">
              <a:buFontTx/>
              <a:buChar char="•"/>
            </a:pPr>
            <a:r>
              <a:rPr lang="en-US" altLang="en-US" dirty="0" smtClean="0"/>
              <a:t>Use placeholder for missing columns: use compatible constant; maintain union compatibility</a:t>
            </a:r>
          </a:p>
          <a:p>
            <a:pPr eaLnBrk="1" hangingPunct="1">
              <a:buFontTx/>
              <a:buChar char="•"/>
            </a:pPr>
            <a:r>
              <a:rPr lang="en-US" altLang="en-US" dirty="0" smtClean="0"/>
              <a:t>SELECT statement for </a:t>
            </a:r>
            <a:r>
              <a:rPr lang="en-US" altLang="en-US" dirty="0" err="1" smtClean="0"/>
              <a:t>StoreZip</a:t>
            </a:r>
            <a:r>
              <a:rPr lang="en-US" altLang="en-US" dirty="0" smtClean="0"/>
              <a:t> subtotals</a:t>
            </a:r>
          </a:p>
          <a:p>
            <a:pPr eaLnBrk="1" hangingPunct="1">
              <a:buFontTx/>
              <a:buChar char="•"/>
            </a:pPr>
            <a:r>
              <a:rPr lang="en-US" altLang="en-US" dirty="0" smtClean="0"/>
              <a:t>SELECT statement for </a:t>
            </a:r>
            <a:r>
              <a:rPr lang="en-US" altLang="en-US" dirty="0" err="1" smtClean="0"/>
              <a:t>TimeMonth</a:t>
            </a:r>
            <a:r>
              <a:rPr lang="en-US" altLang="en-US" dirty="0" smtClean="0"/>
              <a:t> subtotals</a:t>
            </a:r>
          </a:p>
          <a:p>
            <a:pPr eaLnBrk="1" hangingPunct="1">
              <a:buFontTx/>
              <a:buChar char="•"/>
            </a:pPr>
            <a:r>
              <a:rPr lang="en-US" altLang="en-US" dirty="0" smtClean="0"/>
              <a:t>SELECT statement for grand total: no GROUP BY clause because the grand total is a single row</a:t>
            </a:r>
          </a:p>
          <a:p>
            <a:pPr eaLnBrk="1" hangingPunct="1">
              <a:buFontTx/>
              <a:buChar char="•"/>
            </a:pPr>
            <a:r>
              <a:rPr lang="en-US" altLang="en-US" dirty="0" smtClean="0"/>
              <a:t>Use UNION to combine subtotal rows</a:t>
            </a:r>
          </a:p>
          <a:p>
            <a:pPr eaLnBrk="1" hangingPunct="1">
              <a:buFontTx/>
              <a:buChar char="•"/>
            </a:pPr>
            <a:endParaRPr lang="en-US" altLang="en-US" dirty="0" smtClean="0"/>
          </a:p>
          <a:p>
            <a:pPr eaLnBrk="1" hangingPunct="1">
              <a:buFontTx/>
              <a:buNone/>
            </a:pPr>
            <a:r>
              <a:rPr lang="en-US" altLang="en-US" dirty="0" smtClean="0"/>
              <a:t>For ordering,</a:t>
            </a:r>
            <a:r>
              <a:rPr lang="en-US" altLang="en-US" baseline="0" dirty="0" smtClean="0"/>
              <a:t> use ORDER BY 1, 2 after the last SELECT block.</a:t>
            </a:r>
          </a:p>
          <a:p>
            <a:pPr eaLnBrk="1" hangingPunct="1">
              <a:buFontTx/>
              <a:buNone/>
            </a:pPr>
            <a:r>
              <a:rPr lang="en-US" altLang="en-US" baseline="0" dirty="0" smtClean="0"/>
              <a:t>Oracle gives syntax error  with column names in the ORDER </a:t>
            </a:r>
            <a:r>
              <a:rPr lang="en-US" altLang="en-US" baseline="0" smtClean="0"/>
              <a:t>BY clause.</a:t>
            </a:r>
            <a:endParaRPr lang="en-US" altLang="en-US" dirty="0" smtClean="0"/>
          </a:p>
        </p:txBody>
      </p:sp>
    </p:spTree>
    <p:extLst>
      <p:ext uri="{BB962C8B-B14F-4D97-AF65-F5344CB8AC3E}">
        <p14:creationId xmlns:p14="http://schemas.microsoft.com/office/powerpoint/2010/main" val="3287484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8FC412ED-A0B4-46F6-AB6A-779215E24D51}" type="slidenum">
              <a:rPr kumimoji="0" lang="en-US" altLang="en-US" sz="1200" b="0" smtClean="0"/>
              <a:pPr/>
              <a:t>8</a:t>
            </a:fld>
            <a:endParaRPr kumimoji="0" lang="en-US" altLang="en-US" sz="1200" b="0" smtClean="0"/>
          </a:p>
        </p:txBody>
      </p:sp>
      <p:sp>
        <p:nvSpPr>
          <p:cNvPr id="1474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9498CB8-5E60-4C26-9858-A6D4E2066D93}" type="slidenum">
              <a:rPr kumimoji="0" lang="en-US" altLang="en-US" sz="1200" b="0">
                <a:latin typeface="Arial" charset="0"/>
              </a:rPr>
              <a:pPr algn="r" eaLnBrk="1" hangingPunct="1"/>
              <a:t>8</a:t>
            </a:fld>
            <a:endParaRPr kumimoji="0" lang="en-US" altLang="en-US" sz="1200" b="0">
              <a:latin typeface="Arial" charset="0"/>
            </a:endParaRP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smtClean="0"/>
              <a:t>GROUP BY: max number of rows is M * N; null cells do not appear in the GROUP BY result</a:t>
            </a:r>
          </a:p>
          <a:p>
            <a:pPr eaLnBrk="1" hangingPunct="1"/>
            <a:r>
              <a:rPr lang="en-US" altLang="en-US" dirty="0" smtClean="0"/>
              <a:t>M, N, and P unique values per column</a:t>
            </a:r>
          </a:p>
          <a:p>
            <a:pPr eaLnBrk="1" hangingPunct="1"/>
            <a:endParaRPr lang="en-US" altLang="en-US" dirty="0" smtClean="0"/>
          </a:p>
          <a:p>
            <a:pPr eaLnBrk="1" hangingPunct="1"/>
            <a:r>
              <a:rPr lang="en-US" dirty="0" smtClean="0"/>
              <a:t>SELECT blocks:</a:t>
            </a:r>
          </a:p>
          <a:p>
            <a:pPr marL="171450" indent="-171450" eaLnBrk="1" hangingPunct="1">
              <a:buFontTx/>
              <a:buChar char="-"/>
            </a:pPr>
            <a:r>
              <a:rPr lang="en-US" dirty="0" smtClean="0"/>
              <a:t>Normal group by: all three columns: &lt;Col1,Col2,Col3&gt;</a:t>
            </a:r>
          </a:p>
          <a:p>
            <a:pPr marL="171450" indent="-171450" eaLnBrk="1" hangingPunct="1">
              <a:buFontTx/>
              <a:buChar char="-"/>
            </a:pPr>
            <a:r>
              <a:rPr lang="en-US" dirty="0" smtClean="0"/>
              <a:t>Combinations</a:t>
            </a:r>
            <a:r>
              <a:rPr lang="en-US" baseline="0" dirty="0" smtClean="0"/>
              <a:t> of 3 taken two at time: &lt;Col1,Col2&gt;, &lt;Col1,Col3&gt;, &lt;Col2,Col3&gt;</a:t>
            </a:r>
          </a:p>
          <a:p>
            <a:pPr marL="171450" indent="-171450" eaLnBrk="1" hangingPunct="1">
              <a:buFontTx/>
              <a:buChar char="-"/>
            </a:pPr>
            <a:r>
              <a:rPr lang="en-US" baseline="0" dirty="0" smtClean="0"/>
              <a:t>Combinations of 3 taken one at a time: &lt;Col1&gt;, &lt;Col2&gt;, &lt;Col3&gt;</a:t>
            </a:r>
          </a:p>
          <a:p>
            <a:pPr marL="171450" indent="-171450" eaLnBrk="1" hangingPunct="1">
              <a:buFontTx/>
              <a:buChar char="-"/>
            </a:pPr>
            <a:r>
              <a:rPr lang="en-US" baseline="0" dirty="0" smtClean="0"/>
              <a:t>Grand total: &lt;&gt;</a:t>
            </a:r>
          </a:p>
          <a:p>
            <a:pPr marL="171450" indent="-171450" eaLnBrk="1" hangingPunct="1">
              <a:buFontTx/>
              <a:buChar char="-"/>
            </a:pPr>
            <a:r>
              <a:rPr lang="en-US" baseline="0" dirty="0" smtClean="0"/>
              <a:t>Additional SELECT blocks: 2</a:t>
            </a:r>
            <a:r>
              <a:rPr lang="en-US" baseline="30000" dirty="0" smtClean="0"/>
              <a:t>NC</a:t>
            </a:r>
            <a:r>
              <a:rPr lang="en-US" baseline="0" dirty="0" smtClean="0"/>
              <a:t> – 1 where NC is the number of grouping columns</a:t>
            </a:r>
            <a:endParaRPr lang="en-US" dirty="0" smtClean="0"/>
          </a:p>
          <a:p>
            <a:pPr eaLnBrk="1" hangingPunct="1"/>
            <a:endParaRPr lang="en-US" altLang="en-US" dirty="0" smtClean="0"/>
          </a:p>
        </p:txBody>
      </p:sp>
    </p:spTree>
    <p:extLst>
      <p:ext uri="{BB962C8B-B14F-4D97-AF65-F5344CB8AC3E}">
        <p14:creationId xmlns:p14="http://schemas.microsoft.com/office/powerpoint/2010/main" val="3370441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SELECT statement without CUBE operator, see the calculations</a:t>
            </a:r>
            <a:r>
              <a:rPr lang="en-US" baseline="0" dirty="0" smtClean="0"/>
              <a:t> with a cube of 3 columns</a:t>
            </a:r>
          </a:p>
          <a:p>
            <a:endParaRPr lang="en-US" baseline="0" dirty="0" smtClean="0"/>
          </a:p>
          <a:p>
            <a:r>
              <a:rPr lang="en-US" baseline="0" dirty="0" smtClean="0"/>
              <a:t>Compare results of SELECT with CUBE to SELECT statement without CUBE</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9</a:t>
            </a:fld>
            <a:endParaRPr lang="en-US"/>
          </a:p>
        </p:txBody>
      </p:sp>
    </p:spTree>
    <p:extLst>
      <p:ext uri="{BB962C8B-B14F-4D97-AF65-F5344CB8AC3E}">
        <p14:creationId xmlns:p14="http://schemas.microsoft.com/office/powerpoint/2010/main" val="21271187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dirty="0"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dirty="0"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95845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9703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308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290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14456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733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340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70270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1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932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64255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194855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20496" y="1648968"/>
            <a:ext cx="7391400" cy="1143000"/>
          </a:xfrm>
        </p:spPr>
        <p:txBody>
          <a:bodyPr/>
          <a:lstStyle/>
          <a:p>
            <a:pPr algn="ctr"/>
            <a:r>
              <a:rPr lang="en-US" altLang="en-US" dirty="0"/>
              <a:t>Module 2 </a:t>
            </a:r>
            <a:br>
              <a:rPr lang="en-US" altLang="en-US" dirty="0"/>
            </a:br>
            <a:r>
              <a:rPr lang="en-US" altLang="en-US" dirty="0"/>
              <a:t>SQL Subtotal Operators</a:t>
            </a:r>
            <a:endParaRPr lang="en-US" altLang="en-US" dirty="0" smtClean="0"/>
          </a:p>
        </p:txBody>
      </p:sp>
      <p:sp>
        <p:nvSpPr>
          <p:cNvPr id="3075" name="Rectangle 5"/>
          <p:cNvSpPr>
            <a:spLocks noGrp="1" noChangeArrowheads="1"/>
          </p:cNvSpPr>
          <p:nvPr>
            <p:ph type="subTitle" idx="1"/>
          </p:nvPr>
        </p:nvSpPr>
        <p:spPr>
          <a:xfrm>
            <a:off x="1865821" y="3945954"/>
            <a:ext cx="6629400" cy="1260030"/>
          </a:xfrm>
          <a:noFill/>
          <a:ln w="25400"/>
        </p:spPr>
        <p:txBody>
          <a:bodyPr/>
          <a:lstStyle/>
          <a:p>
            <a:pPr algn="r" eaLnBrk="1" hangingPunct="1"/>
            <a:r>
              <a:rPr lang="en-US" altLang="en-US" dirty="0" smtClean="0"/>
              <a:t>Lesson 2: SQL CUBE Operator</a:t>
            </a:r>
          </a:p>
        </p:txBody>
      </p:sp>
    </p:spTree>
    <p:extLst>
      <p:ext uri="{BB962C8B-B14F-4D97-AF65-F5344CB8AC3E}">
        <p14:creationId xmlns:p14="http://schemas.microsoft.com/office/powerpoint/2010/main" val="4240810880"/>
      </p:ext>
    </p:ext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type="body" idx="1"/>
          </p:nvPr>
        </p:nvSpPr>
        <p:spPr/>
        <p:txBody>
          <a:bodyPr/>
          <a:lstStyle/>
          <a:p>
            <a:pPr eaLnBrk="1" hangingPunct="1"/>
            <a:r>
              <a:rPr lang="en-US" altLang="en-US" dirty="0" smtClean="0"/>
              <a:t>Support subtotal computations common in pivot tables</a:t>
            </a:r>
          </a:p>
          <a:p>
            <a:pPr eaLnBrk="1" hangingPunct="1"/>
            <a:r>
              <a:rPr lang="en-US" altLang="en-US" dirty="0" smtClean="0"/>
              <a:t>CUBE operator for complete set of subtotals</a:t>
            </a:r>
          </a:p>
          <a:p>
            <a:pPr eaLnBrk="1" hangingPunct="1"/>
            <a:r>
              <a:rPr lang="en-US" altLang="en-US" dirty="0" smtClean="0"/>
              <a:t>Appropriate for independent columns</a:t>
            </a:r>
          </a:p>
          <a:p>
            <a:pPr eaLnBrk="1" hangingPunct="1"/>
            <a:r>
              <a:rPr lang="en-US" altLang="en-US" dirty="0" smtClean="0"/>
              <a:t>Not primitive operator but strong advantages over UNION operations</a:t>
            </a:r>
          </a:p>
        </p:txBody>
      </p:sp>
    </p:spTree>
    <p:extLst>
      <p:ext uri="{BB962C8B-B14F-4D97-AF65-F5344CB8AC3E}">
        <p14:creationId xmlns:p14="http://schemas.microsoft.com/office/powerpoint/2010/main" val="426462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Write SELECT statements using the CUBE operator</a:t>
            </a:r>
          </a:p>
          <a:p>
            <a:r>
              <a:rPr lang="en-US" dirty="0" smtClean="0"/>
              <a:t>Write SELECT statements using the UNION operator to demonstrate equivalence</a:t>
            </a:r>
          </a:p>
          <a:p>
            <a:r>
              <a:rPr lang="en-US" dirty="0" smtClean="0"/>
              <a:t>Perform calculations to demonstrate understanding of the CUBE operator</a:t>
            </a:r>
          </a:p>
          <a:p>
            <a:r>
              <a:rPr lang="en-US" dirty="0" smtClean="0"/>
              <a:t>Reflect on the importance of the CUBE operator</a:t>
            </a:r>
          </a:p>
          <a:p>
            <a:endParaRPr lang="en-US" dirty="0" smtClean="0"/>
          </a:p>
          <a:p>
            <a:endParaRPr lang="en-US" dirty="0"/>
          </a:p>
        </p:txBody>
      </p:sp>
    </p:spTree>
    <p:extLst>
      <p:ext uri="{BB962C8B-B14F-4D97-AF65-F5344CB8AC3E}">
        <p14:creationId xmlns:p14="http://schemas.microsoft.com/office/powerpoint/2010/main" val="124840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CUBE Operator Characteristics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7928333"/>
              </p:ext>
            </p:extLst>
          </p:nvPr>
        </p:nvGraphicFramePr>
        <p:xfrm>
          <a:off x="304800" y="1402080"/>
          <a:ext cx="7510272" cy="416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be 5"/>
          <p:cNvSpPr/>
          <p:nvPr/>
        </p:nvSpPr>
        <p:spPr bwMode="auto">
          <a:xfrm>
            <a:off x="7000318" y="287215"/>
            <a:ext cx="814754" cy="703385"/>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dirty="0" smtClean="0">
                <a:latin typeface="Arial" panose="020B0604020202020204" pitchFamily="34" charset="0"/>
                <a:ea typeface="ＭＳ Ｐゴシック" pitchFamily="127" charset="-128"/>
                <a:cs typeface="Arial" panose="020B0604020202020204" pitchFamily="34" charset="0"/>
              </a:rPr>
              <a:t>©</a:t>
            </a:r>
            <a:endParaRPr kumimoji="0" lang="en-US" sz="2400" b="0" i="0" u="none" strike="noStrike" cap="none" normalizeH="0" baseline="0" dirty="0">
              <a:ln>
                <a:noFill/>
              </a:ln>
              <a:solidFill>
                <a:schemeClr val="tx1"/>
              </a:solidFill>
              <a:effectLst/>
              <a:latin typeface="Symbol" panose="05050102010706020507" pitchFamily="18" charset="2"/>
              <a:ea typeface="ＭＳ Ｐゴシック" pitchFamily="127" charset="-128"/>
              <a:cs typeface="ＭＳ Ｐゴシック" pitchFamily="127" charset="-128"/>
            </a:endParaRPr>
          </a:p>
        </p:txBody>
      </p:sp>
    </p:spTree>
    <p:extLst>
      <p:ext uri="{BB962C8B-B14F-4D97-AF65-F5344CB8AC3E}">
        <p14:creationId xmlns:p14="http://schemas.microsoft.com/office/powerpoint/2010/main" val="55984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p:cNvSpPr>
            <a:spLocks noGrp="1" noChangeArrowheads="1"/>
          </p:cNvSpPr>
          <p:nvPr>
            <p:ph type="title" idx="4294967295"/>
          </p:nvPr>
        </p:nvSpPr>
        <p:spPr>
          <a:xfrm>
            <a:off x="571500" y="296863"/>
            <a:ext cx="8001000" cy="762000"/>
          </a:xfrm>
        </p:spPr>
        <p:txBody>
          <a:bodyPr anchor="b"/>
          <a:lstStyle/>
          <a:p>
            <a:r>
              <a:rPr lang="en-US" altLang="en-US" sz="4000" dirty="0" smtClean="0"/>
              <a:t>CUBE / </a:t>
            </a:r>
            <a:r>
              <a:rPr lang="en-US" altLang="en-US" sz="4000" dirty="0"/>
              <a:t>GROUP BY Comparison</a:t>
            </a:r>
            <a:endParaRPr lang="en-US" altLang="en-US" sz="4000" dirty="0" smtClean="0"/>
          </a:p>
        </p:txBody>
      </p:sp>
      <p:sp>
        <p:nvSpPr>
          <p:cNvPr id="61443" name="Rectangle 3"/>
          <p:cNvSpPr>
            <a:spLocks noChangeArrowheads="1"/>
          </p:cNvSpPr>
          <p:nvPr/>
        </p:nvSpPr>
        <p:spPr bwMode="auto">
          <a:xfrm>
            <a:off x="0" y="4343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800" b="0">
              <a:latin typeface="Arial" charset="0"/>
            </a:endParaRPr>
          </a:p>
        </p:txBody>
      </p:sp>
      <p:sp>
        <p:nvSpPr>
          <p:cNvPr id="61444" name="Rectangle 4"/>
          <p:cNvSpPr>
            <a:spLocks noChangeArrowheads="1"/>
          </p:cNvSpPr>
          <p:nvPr/>
        </p:nvSpPr>
        <p:spPr bwMode="auto">
          <a:xfrm>
            <a:off x="5181600" y="1600710"/>
            <a:ext cx="3390900" cy="581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600" b="0" dirty="0">
                <a:latin typeface="Arial" charset="0"/>
              </a:rPr>
              <a:t>SELECT State, Month, SUM(Sales)</a:t>
            </a:r>
          </a:p>
          <a:p>
            <a:r>
              <a:rPr kumimoji="0" lang="en-US" altLang="en-US" sz="1600" b="0" dirty="0">
                <a:latin typeface="Arial" charset="0"/>
              </a:rPr>
              <a:t>GROUP BY State, Month</a:t>
            </a:r>
          </a:p>
        </p:txBody>
      </p:sp>
      <p:graphicFrame>
        <p:nvGraphicFramePr>
          <p:cNvPr id="469105" name="Group 113"/>
          <p:cNvGraphicFramePr>
            <a:graphicFrameLocks noGrp="1"/>
          </p:cNvGraphicFramePr>
          <p:nvPr>
            <p:extLst>
              <p:ext uri="{D42A27DB-BD31-4B8C-83A1-F6EECF244321}">
                <p14:modId xmlns:p14="http://schemas.microsoft.com/office/powerpoint/2010/main" val="647436767"/>
              </p:ext>
            </p:extLst>
          </p:nvPr>
        </p:nvGraphicFramePr>
        <p:xfrm>
          <a:off x="5230368" y="2278063"/>
          <a:ext cx="3423413" cy="3239069"/>
        </p:xfrm>
        <a:graphic>
          <a:graphicData uri="http://schemas.openxmlformats.org/drawingml/2006/table">
            <a:tbl>
              <a:tblPr firstRow="1">
                <a:tableStyleId>{FABFCF23-3B69-468F-B69F-88F6DE6A72F2}</a:tableStyleId>
              </a:tblPr>
              <a:tblGrid>
                <a:gridCol w="909222">
                  <a:extLst>
                    <a:ext uri="{9D8B030D-6E8A-4147-A177-3AD203B41FA5}">
                      <a16:colId xmlns:a16="http://schemas.microsoft.com/office/drawing/2014/main" val="20000"/>
                    </a:ext>
                  </a:extLst>
                </a:gridCol>
                <a:gridCol w="939405">
                  <a:extLst>
                    <a:ext uri="{9D8B030D-6E8A-4147-A177-3AD203B41FA5}">
                      <a16:colId xmlns:a16="http://schemas.microsoft.com/office/drawing/2014/main" val="20001"/>
                    </a:ext>
                  </a:extLst>
                </a:gridCol>
                <a:gridCol w="1574786">
                  <a:extLst>
                    <a:ext uri="{9D8B030D-6E8A-4147-A177-3AD203B41FA5}">
                      <a16:colId xmlns:a16="http://schemas.microsoft.com/office/drawing/2014/main" val="20002"/>
                    </a:ext>
                  </a:extLst>
                </a:gridCol>
              </a:tblGrid>
              <a:tr h="4651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solidFill>
                            <a:schemeClr val="tx1"/>
                          </a:solidFill>
                          <a:effectLst/>
                        </a:rPr>
                        <a:t>State</a:t>
                      </a:r>
                      <a:endParaRPr kumimoji="0" lang="en-US" sz="3200" b="1"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solidFill>
                            <a:schemeClr val="tx1"/>
                          </a:solidFill>
                          <a:effectLst/>
                        </a:rPr>
                        <a:t>Month</a:t>
                      </a:r>
                      <a:endParaRPr kumimoji="0" lang="en-US" sz="3200" b="1"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solidFill>
                            <a:schemeClr val="tx1"/>
                          </a:solidFill>
                          <a:effectLst/>
                        </a:rPr>
                        <a:t>SUM(Sales)</a:t>
                      </a:r>
                      <a:endParaRPr kumimoji="0" lang="en-US" sz="3200" b="1"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962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CA</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Dec</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100</a:t>
                      </a:r>
                      <a:endParaRPr kumimoji="0" lang="en-US" sz="3600" b="0"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3962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CA</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Feb</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75</a:t>
                      </a:r>
                      <a:endParaRPr kumimoji="0" lang="en-US" sz="3600" b="0"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3962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CO</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Dec</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150</a:t>
                      </a:r>
                      <a:endParaRPr kumimoji="0" lang="en-US" sz="3600" b="0"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3962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CO</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Jan</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100</a:t>
                      </a:r>
                      <a:endParaRPr kumimoji="0" lang="en-US" sz="3600" b="0"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3962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CO</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Feb</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200</a:t>
                      </a:r>
                      <a:endParaRPr kumimoji="0" lang="en-US" sz="3600" b="0"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3962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CN</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Dec</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50</a:t>
                      </a:r>
                      <a:endParaRPr kumimoji="0" lang="en-US" sz="3600" b="0"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r h="3962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CN</a:t>
                      </a:r>
                      <a:endParaRPr kumimoji="0" lang="en-US" sz="3600" b="0"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Jan</a:t>
                      </a:r>
                      <a:endParaRPr kumimoji="0" lang="en-US" sz="3600" b="0" i="0" u="none" strike="noStrike" cap="none" normalizeH="0" baseline="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75</a:t>
                      </a:r>
                      <a:endParaRPr kumimoji="0" lang="en-US" sz="3600" b="0" i="0" u="none" strike="noStrike" cap="none" normalizeH="0" baseline="0" dirty="0" smtClean="0">
                        <a:ln>
                          <a:noFill/>
                        </a:ln>
                        <a:solidFill>
                          <a:schemeClr val="tx1"/>
                        </a:solidFill>
                        <a:effectLst/>
                        <a:latin typeface="Arial" charset="0"/>
                      </a:endParaRPr>
                    </a:p>
                  </a:txBody>
                  <a:tcPr marL="91418" marR="9141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7"/>
                  </a:ext>
                </a:extLst>
              </a:tr>
            </a:tbl>
          </a:graphicData>
        </a:graphic>
      </p:graphicFrame>
      <p:sp>
        <p:nvSpPr>
          <p:cNvPr id="61483" name="Rectangle 43"/>
          <p:cNvSpPr>
            <a:spLocks noChangeArrowheads="1"/>
          </p:cNvSpPr>
          <p:nvPr/>
        </p:nvSpPr>
        <p:spPr bwMode="auto">
          <a:xfrm>
            <a:off x="0" y="471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800" b="0">
              <a:latin typeface="Arial" charset="0"/>
            </a:endParaRPr>
          </a:p>
        </p:txBody>
      </p:sp>
      <p:sp>
        <p:nvSpPr>
          <p:cNvPr id="61484" name="Rectangle 44"/>
          <p:cNvSpPr>
            <a:spLocks noChangeArrowheads="1"/>
          </p:cNvSpPr>
          <p:nvPr/>
        </p:nvSpPr>
        <p:spPr bwMode="auto">
          <a:xfrm>
            <a:off x="703262" y="1050926"/>
            <a:ext cx="2986087" cy="517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400" b="0" dirty="0">
                <a:latin typeface="Arial" charset="0"/>
              </a:rPr>
              <a:t>SELECT State, Month, SUM(Sales)</a:t>
            </a:r>
            <a:endParaRPr kumimoji="0" lang="en-US" altLang="en-US" sz="1300" b="0" dirty="0">
              <a:latin typeface="Arial" charset="0"/>
            </a:endParaRPr>
          </a:p>
          <a:p>
            <a:r>
              <a:rPr kumimoji="0" lang="en-US" altLang="en-US" sz="1400" b="0" dirty="0">
                <a:latin typeface="Arial" charset="0"/>
              </a:rPr>
              <a:t>GROUP BY CUBE(State, Month)</a:t>
            </a:r>
            <a:endParaRPr kumimoji="0" lang="en-US" altLang="en-US" sz="2000" b="0" dirty="0">
              <a:latin typeface="Arial" charset="0"/>
            </a:endParaRPr>
          </a:p>
        </p:txBody>
      </p:sp>
      <p:graphicFrame>
        <p:nvGraphicFramePr>
          <p:cNvPr id="469106" name="Group 114"/>
          <p:cNvGraphicFramePr>
            <a:graphicFrameLocks noGrp="1"/>
          </p:cNvGraphicFramePr>
          <p:nvPr>
            <p:extLst>
              <p:ext uri="{D42A27DB-BD31-4B8C-83A1-F6EECF244321}">
                <p14:modId xmlns:p14="http://schemas.microsoft.com/office/powerpoint/2010/main" val="734148545"/>
              </p:ext>
            </p:extLst>
          </p:nvPr>
        </p:nvGraphicFramePr>
        <p:xfrm>
          <a:off x="687069" y="1576388"/>
          <a:ext cx="2971800" cy="4572000"/>
        </p:xfrm>
        <a:graphic>
          <a:graphicData uri="http://schemas.openxmlformats.org/drawingml/2006/table">
            <a:tbl>
              <a:tblPr firstRow="1">
                <a:tableStyleId>{FABFCF23-3B69-468F-B69F-88F6DE6A72F2}</a:tableStyleId>
              </a:tblPr>
              <a:tblGrid>
                <a:gridCol w="742950">
                  <a:extLst>
                    <a:ext uri="{9D8B030D-6E8A-4147-A177-3AD203B41FA5}">
                      <a16:colId xmlns:a16="http://schemas.microsoft.com/office/drawing/2014/main" val="20000"/>
                    </a:ext>
                  </a:extLst>
                </a:gridCol>
                <a:gridCol w="873125">
                  <a:extLst>
                    <a:ext uri="{9D8B030D-6E8A-4147-A177-3AD203B41FA5}">
                      <a16:colId xmlns:a16="http://schemas.microsoft.com/office/drawing/2014/main" val="20001"/>
                    </a:ext>
                  </a:extLst>
                </a:gridCol>
                <a:gridCol w="1355725">
                  <a:extLst>
                    <a:ext uri="{9D8B030D-6E8A-4147-A177-3AD203B41FA5}">
                      <a16:colId xmlns:a16="http://schemas.microsoft.com/office/drawing/2014/main" val="20002"/>
                    </a:ext>
                  </a:extLst>
                </a:gridCol>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solidFill>
                            <a:schemeClr val="tx1"/>
                          </a:solidFill>
                          <a:effectLst/>
                        </a:rPr>
                        <a:t>State</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solidFill>
                            <a:schemeClr val="tx1"/>
                          </a:solidFill>
                          <a:effectLst/>
                        </a:rPr>
                        <a:t>Month</a:t>
                      </a:r>
                      <a:endParaRPr kumimoji="0" lang="en-US"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solidFill>
                            <a:schemeClr val="tx1"/>
                          </a:solidFill>
                          <a:effectLst/>
                        </a:rPr>
                        <a:t>SUM(Sales)</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CA</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Dec</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100</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1"/>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CA</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Feb</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75</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2"/>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CO</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Dec</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150</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3"/>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CO</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Jan</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100</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4"/>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CO</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Feb</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200</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5"/>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CN</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Dec</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50</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6"/>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CN</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Jan</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75</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7"/>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CA</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175</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8"/>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CO</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450</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9"/>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CN</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125</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0"/>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Dec</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300</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1"/>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Jan</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175</a:t>
                      </a:r>
                      <a:endParaRPr kumimoji="0" lang="en-US" sz="1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2"/>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Feb</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275</a:t>
                      </a:r>
                      <a:endParaRPr kumimoji="0" lang="en-US" sz="1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3"/>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smtClean="0">
                          <a:ln>
                            <a:noFill/>
                          </a:ln>
                          <a:effectLst/>
                        </a:rPr>
                        <a:t>-</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rPr>
                        <a:t>750</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10178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91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9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p:bldP spid="6148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smtClean="0"/>
              <a:t>CUBE Example</a:t>
            </a:r>
          </a:p>
        </p:txBody>
      </p:sp>
      <p:sp>
        <p:nvSpPr>
          <p:cNvPr id="60419" name="Rectangle 3"/>
          <p:cNvSpPr>
            <a:spLocks noGrp="1" noChangeArrowheads="1"/>
          </p:cNvSpPr>
          <p:nvPr>
            <p:ph type="body" idx="1"/>
          </p:nvPr>
        </p:nvSpPr>
        <p:spPr>
          <a:xfrm>
            <a:off x="304800" y="1066800"/>
            <a:ext cx="8382000" cy="1261872"/>
          </a:xfrm>
        </p:spPr>
        <p:txBody>
          <a:bodyPr/>
          <a:lstStyle/>
          <a:p>
            <a:pPr>
              <a:lnSpc>
                <a:spcPct val="80000"/>
              </a:lnSpc>
            </a:pPr>
            <a:r>
              <a:rPr lang="en-US" altLang="en-US" sz="2400" dirty="0" smtClean="0"/>
              <a:t>Summarize </a:t>
            </a:r>
            <a:r>
              <a:rPr lang="en-US" altLang="en-US" sz="2400" dirty="0"/>
              <a:t>(sum, min, and count) store </a:t>
            </a:r>
            <a:r>
              <a:rPr lang="en-US" altLang="en-US" sz="2400" dirty="0" smtClean="0"/>
              <a:t>sales for USA and Canada in </a:t>
            </a:r>
            <a:r>
              <a:rPr lang="en-US" altLang="en-US" sz="2400" dirty="0" smtClean="0"/>
              <a:t>2016 </a:t>
            </a:r>
            <a:r>
              <a:rPr lang="en-US" altLang="en-US" sz="2400" dirty="0" smtClean="0"/>
              <a:t>by store zip code and month</a:t>
            </a:r>
          </a:p>
          <a:p>
            <a:pPr>
              <a:lnSpc>
                <a:spcPct val="80000"/>
              </a:lnSpc>
            </a:pPr>
            <a:r>
              <a:rPr lang="en-US" altLang="en-US" sz="2400" dirty="0" smtClean="0"/>
              <a:t>Generate all possible subtotals by zip code and month</a:t>
            </a:r>
          </a:p>
        </p:txBody>
      </p:sp>
      <p:sp>
        <p:nvSpPr>
          <p:cNvPr id="2" name="Rectangle 1"/>
          <p:cNvSpPr/>
          <p:nvPr/>
        </p:nvSpPr>
        <p:spPr>
          <a:xfrm>
            <a:off x="402336" y="2693033"/>
            <a:ext cx="8449056" cy="20867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SELECT </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 SUM(</a:t>
            </a:r>
            <a:r>
              <a:rPr lang="en-US" altLang="en-US" sz="1800" b="0" dirty="0" err="1">
                <a:latin typeface="Courier New" panose="02070309020205020404" pitchFamily="49" charset="0"/>
                <a:cs typeface="Courier New" panose="02070309020205020404" pitchFamily="49" charset="0"/>
              </a:rPr>
              <a:t>SalesDollar</a:t>
            </a:r>
            <a:r>
              <a:rPr lang="en-US" altLang="en-US" sz="1800" b="0" dirty="0">
                <a:latin typeface="Courier New" panose="02070309020205020404" pitchFamily="49" charset="0"/>
                <a:cs typeface="Courier New" panose="02070309020205020404" pitchFamily="49" charset="0"/>
              </a:rPr>
              <a:t>) AS </a:t>
            </a:r>
            <a:r>
              <a:rPr lang="en-US" altLang="en-US" sz="1800" b="0" dirty="0" err="1">
                <a:latin typeface="Courier New" panose="02070309020205020404" pitchFamily="49" charset="0"/>
                <a:cs typeface="Courier New" panose="02070309020205020404" pitchFamily="49" charset="0"/>
              </a:rPr>
              <a:t>SumSales</a:t>
            </a:r>
            <a:r>
              <a:rPr lang="en-US" altLang="en-US" sz="1800" b="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MIN(</a:t>
            </a:r>
            <a:r>
              <a:rPr lang="en-US" altLang="en-US" sz="1800" b="0" dirty="0" err="1">
                <a:latin typeface="Courier New" panose="02070309020205020404" pitchFamily="49" charset="0"/>
                <a:cs typeface="Courier New" panose="02070309020205020404" pitchFamily="49" charset="0"/>
              </a:rPr>
              <a:t>SalesDollar</a:t>
            </a:r>
            <a:r>
              <a:rPr lang="en-US" altLang="en-US" sz="1800" b="0" dirty="0">
                <a:latin typeface="Courier New" panose="02070309020205020404" pitchFamily="49" charset="0"/>
                <a:cs typeface="Courier New" panose="02070309020205020404" pitchFamily="49" charset="0"/>
              </a:rPr>
              <a:t>) AS </a:t>
            </a:r>
            <a:r>
              <a:rPr lang="en-US" altLang="en-US" sz="1800" b="0" dirty="0" err="1">
                <a:latin typeface="Courier New" panose="02070309020205020404" pitchFamily="49" charset="0"/>
                <a:cs typeface="Courier New" panose="02070309020205020404" pitchFamily="49" charset="0"/>
              </a:rPr>
              <a:t>MinSales</a:t>
            </a:r>
            <a:r>
              <a:rPr lang="en-US" altLang="en-US" sz="1800" b="0" dirty="0">
                <a:latin typeface="Courier New" panose="02070309020205020404" pitchFamily="49" charset="0"/>
                <a:cs typeface="Courier New" panose="02070309020205020404" pitchFamily="49" charset="0"/>
              </a:rPr>
              <a:t>, COUNT(*) AS </a:t>
            </a:r>
            <a:r>
              <a:rPr lang="en-US" altLang="en-US" sz="1800" b="0" dirty="0" err="1">
                <a:latin typeface="Courier New" panose="02070309020205020404" pitchFamily="49" charset="0"/>
                <a:cs typeface="Courier New" panose="02070309020205020404" pitchFamily="49" charset="0"/>
              </a:rPr>
              <a:t>RowCount</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FROM </a:t>
            </a:r>
            <a:r>
              <a:rPr lang="en-US" altLang="en-US" sz="1800" b="0" dirty="0" err="1">
                <a:latin typeface="Courier New" panose="02070309020205020404" pitchFamily="49" charset="0"/>
                <a:cs typeface="Courier New" panose="02070309020205020404" pitchFamily="49" charset="0"/>
              </a:rPr>
              <a:t>SSSales</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SSStore</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SSTimeDim</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WHERE </a:t>
            </a:r>
            <a:r>
              <a:rPr lang="en-US" altLang="en-US" sz="1800" b="0" dirty="0" err="1">
                <a:latin typeface="Courier New" panose="02070309020205020404" pitchFamily="49" charset="0"/>
                <a:cs typeface="Courier New" panose="02070309020205020404" pitchFamily="49" charset="0"/>
              </a:rPr>
              <a:t>SSSales.StoreId</a:t>
            </a:r>
            <a:r>
              <a:rPr lang="en-US" altLang="en-US" sz="1800" b="0" dirty="0">
                <a:latin typeface="Courier New" panose="02070309020205020404" pitchFamily="49" charset="0"/>
                <a:cs typeface="Courier New" panose="02070309020205020404" pitchFamily="49" charset="0"/>
              </a:rPr>
              <a:t> = </a:t>
            </a:r>
            <a:r>
              <a:rPr lang="en-US" altLang="en-US" sz="1800" b="0" dirty="0" err="1">
                <a:latin typeface="Courier New" panose="02070309020205020404" pitchFamily="49" charset="0"/>
                <a:cs typeface="Courier New" panose="02070309020205020404" pitchFamily="49" charset="0"/>
              </a:rPr>
              <a:t>SSStore.StoreId</a:t>
            </a:r>
            <a:r>
              <a:rPr lang="en-US" altLang="en-US" sz="1800" b="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SSSales.TimeNo</a:t>
            </a:r>
            <a:r>
              <a:rPr lang="en-US" altLang="en-US" sz="1800" b="0" dirty="0">
                <a:latin typeface="Courier New" panose="02070309020205020404" pitchFamily="49" charset="0"/>
                <a:cs typeface="Courier New" panose="02070309020205020404" pitchFamily="49" charset="0"/>
              </a:rPr>
              <a:t> = </a:t>
            </a:r>
            <a:r>
              <a:rPr lang="en-US" altLang="en-US" sz="1800" b="0" dirty="0" err="1">
                <a:latin typeface="Courier New" panose="02070309020205020404" pitchFamily="49" charset="0"/>
                <a:cs typeface="Courier New" panose="02070309020205020404" pitchFamily="49" charset="0"/>
              </a:rPr>
              <a:t>SSTimeDim.TimeNo</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StoreNation</a:t>
            </a:r>
            <a:r>
              <a:rPr lang="en-US" altLang="en-US" sz="1800" b="0" dirty="0">
                <a:latin typeface="Courier New" panose="02070309020205020404" pitchFamily="49" charset="0"/>
                <a:cs typeface="Courier New" panose="02070309020205020404" pitchFamily="49" charset="0"/>
              </a:rPr>
              <a:t> = 'USA' </a:t>
            </a:r>
            <a:r>
              <a:rPr lang="en-US" altLang="en-US" sz="1800" b="0" dirty="0" smtClean="0">
                <a:latin typeface="Courier New" panose="02070309020205020404" pitchFamily="49" charset="0"/>
                <a:cs typeface="Courier New" panose="02070309020205020404" pitchFamily="49" charset="0"/>
              </a:rPr>
              <a:t>OR </a:t>
            </a:r>
            <a:r>
              <a:rPr lang="en-US" altLang="en-US" sz="1800" b="0" dirty="0" err="1">
                <a:latin typeface="Courier New" panose="02070309020205020404" pitchFamily="49" charset="0"/>
                <a:cs typeface="Courier New" panose="02070309020205020404" pitchFamily="49" charset="0"/>
              </a:rPr>
              <a:t>StoreNation</a:t>
            </a:r>
            <a:r>
              <a:rPr lang="en-US" altLang="en-US" sz="1800" b="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TimeYear</a:t>
            </a:r>
            <a:r>
              <a:rPr lang="en-US" altLang="en-US" sz="1800" b="0" dirty="0">
                <a:latin typeface="Courier New" panose="02070309020205020404" pitchFamily="49" charset="0"/>
                <a:cs typeface="Courier New" panose="02070309020205020404" pitchFamily="49" charset="0"/>
              </a:rPr>
              <a:t> = </a:t>
            </a:r>
            <a:r>
              <a:rPr lang="en-US" altLang="en-US" sz="1800" b="0" dirty="0" smtClean="0">
                <a:latin typeface="Courier New" panose="02070309020205020404" pitchFamily="49" charset="0"/>
                <a:cs typeface="Courier New" panose="02070309020205020404" pitchFamily="49" charset="0"/>
              </a:rPr>
              <a:t>2016</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GROUP BY CUBE (</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a:t>
            </a:r>
          </a:p>
          <a:p>
            <a:pPr>
              <a:lnSpc>
                <a:spcPct val="80000"/>
              </a:lnSpc>
              <a:buNone/>
            </a:pPr>
            <a:r>
              <a:rPr lang="en-US" altLang="en-US" sz="1800" b="0" dirty="0">
                <a:latin typeface="Courier New" panose="02070309020205020404" pitchFamily="49" charset="0"/>
                <a:cs typeface="Courier New" panose="02070309020205020404" pitchFamily="49" charset="0"/>
              </a:rPr>
              <a:t> ORDER BY </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09252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Grp="1" noChangeArrowheads="1"/>
          </p:cNvSpPr>
          <p:nvPr>
            <p:ph type="title" idx="4294967295"/>
          </p:nvPr>
        </p:nvSpPr>
        <p:spPr/>
        <p:txBody>
          <a:bodyPr anchor="b"/>
          <a:lstStyle/>
          <a:p>
            <a:pPr eaLnBrk="1" hangingPunct="1"/>
            <a:r>
              <a:rPr lang="en-US" altLang="en-US" dirty="0" smtClean="0"/>
              <a:t>CUBE Operator Calculations</a:t>
            </a:r>
          </a:p>
        </p:txBody>
      </p:sp>
      <p:sp>
        <p:nvSpPr>
          <p:cNvPr id="62467" name="Rectangle 3"/>
          <p:cNvSpPr>
            <a:spLocks noGrp="1" noChangeArrowheads="1"/>
          </p:cNvSpPr>
          <p:nvPr>
            <p:ph type="body" idx="4294967295"/>
          </p:nvPr>
        </p:nvSpPr>
        <p:spPr/>
        <p:txBody>
          <a:bodyPr/>
          <a:lstStyle/>
          <a:p>
            <a:pPr eaLnBrk="1" hangingPunct="1"/>
            <a:r>
              <a:rPr lang="en-US" altLang="en-US" sz="2800" dirty="0" smtClean="0"/>
              <a:t>GROUP BY CUBE(Col1, Col2)</a:t>
            </a:r>
          </a:p>
          <a:p>
            <a:pPr lvl="1"/>
            <a:r>
              <a:rPr lang="en-US" altLang="en-US" i="1" dirty="0" smtClean="0"/>
              <a:t>M</a:t>
            </a:r>
            <a:r>
              <a:rPr lang="en-US" altLang="en-US" dirty="0" smtClean="0"/>
              <a:t> unique values in Col1</a:t>
            </a:r>
          </a:p>
          <a:p>
            <a:pPr lvl="1"/>
            <a:r>
              <a:rPr lang="en-US" altLang="en-US" i="1" dirty="0" smtClean="0"/>
              <a:t>N</a:t>
            </a:r>
            <a:r>
              <a:rPr lang="en-US" altLang="en-US" dirty="0" smtClean="0"/>
              <a:t> unique values in Col2</a:t>
            </a:r>
          </a:p>
          <a:p>
            <a:pPr eaLnBrk="1" hangingPunct="1"/>
            <a:r>
              <a:rPr lang="en-US" altLang="en-US" sz="2800" dirty="0" smtClean="0"/>
              <a:t>Result rows</a:t>
            </a:r>
          </a:p>
          <a:p>
            <a:pPr lvl="1" eaLnBrk="1" hangingPunct="1"/>
            <a:r>
              <a:rPr lang="en-US" altLang="en-US" sz="2400" dirty="0" smtClean="0"/>
              <a:t>Maximum of </a:t>
            </a:r>
            <a:r>
              <a:rPr lang="en-US" altLang="en-US" sz="2400" i="1" dirty="0" smtClean="0"/>
              <a:t>M</a:t>
            </a:r>
            <a:r>
              <a:rPr lang="en-US" altLang="en-US" sz="2400" dirty="0" smtClean="0"/>
              <a:t> </a:t>
            </a:r>
            <a:r>
              <a:rPr lang="en-US" altLang="en-US" sz="2400" dirty="0" smtClean="0">
                <a:cs typeface="Arial" charset="0"/>
              </a:rPr>
              <a:t>×</a:t>
            </a:r>
            <a:r>
              <a:rPr lang="en-US" altLang="en-US" sz="2400" dirty="0" smtClean="0"/>
              <a:t> </a:t>
            </a:r>
            <a:r>
              <a:rPr lang="en-US" altLang="en-US" sz="2400" i="1" dirty="0" smtClean="0"/>
              <a:t>N</a:t>
            </a:r>
            <a:r>
              <a:rPr lang="en-US" altLang="en-US" sz="2400" dirty="0" smtClean="0"/>
              <a:t> rows: GROUP BY Col1, Col2</a:t>
            </a:r>
          </a:p>
          <a:p>
            <a:pPr lvl="1" eaLnBrk="1" hangingPunct="1"/>
            <a:r>
              <a:rPr lang="en-US" altLang="en-US" sz="2400" dirty="0" smtClean="0"/>
              <a:t>Maximum subtotal rows of </a:t>
            </a:r>
            <a:r>
              <a:rPr lang="en-US" altLang="en-US" sz="2400" i="1" dirty="0" smtClean="0"/>
              <a:t>M</a:t>
            </a:r>
            <a:r>
              <a:rPr lang="en-US" altLang="en-US" sz="2400" dirty="0" smtClean="0"/>
              <a:t> + </a:t>
            </a:r>
            <a:r>
              <a:rPr lang="en-US" altLang="en-US" sz="2400" i="1" dirty="0" smtClean="0"/>
              <a:t>N</a:t>
            </a:r>
            <a:r>
              <a:rPr lang="en-US" altLang="en-US" sz="2400" dirty="0" smtClean="0"/>
              <a:t> + 1 (CUBE)</a:t>
            </a:r>
          </a:p>
          <a:p>
            <a:r>
              <a:rPr lang="en-US" altLang="en-US" sz="2800" dirty="0" smtClean="0"/>
              <a:t>Subtotal groups</a:t>
            </a:r>
          </a:p>
          <a:p>
            <a:pPr lvl="1"/>
            <a:r>
              <a:rPr lang="en-US" altLang="en-US" dirty="0" smtClean="0"/>
              <a:t>Three groups of subtotal rows (Col1, Col2, grand total)</a:t>
            </a:r>
          </a:p>
          <a:p>
            <a:pPr lvl="1"/>
            <a:r>
              <a:rPr lang="en-US" altLang="en-US" dirty="0" smtClean="0"/>
              <a:t>Derive CUBE operation with UNION operations</a:t>
            </a:r>
          </a:p>
        </p:txBody>
      </p:sp>
    </p:spTree>
    <p:extLst>
      <p:ext uri="{BB962C8B-B14F-4D97-AF65-F5344CB8AC3E}">
        <p14:creationId xmlns:p14="http://schemas.microsoft.com/office/powerpoint/2010/main" val="411658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4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Grp="1" noChangeArrowheads="1"/>
          </p:cNvSpPr>
          <p:nvPr>
            <p:ph type="title" idx="4294967295"/>
          </p:nvPr>
        </p:nvSpPr>
        <p:spPr>
          <a:xfrm>
            <a:off x="466725" y="311023"/>
            <a:ext cx="8001000" cy="893763"/>
          </a:xfrm>
        </p:spPr>
        <p:txBody>
          <a:bodyPr anchor="b"/>
          <a:lstStyle/>
          <a:p>
            <a:pPr eaLnBrk="1" hangingPunct="1"/>
            <a:r>
              <a:rPr lang="en-US" altLang="en-US" sz="4000" dirty="0" smtClean="0"/>
              <a:t>CUBE using UNION Operations</a:t>
            </a:r>
          </a:p>
        </p:txBody>
      </p:sp>
      <p:sp>
        <p:nvSpPr>
          <p:cNvPr id="63491" name="Rectangle 3"/>
          <p:cNvSpPr>
            <a:spLocks noGrp="1" noChangeArrowheads="1"/>
          </p:cNvSpPr>
          <p:nvPr>
            <p:ph type="body" idx="4294967295"/>
          </p:nvPr>
        </p:nvSpPr>
        <p:spPr>
          <a:xfrm>
            <a:off x="466725" y="1355852"/>
            <a:ext cx="8221663" cy="4467225"/>
          </a:xfrm>
        </p:spPr>
        <p:style>
          <a:lnRef idx="2">
            <a:schemeClr val="accent6"/>
          </a:lnRef>
          <a:fillRef idx="1">
            <a:schemeClr val="lt1"/>
          </a:fillRef>
          <a:effectRef idx="0">
            <a:schemeClr val="accent6"/>
          </a:effectRef>
          <a:fontRef idx="minor">
            <a:schemeClr val="dk1"/>
          </a:fontRef>
        </p:style>
        <p:txBody>
          <a:bodyPr/>
          <a:lstStyle/>
          <a:p>
            <a:pPr eaLnBrk="1" hangingPunct="1">
              <a:lnSpc>
                <a:spcPct val="80000"/>
              </a:lnSpc>
              <a:buFont typeface="Wingdings" pitchFamily="2" charset="2"/>
              <a:buNone/>
            </a:pPr>
            <a:r>
              <a:rPr lang="en-US" altLang="en-US" sz="2000" dirty="0" smtClean="0">
                <a:latin typeface="Courier New" pitchFamily="49" charset="0"/>
              </a:rPr>
              <a:t>SELECT </a:t>
            </a:r>
            <a:r>
              <a:rPr lang="en-US" altLang="en-US" sz="2000" dirty="0" err="1" smtClean="0">
                <a:latin typeface="Courier New" pitchFamily="49" charset="0"/>
              </a:rPr>
              <a:t>StoreZip</a:t>
            </a:r>
            <a:r>
              <a:rPr lang="en-US" altLang="en-US" sz="2000" dirty="0" smtClean="0">
                <a:latin typeface="Courier New" pitchFamily="49" charset="0"/>
              </a:rPr>
              <a:t>, </a:t>
            </a:r>
            <a:r>
              <a:rPr lang="en-US" altLang="en-US" sz="2000" dirty="0" err="1" smtClean="0">
                <a:latin typeface="Courier New" pitchFamily="49" charset="0"/>
              </a:rPr>
              <a:t>TimeMonth</a:t>
            </a:r>
            <a:r>
              <a:rPr lang="en-US" altLang="en-US" sz="2000" dirty="0" smtClean="0">
                <a:latin typeface="Courier New" pitchFamily="49" charset="0"/>
              </a:rPr>
              <a:t>, SUM(</a:t>
            </a:r>
            <a:r>
              <a:rPr lang="en-US" altLang="en-US" sz="2000" dirty="0" err="1" smtClean="0">
                <a:latin typeface="Courier New" pitchFamily="49" charset="0"/>
              </a:rPr>
              <a:t>SalesDollar</a:t>
            </a:r>
            <a:r>
              <a:rPr lang="en-US" altLang="en-US" sz="2000" dirty="0" smtClean="0">
                <a:latin typeface="Courier New" pitchFamily="49" charset="0"/>
              </a:rPr>
              <a:t>) AS </a:t>
            </a:r>
            <a:r>
              <a:rPr lang="en-US" altLang="en-US" sz="2000" dirty="0" err="1" smtClean="0">
                <a:latin typeface="Courier New" pitchFamily="49" charset="0"/>
              </a:rPr>
              <a:t>SumSales</a:t>
            </a:r>
            <a:endParaRPr lang="en-US" altLang="en-US" sz="2000" dirty="0" smtClean="0">
              <a:latin typeface="Courier New" pitchFamily="49" charset="0"/>
            </a:endParaRPr>
          </a:p>
          <a:p>
            <a:pPr eaLnBrk="1" hangingPunct="1">
              <a:lnSpc>
                <a:spcPct val="80000"/>
              </a:lnSpc>
              <a:buFont typeface="Wingdings" pitchFamily="2" charset="2"/>
              <a:buNone/>
            </a:pPr>
            <a:r>
              <a:rPr lang="en-US" altLang="en-US" sz="2000" dirty="0" smtClean="0">
                <a:latin typeface="Courier New" pitchFamily="49" charset="0"/>
              </a:rPr>
              <a:t>               …</a:t>
            </a:r>
          </a:p>
          <a:p>
            <a:pPr eaLnBrk="1" hangingPunct="1">
              <a:lnSpc>
                <a:spcPct val="80000"/>
              </a:lnSpc>
              <a:buFont typeface="Wingdings" pitchFamily="2" charset="2"/>
              <a:buNone/>
            </a:pPr>
            <a:r>
              <a:rPr lang="en-US" altLang="en-US" sz="2000" dirty="0" smtClean="0">
                <a:latin typeface="Courier New" pitchFamily="49" charset="0"/>
              </a:rPr>
              <a:t>GROUP BY </a:t>
            </a:r>
            <a:r>
              <a:rPr lang="en-US" altLang="en-US" sz="2000" dirty="0" err="1" smtClean="0">
                <a:latin typeface="Courier New" pitchFamily="49" charset="0"/>
              </a:rPr>
              <a:t>StoreZip</a:t>
            </a:r>
            <a:r>
              <a:rPr lang="en-US" altLang="en-US" sz="2000" dirty="0" smtClean="0">
                <a:latin typeface="Courier New" pitchFamily="49" charset="0"/>
              </a:rPr>
              <a:t>, </a:t>
            </a:r>
            <a:r>
              <a:rPr lang="en-US" altLang="en-US" sz="2000" dirty="0" err="1" smtClean="0">
                <a:latin typeface="Courier New" pitchFamily="49" charset="0"/>
              </a:rPr>
              <a:t>TimeMonth</a:t>
            </a:r>
            <a:endParaRPr lang="en-US" altLang="en-US" sz="2000" dirty="0" smtClean="0">
              <a:latin typeface="Courier New" pitchFamily="49" charset="0"/>
            </a:endParaRPr>
          </a:p>
          <a:p>
            <a:pPr eaLnBrk="1" hangingPunct="1">
              <a:lnSpc>
                <a:spcPct val="80000"/>
              </a:lnSpc>
              <a:buFont typeface="Wingdings" pitchFamily="2" charset="2"/>
              <a:buNone/>
            </a:pPr>
            <a:r>
              <a:rPr lang="en-US" altLang="en-US" sz="2000" dirty="0" smtClean="0">
                <a:latin typeface="Courier New" pitchFamily="49" charset="0"/>
              </a:rPr>
              <a:t>UNION</a:t>
            </a:r>
          </a:p>
          <a:p>
            <a:pPr eaLnBrk="1" hangingPunct="1">
              <a:lnSpc>
                <a:spcPct val="80000"/>
              </a:lnSpc>
              <a:buFont typeface="Wingdings" pitchFamily="2" charset="2"/>
              <a:buNone/>
            </a:pPr>
            <a:r>
              <a:rPr lang="en-US" altLang="en-US" sz="2000" dirty="0" smtClean="0">
                <a:latin typeface="Courier New" pitchFamily="49" charset="0"/>
              </a:rPr>
              <a:t>SELECT </a:t>
            </a:r>
            <a:r>
              <a:rPr lang="en-US" altLang="en-US" sz="2000" dirty="0" err="1" smtClean="0">
                <a:latin typeface="Courier New" pitchFamily="49" charset="0"/>
              </a:rPr>
              <a:t>StoreZip</a:t>
            </a:r>
            <a:r>
              <a:rPr lang="en-US" altLang="en-US" sz="2000" dirty="0" smtClean="0">
                <a:latin typeface="Courier New" pitchFamily="49" charset="0"/>
              </a:rPr>
              <a:t>, NULL, SUM(</a:t>
            </a:r>
            <a:r>
              <a:rPr lang="en-US" altLang="en-US" sz="2000" dirty="0" err="1" smtClean="0">
                <a:latin typeface="Courier New" pitchFamily="49" charset="0"/>
              </a:rPr>
              <a:t>SalesDollar</a:t>
            </a:r>
            <a:r>
              <a:rPr lang="en-US" altLang="en-US" sz="2000" dirty="0" smtClean="0">
                <a:latin typeface="Courier New" pitchFamily="49" charset="0"/>
              </a:rPr>
              <a:t>) AS </a:t>
            </a:r>
            <a:r>
              <a:rPr lang="en-US" altLang="en-US" sz="2000" dirty="0" err="1" smtClean="0">
                <a:latin typeface="Courier New" pitchFamily="49" charset="0"/>
              </a:rPr>
              <a:t>SumSales</a:t>
            </a:r>
            <a:endParaRPr lang="en-US" altLang="en-US" sz="2000" dirty="0" smtClean="0">
              <a:latin typeface="Courier New" pitchFamily="49" charset="0"/>
            </a:endParaRPr>
          </a:p>
          <a:p>
            <a:pPr eaLnBrk="1" hangingPunct="1">
              <a:lnSpc>
                <a:spcPct val="80000"/>
              </a:lnSpc>
              <a:buFont typeface="Wingdings" pitchFamily="2" charset="2"/>
              <a:buNone/>
            </a:pPr>
            <a:r>
              <a:rPr lang="en-US" altLang="en-US" sz="2000" dirty="0" smtClean="0">
                <a:latin typeface="Courier New" pitchFamily="49" charset="0"/>
              </a:rPr>
              <a:t>               …</a:t>
            </a:r>
          </a:p>
          <a:p>
            <a:pPr eaLnBrk="1" hangingPunct="1">
              <a:lnSpc>
                <a:spcPct val="80000"/>
              </a:lnSpc>
              <a:buFont typeface="Wingdings" pitchFamily="2" charset="2"/>
              <a:buNone/>
            </a:pPr>
            <a:r>
              <a:rPr lang="en-US" altLang="en-US" sz="2000" dirty="0" smtClean="0">
                <a:latin typeface="Courier New" pitchFamily="49" charset="0"/>
              </a:rPr>
              <a:t>GROUP BY </a:t>
            </a:r>
            <a:r>
              <a:rPr lang="en-US" altLang="en-US" sz="2000" dirty="0" err="1" smtClean="0">
                <a:latin typeface="Courier New" pitchFamily="49" charset="0"/>
              </a:rPr>
              <a:t>StoreZip</a:t>
            </a:r>
            <a:endParaRPr lang="en-US" altLang="en-US" sz="2000" dirty="0" smtClean="0">
              <a:latin typeface="Courier New" pitchFamily="49" charset="0"/>
            </a:endParaRPr>
          </a:p>
          <a:p>
            <a:pPr eaLnBrk="1" hangingPunct="1">
              <a:lnSpc>
                <a:spcPct val="80000"/>
              </a:lnSpc>
              <a:buFont typeface="Wingdings" pitchFamily="2" charset="2"/>
              <a:buNone/>
            </a:pPr>
            <a:r>
              <a:rPr lang="en-US" altLang="en-US" sz="2000" dirty="0" smtClean="0">
                <a:latin typeface="Courier New" pitchFamily="49" charset="0"/>
              </a:rPr>
              <a:t>UNION</a:t>
            </a:r>
          </a:p>
          <a:p>
            <a:pPr eaLnBrk="1" hangingPunct="1">
              <a:lnSpc>
                <a:spcPct val="80000"/>
              </a:lnSpc>
              <a:buFont typeface="Wingdings" pitchFamily="2" charset="2"/>
              <a:buNone/>
            </a:pPr>
            <a:r>
              <a:rPr lang="en-US" altLang="en-US" sz="2000" dirty="0" smtClean="0">
                <a:latin typeface="Courier New" pitchFamily="49" charset="0"/>
              </a:rPr>
              <a:t>SELECT NULL, </a:t>
            </a:r>
            <a:r>
              <a:rPr lang="en-US" altLang="en-US" sz="2000" dirty="0" err="1" smtClean="0">
                <a:latin typeface="Courier New" pitchFamily="49" charset="0"/>
              </a:rPr>
              <a:t>TimeMonth</a:t>
            </a:r>
            <a:r>
              <a:rPr lang="en-US" altLang="en-US" sz="2000" dirty="0" smtClean="0">
                <a:latin typeface="Courier New" pitchFamily="49" charset="0"/>
              </a:rPr>
              <a:t>, SUM(</a:t>
            </a:r>
            <a:r>
              <a:rPr lang="en-US" altLang="en-US" sz="2000" dirty="0" err="1" smtClean="0">
                <a:latin typeface="Courier New" pitchFamily="49" charset="0"/>
              </a:rPr>
              <a:t>SalesDollar</a:t>
            </a:r>
            <a:r>
              <a:rPr lang="en-US" altLang="en-US" sz="2000" dirty="0" smtClean="0">
                <a:latin typeface="Courier New" pitchFamily="49" charset="0"/>
              </a:rPr>
              <a:t>) AS </a:t>
            </a:r>
            <a:r>
              <a:rPr lang="en-US" altLang="en-US" sz="2000" dirty="0" err="1" smtClean="0">
                <a:latin typeface="Courier New" pitchFamily="49" charset="0"/>
              </a:rPr>
              <a:t>SumSales</a:t>
            </a:r>
            <a:endParaRPr lang="en-US" altLang="en-US" sz="2000" dirty="0" smtClean="0">
              <a:latin typeface="Courier New" pitchFamily="49" charset="0"/>
            </a:endParaRPr>
          </a:p>
          <a:p>
            <a:pPr eaLnBrk="1" hangingPunct="1">
              <a:lnSpc>
                <a:spcPct val="80000"/>
              </a:lnSpc>
              <a:buFont typeface="Wingdings" pitchFamily="2" charset="2"/>
              <a:buNone/>
            </a:pPr>
            <a:r>
              <a:rPr lang="en-US" altLang="en-US" sz="2000" dirty="0" smtClean="0">
                <a:latin typeface="Courier New" pitchFamily="49" charset="0"/>
              </a:rPr>
              <a:t>               …</a:t>
            </a:r>
          </a:p>
          <a:p>
            <a:pPr eaLnBrk="1" hangingPunct="1">
              <a:lnSpc>
                <a:spcPct val="80000"/>
              </a:lnSpc>
              <a:buFont typeface="Wingdings" pitchFamily="2" charset="2"/>
              <a:buNone/>
            </a:pPr>
            <a:r>
              <a:rPr lang="en-US" altLang="en-US" sz="2000" dirty="0" smtClean="0">
                <a:latin typeface="Courier New" pitchFamily="49" charset="0"/>
              </a:rPr>
              <a:t>GROUP BY </a:t>
            </a:r>
            <a:r>
              <a:rPr lang="en-US" altLang="en-US" sz="2000" dirty="0" err="1" smtClean="0">
                <a:latin typeface="Courier New" pitchFamily="49" charset="0"/>
              </a:rPr>
              <a:t>TimeMonth</a:t>
            </a:r>
            <a:endParaRPr lang="en-US" altLang="en-US" sz="2000" dirty="0" smtClean="0">
              <a:latin typeface="Courier New" pitchFamily="49" charset="0"/>
            </a:endParaRPr>
          </a:p>
          <a:p>
            <a:pPr eaLnBrk="1" hangingPunct="1">
              <a:lnSpc>
                <a:spcPct val="80000"/>
              </a:lnSpc>
              <a:buFont typeface="Wingdings" pitchFamily="2" charset="2"/>
              <a:buNone/>
            </a:pPr>
            <a:r>
              <a:rPr lang="en-US" altLang="en-US" sz="2000" dirty="0" smtClean="0">
                <a:latin typeface="Courier New" pitchFamily="49" charset="0"/>
              </a:rPr>
              <a:t>UNION</a:t>
            </a:r>
          </a:p>
          <a:p>
            <a:pPr eaLnBrk="1" hangingPunct="1">
              <a:lnSpc>
                <a:spcPct val="80000"/>
              </a:lnSpc>
              <a:buFont typeface="Wingdings" pitchFamily="2" charset="2"/>
              <a:buNone/>
            </a:pPr>
            <a:r>
              <a:rPr lang="en-US" altLang="en-US" sz="2000" dirty="0" smtClean="0">
                <a:latin typeface="Courier New" pitchFamily="49" charset="0"/>
              </a:rPr>
              <a:t>SELECT NULL, NULL, SUM(</a:t>
            </a:r>
            <a:r>
              <a:rPr lang="en-US" altLang="en-US" sz="2000" dirty="0" err="1" smtClean="0">
                <a:latin typeface="Courier New" pitchFamily="49" charset="0"/>
              </a:rPr>
              <a:t>SalesDollar</a:t>
            </a:r>
            <a:r>
              <a:rPr lang="en-US" altLang="en-US" sz="2000" dirty="0" smtClean="0">
                <a:latin typeface="Courier New" pitchFamily="49" charset="0"/>
              </a:rPr>
              <a:t>) AS </a:t>
            </a:r>
            <a:r>
              <a:rPr lang="en-US" altLang="en-US" sz="2000" dirty="0" err="1" smtClean="0">
                <a:latin typeface="Courier New" pitchFamily="49" charset="0"/>
              </a:rPr>
              <a:t>SumSales</a:t>
            </a:r>
            <a:endParaRPr lang="en-US" altLang="en-US" sz="2000" dirty="0" smtClean="0">
              <a:latin typeface="Courier New" pitchFamily="49" charset="0"/>
            </a:endParaRPr>
          </a:p>
        </p:txBody>
      </p:sp>
    </p:spTree>
    <p:extLst>
      <p:ext uri="{BB962C8B-B14F-4D97-AF65-F5344CB8AC3E}">
        <p14:creationId xmlns:p14="http://schemas.microsoft.com/office/powerpoint/2010/main" val="412423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349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49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49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49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491">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4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Grp="1" noChangeArrowheads="1"/>
          </p:cNvSpPr>
          <p:nvPr>
            <p:ph type="title" idx="4294967295"/>
          </p:nvPr>
        </p:nvSpPr>
        <p:spPr/>
        <p:txBody>
          <a:bodyPr anchor="b"/>
          <a:lstStyle/>
          <a:p>
            <a:pPr eaLnBrk="1" hangingPunct="1"/>
            <a:r>
              <a:rPr lang="en-US" altLang="en-US" dirty="0" smtClean="0"/>
              <a:t>CUBE Calculations with 3 Columns</a:t>
            </a:r>
          </a:p>
        </p:txBody>
      </p:sp>
      <p:sp>
        <p:nvSpPr>
          <p:cNvPr id="62467" name="Rectangle 3"/>
          <p:cNvSpPr>
            <a:spLocks noGrp="1" noChangeArrowheads="1"/>
          </p:cNvSpPr>
          <p:nvPr>
            <p:ph type="body" idx="4294967295"/>
          </p:nvPr>
        </p:nvSpPr>
        <p:spPr/>
        <p:txBody>
          <a:bodyPr/>
          <a:lstStyle/>
          <a:p>
            <a:pPr eaLnBrk="1" hangingPunct="1"/>
            <a:r>
              <a:rPr lang="en-US" altLang="en-US" sz="2800" dirty="0" smtClean="0"/>
              <a:t>GROUP BY Col1, Col2, Col3</a:t>
            </a:r>
          </a:p>
          <a:p>
            <a:pPr eaLnBrk="1" hangingPunct="1"/>
            <a:r>
              <a:rPr lang="en-US" altLang="en-US" sz="2800" dirty="0" smtClean="0"/>
              <a:t>Result rows</a:t>
            </a:r>
          </a:p>
          <a:p>
            <a:pPr lvl="1" eaLnBrk="1" hangingPunct="1"/>
            <a:r>
              <a:rPr lang="en-US" altLang="en-US" sz="2400" dirty="0" smtClean="0"/>
              <a:t>Maximum GROUP BY rows: </a:t>
            </a:r>
            <a:r>
              <a:rPr lang="en-US" altLang="en-US" sz="2400" i="1" dirty="0" smtClean="0"/>
              <a:t>M</a:t>
            </a:r>
            <a:r>
              <a:rPr lang="en-US" altLang="en-US" sz="2400" dirty="0" smtClean="0"/>
              <a:t> </a:t>
            </a:r>
            <a:r>
              <a:rPr lang="en-US" altLang="en-US" sz="2400" dirty="0" smtClean="0">
                <a:cs typeface="Arial" charset="0"/>
              </a:rPr>
              <a:t>×</a:t>
            </a:r>
            <a:r>
              <a:rPr lang="en-US" altLang="en-US" sz="2400" dirty="0" smtClean="0"/>
              <a:t> </a:t>
            </a:r>
            <a:r>
              <a:rPr lang="en-US" altLang="en-US" sz="2400" i="1" dirty="0" smtClean="0"/>
              <a:t>N</a:t>
            </a:r>
            <a:r>
              <a:rPr lang="en-US" altLang="en-US" sz="2400" dirty="0" smtClean="0"/>
              <a:t> </a:t>
            </a:r>
            <a:r>
              <a:rPr lang="en-US" altLang="en-US" sz="2400" dirty="0" smtClean="0">
                <a:cs typeface="Arial" charset="0"/>
              </a:rPr>
              <a:t>×</a:t>
            </a:r>
            <a:r>
              <a:rPr lang="en-US" altLang="en-US" sz="2400" dirty="0" smtClean="0"/>
              <a:t> </a:t>
            </a:r>
            <a:r>
              <a:rPr lang="en-US" altLang="en-US" sz="2400" i="1" dirty="0" smtClean="0"/>
              <a:t>P</a:t>
            </a:r>
          </a:p>
          <a:p>
            <a:pPr lvl="1"/>
            <a:r>
              <a:rPr lang="en-US" altLang="en-US" sz="2400" dirty="0" smtClean="0"/>
              <a:t>Maximum subtotal rows: </a:t>
            </a:r>
            <a:r>
              <a:rPr lang="en-US" altLang="en-US" sz="2400" i="1" dirty="0" smtClean="0"/>
              <a:t>M</a:t>
            </a:r>
            <a:r>
              <a:rPr lang="en-US" altLang="en-US" sz="2400" dirty="0" smtClean="0"/>
              <a:t> + </a:t>
            </a:r>
            <a:r>
              <a:rPr lang="en-US" altLang="en-US" sz="2400" i="1" dirty="0" smtClean="0"/>
              <a:t>N</a:t>
            </a:r>
            <a:r>
              <a:rPr lang="en-US" altLang="en-US" sz="2400" dirty="0" smtClean="0"/>
              <a:t> + </a:t>
            </a:r>
            <a:r>
              <a:rPr lang="en-US" altLang="en-US" sz="2400" i="1" dirty="0" smtClean="0"/>
              <a:t>P</a:t>
            </a:r>
            <a:r>
              <a:rPr lang="en-US" altLang="en-US" sz="2400" dirty="0" smtClean="0"/>
              <a:t> + </a:t>
            </a:r>
            <a:r>
              <a:rPr lang="en-US" altLang="en-US" sz="2400" i="1" dirty="0" smtClean="0"/>
              <a:t>M</a:t>
            </a:r>
            <a:r>
              <a:rPr lang="en-US" altLang="en-US" sz="2400" dirty="0">
                <a:cs typeface="Arial" charset="0"/>
              </a:rPr>
              <a:t> × </a:t>
            </a:r>
            <a:r>
              <a:rPr lang="en-US" altLang="en-US" sz="2400" i="1" dirty="0" smtClean="0"/>
              <a:t>N</a:t>
            </a:r>
            <a:r>
              <a:rPr lang="en-US" altLang="en-US" sz="2400" dirty="0" smtClean="0"/>
              <a:t> + </a:t>
            </a:r>
            <a:r>
              <a:rPr lang="en-US" altLang="en-US" sz="2400" i="1" dirty="0" smtClean="0"/>
              <a:t>M</a:t>
            </a:r>
            <a:r>
              <a:rPr lang="en-US" altLang="en-US" sz="2400" dirty="0">
                <a:cs typeface="Arial" charset="0"/>
              </a:rPr>
              <a:t> × </a:t>
            </a:r>
            <a:r>
              <a:rPr lang="en-US" altLang="en-US" sz="2400" i="1" dirty="0" smtClean="0"/>
              <a:t>P</a:t>
            </a:r>
            <a:r>
              <a:rPr lang="en-US" altLang="en-US" sz="2400" dirty="0" smtClean="0"/>
              <a:t> + </a:t>
            </a:r>
            <a:r>
              <a:rPr lang="en-US" altLang="en-US" sz="2400" i="1" dirty="0" smtClean="0"/>
              <a:t>N</a:t>
            </a:r>
            <a:r>
              <a:rPr lang="en-US" altLang="en-US" sz="2400" dirty="0">
                <a:cs typeface="Arial" charset="0"/>
              </a:rPr>
              <a:t> × </a:t>
            </a:r>
            <a:r>
              <a:rPr lang="en-US" altLang="en-US" sz="2400" i="1" dirty="0" smtClean="0"/>
              <a:t>P</a:t>
            </a:r>
            <a:r>
              <a:rPr lang="en-US" altLang="en-US" sz="2400" dirty="0" smtClean="0"/>
              <a:t> + 1 </a:t>
            </a:r>
          </a:p>
          <a:p>
            <a:r>
              <a:rPr lang="en-US" altLang="en-US" sz="2800" dirty="0" smtClean="0"/>
              <a:t>Subtotal groups</a:t>
            </a:r>
          </a:p>
          <a:p>
            <a:pPr lvl="1"/>
            <a:r>
              <a:rPr lang="en-US" altLang="en-US" dirty="0" smtClean="0"/>
              <a:t>Normal GROUP BY totals (1)</a:t>
            </a:r>
          </a:p>
          <a:p>
            <a:pPr lvl="1"/>
            <a:r>
              <a:rPr lang="en-US" altLang="en-US" dirty="0" smtClean="0"/>
              <a:t>Combinations of 2 columns (3)</a:t>
            </a:r>
          </a:p>
          <a:p>
            <a:pPr lvl="1"/>
            <a:r>
              <a:rPr lang="en-US" altLang="en-US" dirty="0" smtClean="0"/>
              <a:t>Combinations of 1 column (3)</a:t>
            </a:r>
          </a:p>
          <a:p>
            <a:pPr lvl="1"/>
            <a:r>
              <a:rPr lang="en-US" altLang="en-US" dirty="0" smtClean="0"/>
              <a:t>Grand total (1)</a:t>
            </a:r>
          </a:p>
          <a:p>
            <a:pPr lvl="1"/>
            <a:r>
              <a:rPr lang="en-US" altLang="en-US" dirty="0" smtClean="0"/>
              <a:t>Number of subtotal groups: </a:t>
            </a:r>
            <a:r>
              <a:rPr lang="en-US" altLang="en-US" dirty="0"/>
              <a:t>8</a:t>
            </a:r>
            <a:r>
              <a:rPr lang="en-US" altLang="en-US" dirty="0" smtClean="0"/>
              <a:t> </a:t>
            </a:r>
            <a:r>
              <a:rPr lang="en-US" dirty="0"/>
              <a:t>(</a:t>
            </a:r>
            <a:r>
              <a:rPr lang="en-US" dirty="0" smtClean="0"/>
              <a:t>2</a:t>
            </a:r>
            <a:r>
              <a:rPr lang="en-US" baseline="30000" dirty="0" smtClean="0"/>
              <a:t>3</a:t>
            </a:r>
            <a:r>
              <a:rPr lang="en-US" dirty="0" smtClean="0"/>
              <a:t>)</a:t>
            </a:r>
            <a:endParaRPr lang="en-US" altLang="en-US" sz="2400" dirty="0" smtClean="0"/>
          </a:p>
        </p:txBody>
      </p:sp>
    </p:spTree>
    <p:extLst>
      <p:ext uri="{BB962C8B-B14F-4D97-AF65-F5344CB8AC3E}">
        <p14:creationId xmlns:p14="http://schemas.microsoft.com/office/powerpoint/2010/main" val="262206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4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4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4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4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CUBE Problems</a:t>
            </a:r>
            <a:endParaRPr lang="en-US" dirty="0"/>
          </a:p>
        </p:txBody>
      </p:sp>
      <p:sp>
        <p:nvSpPr>
          <p:cNvPr id="3" name="Content Placeholder 2"/>
          <p:cNvSpPr>
            <a:spLocks noGrp="1"/>
          </p:cNvSpPr>
          <p:nvPr>
            <p:ph idx="1"/>
          </p:nvPr>
        </p:nvSpPr>
        <p:spPr>
          <a:xfrm>
            <a:off x="304800" y="1066800"/>
            <a:ext cx="8382000" cy="4626864"/>
          </a:xfrm>
        </p:spPr>
        <p:txBody>
          <a:bodyPr/>
          <a:lstStyle/>
          <a:p>
            <a:r>
              <a:rPr lang="en-US" altLang="en-US" dirty="0" smtClean="0"/>
              <a:t>SELECT statement with CUBE operator</a:t>
            </a:r>
          </a:p>
          <a:p>
            <a:pPr lvl="1"/>
            <a:r>
              <a:rPr lang="en-US" altLang="en-US" dirty="0" smtClean="0"/>
              <a:t>Summarize </a:t>
            </a:r>
            <a:r>
              <a:rPr lang="en-US" altLang="en-US" dirty="0"/>
              <a:t>(sum, min, and count) store sales for USA and Canada in </a:t>
            </a:r>
            <a:r>
              <a:rPr lang="en-US" altLang="en-US" dirty="0" smtClean="0"/>
              <a:t>2016 </a:t>
            </a:r>
            <a:r>
              <a:rPr lang="en-US" altLang="en-US" dirty="0"/>
              <a:t>by store zip </a:t>
            </a:r>
            <a:r>
              <a:rPr lang="en-US" altLang="en-US" dirty="0" smtClean="0"/>
              <a:t>code, month, and division identifier</a:t>
            </a:r>
          </a:p>
          <a:p>
            <a:pPr lvl="1"/>
            <a:r>
              <a:rPr lang="en-US" dirty="0" smtClean="0"/>
              <a:t>Sort in a convenient order</a:t>
            </a:r>
          </a:p>
          <a:p>
            <a:pPr lvl="1"/>
            <a:r>
              <a:rPr lang="en-US" dirty="0" smtClean="0"/>
              <a:t>Complete set of subtotals</a:t>
            </a:r>
          </a:p>
          <a:p>
            <a:r>
              <a:rPr lang="en-US" dirty="0" smtClean="0"/>
              <a:t>Equivalent SELECT statement without CUBE operator</a:t>
            </a:r>
          </a:p>
          <a:p>
            <a:r>
              <a:rPr lang="en-US" dirty="0" smtClean="0"/>
              <a:t>Documents in module 2 for lesson examples and additional practice problems</a:t>
            </a:r>
          </a:p>
        </p:txBody>
      </p:sp>
    </p:spTree>
    <p:extLst>
      <p:ext uri="{BB962C8B-B14F-4D97-AF65-F5344CB8AC3E}">
        <p14:creationId xmlns:p14="http://schemas.microsoft.com/office/powerpoint/2010/main" val="34994742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1645&quot;&gt;&lt;property id=&quot;20148&quot; value=&quot;5&quot;/&gt;&lt;property id=&quot;20300&quot; value=&quot;Slide 1 - &amp;quot;Module 2  SQL Subtotal Operators&amp;quot;&quot;/&gt;&lt;property id=&quot;20307&quot; value=&quot;256&quot;/&gt;&lt;/object&gt;&lt;object type=&quot;3&quot; unique_id=&quot;11647&quot;&gt;&lt;property id=&quot;20148&quot; value=&quot;5&quot;/&gt;&lt;property id=&quot;20300&quot; value=&quot;Slide 5 - &amp;quot;CUBE Example&amp;quot;&quot;/&gt;&lt;property id=&quot;20307&quot; value=&quot;258&quot;/&gt;&lt;/object&gt;&lt;object type=&quot;3&quot; unique_id=&quot;11648&quot;&gt;&lt;property id=&quot;20148&quot; value=&quot;5&quot;/&gt;&lt;property id=&quot;20300&quot; value=&quot;Slide 4 - &amp;quot;CUBE / GROUP BY Comparison&amp;quot;&quot;/&gt;&lt;property id=&quot;20307&quot; value=&quot;259&quot;/&gt;&lt;/object&gt;&lt;object type=&quot;3&quot; unique_id=&quot;11649&quot;&gt;&lt;property id=&quot;20148&quot; value=&quot;5&quot;/&gt;&lt;property id=&quot;20300&quot; value=&quot;Slide 6 - &amp;quot;CUBE Operator Calculations&amp;quot;&quot;/&gt;&lt;property id=&quot;20307&quot; value=&quot;260&quot;/&gt;&lt;/object&gt;&lt;object type=&quot;3&quot; unique_id=&quot;11650&quot;&gt;&lt;property id=&quot;20148&quot; value=&quot;5&quot;/&gt;&lt;property id=&quot;20300&quot; value=&quot;Slide 7 - &amp;quot;CUBE using UNION Operations&amp;quot;&quot;/&gt;&lt;property id=&quot;20307&quot; value=&quot;261&quot;/&gt;&lt;/object&gt;&lt;object type=&quot;3&quot; unique_id=&quot;11656&quot;&gt;&lt;property id=&quot;20148&quot; value=&quot;5&quot;/&gt;&lt;property id=&quot;20300&quot; value=&quot;Slide 10 - &amp;quot;Summary&amp;quot;&quot;/&gt;&lt;property id=&quot;20307&quot; value=&quot;267&quot;/&gt;&lt;/object&gt;&lt;object type=&quot;3&quot; unique_id=&quot;11657&quot;&gt;&lt;property id=&quot;20148&quot; value=&quot;5&quot;/&gt;&lt;property id=&quot;20300&quot; value=&quot;Slide 2 - &amp;quot;Lesson Objectives&amp;quot;&quot;/&gt;&lt;property id=&quot;20307&quot; value=&quot;268&quot;/&gt;&lt;/object&gt;&lt;object type=&quot;3&quot; unique_id=&quot;12122&quot;&gt;&lt;property id=&quot;20148&quot; value=&quot;5&quot;/&gt;&lt;property id=&quot;20300&quot; value=&quot;Slide 8 - &amp;quot;CUBE Calculations with 3 Columns&amp;quot;&quot;/&gt;&lt;property id=&quot;20307&quot; value=&quot;270&quot;/&gt;&lt;/object&gt;&lt;object type=&quot;3&quot; unique_id=&quot;12327&quot;&gt;&lt;property id=&quot;20148&quot; value=&quot;5&quot;/&gt;&lt;property id=&quot;20300&quot; value=&quot;Slide 9 - &amp;quot;Additional CUBE Problems&amp;quot;&quot;/&gt;&lt;property id=&quot;20307&quot; value=&quot;271&quot;/&gt;&lt;/object&gt;&lt;object type=&quot;3&quot; unique_id=&quot;12328&quot;&gt;&lt;property id=&quot;20148&quot; value=&quot;5&quot;/&gt;&lt;property id=&quot;20300&quot; value=&quot;Slide 3 - &amp;quot;CUBE Operator Characteristics&amp;quot;&quot;/&gt;&lt;property id=&quot;20307&quot; value=&quot;272&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10125</TotalTime>
  <Words>1329</Words>
  <Application>Microsoft Office PowerPoint</Application>
  <PresentationFormat>On-screen Show (4:3)</PresentationFormat>
  <Paragraphs>235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ＭＳ Ｐゴシック</vt:lpstr>
      <vt:lpstr>Arial</vt:lpstr>
      <vt:lpstr>Courier New</vt:lpstr>
      <vt:lpstr>Symbol</vt:lpstr>
      <vt:lpstr>Times New Roman</vt:lpstr>
      <vt:lpstr>Wingdings</vt:lpstr>
      <vt:lpstr>Blank Presentation</vt:lpstr>
      <vt:lpstr>Module 2  SQL Subtotal Operators</vt:lpstr>
      <vt:lpstr>Lesson Objectives</vt:lpstr>
      <vt:lpstr>CUBE Operator Characteristics</vt:lpstr>
      <vt:lpstr>CUBE / GROUP BY Comparison</vt:lpstr>
      <vt:lpstr>CUBE Example</vt:lpstr>
      <vt:lpstr>CUBE Operator Calculations</vt:lpstr>
      <vt:lpstr>CUBE using UNION Operations</vt:lpstr>
      <vt:lpstr>CUBE Calculations with 3 Columns</vt:lpstr>
      <vt:lpstr>Additional CUBE Problems</vt:lpstr>
      <vt:lpstr>Summary</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Michael Mannino</cp:lastModifiedBy>
  <cp:revision>2051</cp:revision>
  <cp:lastPrinted>1601-01-01T00:00:00Z</cp:lastPrinted>
  <dcterms:created xsi:type="dcterms:W3CDTF">2000-07-15T18:34:14Z</dcterms:created>
  <dcterms:modified xsi:type="dcterms:W3CDTF">2018-05-09T20:53:48Z</dcterms:modified>
</cp:coreProperties>
</file>