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0" r:id="rId4"/>
    <p:sldId id="263" r:id="rId5"/>
    <p:sldId id="266" r:id="rId6"/>
    <p:sldId id="267" r:id="rId7"/>
    <p:sldId id="268" r:id="rId8"/>
    <p:sldId id="271" r:id="rId9"/>
    <p:sldId id="272" r:id="rId10"/>
    <p:sldId id="264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6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E9A75-6B11-4E1B-9AFE-D9B5B494908E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634635-5DE0-4A08-882C-965581E1CA21}">
      <dgm:prSet phldrT="[Text]"/>
      <dgm:spPr/>
      <dgm:t>
        <a:bodyPr/>
        <a:lstStyle/>
        <a:p>
          <a:r>
            <a:rPr lang="en-US" dirty="0" smtClean="0"/>
            <a:t>Subtotal variations</a:t>
          </a:r>
          <a:endParaRPr lang="en-US" dirty="0"/>
        </a:p>
      </dgm:t>
    </dgm:pt>
    <dgm:pt modelId="{5CAED91C-66F8-4FF6-9066-D20494531156}" type="parTrans" cxnId="{57F4EECD-A21C-4074-8125-5859E5F339B4}">
      <dgm:prSet/>
      <dgm:spPr/>
      <dgm:t>
        <a:bodyPr/>
        <a:lstStyle/>
        <a:p>
          <a:endParaRPr lang="en-US"/>
        </a:p>
      </dgm:t>
    </dgm:pt>
    <dgm:pt modelId="{ECBDAA87-1A20-4A64-9EDF-1E34E0A13CDB}" type="sibTrans" cxnId="{57F4EECD-A21C-4074-8125-5859E5F339B4}">
      <dgm:prSet/>
      <dgm:spPr/>
      <dgm:t>
        <a:bodyPr/>
        <a:lstStyle/>
        <a:p>
          <a:endParaRPr lang="en-US"/>
        </a:p>
      </dgm:t>
    </dgm:pt>
    <dgm:pt modelId="{3898A393-0918-4A78-8943-F9893B39D739}">
      <dgm:prSet phldrT="[Text]"/>
      <dgm:spPr/>
      <dgm:t>
        <a:bodyPr/>
        <a:lstStyle/>
        <a:p>
          <a:r>
            <a:rPr lang="en-US" dirty="0" smtClean="0"/>
            <a:t>Partial cube and rollup</a:t>
          </a:r>
          <a:endParaRPr lang="en-US" dirty="0"/>
        </a:p>
      </dgm:t>
    </dgm:pt>
    <dgm:pt modelId="{F8689C57-4540-4115-9A57-18F141C4EFAA}" type="parTrans" cxnId="{D05825E5-6DEC-427B-A847-414971CAF153}">
      <dgm:prSet/>
      <dgm:spPr/>
      <dgm:t>
        <a:bodyPr/>
        <a:lstStyle/>
        <a:p>
          <a:endParaRPr lang="en-US"/>
        </a:p>
      </dgm:t>
    </dgm:pt>
    <dgm:pt modelId="{6F376965-667D-4872-91D8-7FD6A700C250}" type="sibTrans" cxnId="{D05825E5-6DEC-427B-A847-414971CAF153}">
      <dgm:prSet/>
      <dgm:spPr/>
      <dgm:t>
        <a:bodyPr/>
        <a:lstStyle/>
        <a:p>
          <a:endParaRPr lang="en-US"/>
        </a:p>
      </dgm:t>
    </dgm:pt>
    <dgm:pt modelId="{753794A3-7375-489F-89D7-5A12D83D72A8}">
      <dgm:prSet phldrT="[Text]"/>
      <dgm:spPr/>
      <dgm:t>
        <a:bodyPr/>
        <a:lstStyle/>
        <a:p>
          <a:r>
            <a:rPr lang="en-US" dirty="0" smtClean="0"/>
            <a:t>Composite columns</a:t>
          </a:r>
          <a:endParaRPr lang="en-US" dirty="0"/>
        </a:p>
      </dgm:t>
    </dgm:pt>
    <dgm:pt modelId="{5570B2C0-7B5F-402E-A2F4-A812E36B6E9B}" type="parTrans" cxnId="{5CF8A89F-1DD2-4AA1-A09E-29C843CD893B}">
      <dgm:prSet/>
      <dgm:spPr/>
      <dgm:t>
        <a:bodyPr/>
        <a:lstStyle/>
        <a:p>
          <a:endParaRPr lang="en-US"/>
        </a:p>
      </dgm:t>
    </dgm:pt>
    <dgm:pt modelId="{2D009AE0-6331-4E3A-A479-667A6F772985}" type="sibTrans" cxnId="{5CF8A89F-1DD2-4AA1-A09E-29C843CD893B}">
      <dgm:prSet/>
      <dgm:spPr/>
      <dgm:t>
        <a:bodyPr/>
        <a:lstStyle/>
        <a:p>
          <a:endParaRPr lang="en-US"/>
        </a:p>
      </dgm:t>
    </dgm:pt>
    <dgm:pt modelId="{F6F1F44F-04F8-47BE-AB84-C1EE80FE386E}">
      <dgm:prSet phldrT="[Text]"/>
      <dgm:spPr/>
      <dgm:t>
        <a:bodyPr/>
        <a:lstStyle/>
        <a:p>
          <a:r>
            <a:rPr lang="en-US" dirty="0" smtClean="0"/>
            <a:t>Nested subtotal operations</a:t>
          </a:r>
          <a:endParaRPr lang="en-US" dirty="0"/>
        </a:p>
      </dgm:t>
    </dgm:pt>
    <dgm:pt modelId="{42DADE97-EE1D-4650-9BAA-DBDF16818882}" type="parTrans" cxnId="{6C17A333-A312-4118-9A88-D16ADD182BF5}">
      <dgm:prSet/>
      <dgm:spPr/>
      <dgm:t>
        <a:bodyPr/>
        <a:lstStyle/>
        <a:p>
          <a:endParaRPr lang="en-US"/>
        </a:p>
      </dgm:t>
    </dgm:pt>
    <dgm:pt modelId="{E5F2ECFE-63F4-4827-B595-959D8983A5B9}" type="sibTrans" cxnId="{6C17A333-A312-4118-9A88-D16ADD182BF5}">
      <dgm:prSet/>
      <dgm:spPr/>
      <dgm:t>
        <a:bodyPr/>
        <a:lstStyle/>
        <a:p>
          <a:endParaRPr lang="en-US"/>
        </a:p>
      </dgm:t>
    </dgm:pt>
    <dgm:pt modelId="{B582E12B-B07D-438C-B5C8-71F9F9A3D756}">
      <dgm:prSet phldrT="[Text]"/>
      <dgm:spPr/>
      <dgm:t>
        <a:bodyPr/>
        <a:lstStyle/>
        <a:p>
          <a:r>
            <a:rPr lang="en-US" dirty="0" smtClean="0"/>
            <a:t>Subtotal identifiers</a:t>
          </a:r>
          <a:endParaRPr lang="en-US" dirty="0"/>
        </a:p>
      </dgm:t>
    </dgm:pt>
    <dgm:pt modelId="{0FE63F15-D2F1-47AC-9C89-0B696561B353}" type="parTrans" cxnId="{E6A38C33-FFCA-4633-AD36-A9A5D5CF0886}">
      <dgm:prSet/>
      <dgm:spPr/>
      <dgm:t>
        <a:bodyPr/>
        <a:lstStyle/>
        <a:p>
          <a:endParaRPr lang="en-US"/>
        </a:p>
      </dgm:t>
    </dgm:pt>
    <dgm:pt modelId="{1BDEF87B-10AC-455B-9DBC-3A7AEF1F5766}" type="sibTrans" cxnId="{E6A38C33-FFCA-4633-AD36-A9A5D5CF0886}">
      <dgm:prSet/>
      <dgm:spPr/>
      <dgm:t>
        <a:bodyPr/>
        <a:lstStyle/>
        <a:p>
          <a:endParaRPr lang="en-US"/>
        </a:p>
      </dgm:t>
    </dgm:pt>
    <dgm:pt modelId="{67968872-45AA-4A83-9AF4-D5912AA07136}" type="pres">
      <dgm:prSet presAssocID="{60EE9A75-6B11-4E1B-9AFE-D9B5B49490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54E33E-4B68-4156-AFC9-34B88A712114}" type="pres">
      <dgm:prSet presAssocID="{A6634635-5DE0-4A08-882C-965581E1CA21}" presName="root1" presStyleCnt="0"/>
      <dgm:spPr/>
    </dgm:pt>
    <dgm:pt modelId="{A5193DFE-BB78-4CE0-AC17-5003E45B1E25}" type="pres">
      <dgm:prSet presAssocID="{A6634635-5DE0-4A08-882C-965581E1CA2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37AF0B-2286-4DCA-A9E7-C39B30334AD3}" type="pres">
      <dgm:prSet presAssocID="{A6634635-5DE0-4A08-882C-965581E1CA21}" presName="level2hierChild" presStyleCnt="0"/>
      <dgm:spPr/>
    </dgm:pt>
    <dgm:pt modelId="{285A9139-5E3C-4851-ADBC-4B00CE48E1B6}" type="pres">
      <dgm:prSet presAssocID="{F8689C57-4540-4115-9A57-18F141C4EFA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417F649-1B96-4BBE-9689-03F569D99CE3}" type="pres">
      <dgm:prSet presAssocID="{F8689C57-4540-4115-9A57-18F141C4EFA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78956CF-4334-48FD-ACB7-AF4BCFE15253}" type="pres">
      <dgm:prSet presAssocID="{3898A393-0918-4A78-8943-F9893B39D739}" presName="root2" presStyleCnt="0"/>
      <dgm:spPr/>
    </dgm:pt>
    <dgm:pt modelId="{5ED94499-26E2-4B22-8A2F-A3A60B34A654}" type="pres">
      <dgm:prSet presAssocID="{3898A393-0918-4A78-8943-F9893B39D73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B53C7F-026F-4C9F-9711-5F40904A3876}" type="pres">
      <dgm:prSet presAssocID="{3898A393-0918-4A78-8943-F9893B39D739}" presName="level3hierChild" presStyleCnt="0"/>
      <dgm:spPr/>
    </dgm:pt>
    <dgm:pt modelId="{D3AC1A18-2E7C-42FC-972A-E8986DA2245A}" type="pres">
      <dgm:prSet presAssocID="{5570B2C0-7B5F-402E-A2F4-A812E36B6E9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329B52A-98DD-46D3-A331-BAC79BE541EB}" type="pres">
      <dgm:prSet presAssocID="{5570B2C0-7B5F-402E-A2F4-A812E36B6E9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76CE447-8210-492A-8D3F-52B0CB21171C}" type="pres">
      <dgm:prSet presAssocID="{753794A3-7375-489F-89D7-5A12D83D72A8}" presName="root2" presStyleCnt="0"/>
      <dgm:spPr/>
    </dgm:pt>
    <dgm:pt modelId="{7832FA09-2BF8-48CB-BFFC-08EE4F72DF22}" type="pres">
      <dgm:prSet presAssocID="{753794A3-7375-489F-89D7-5A12D83D72A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33288-B6A6-41E9-888E-5A037EFF1EC0}" type="pres">
      <dgm:prSet presAssocID="{753794A3-7375-489F-89D7-5A12D83D72A8}" presName="level3hierChild" presStyleCnt="0"/>
      <dgm:spPr/>
    </dgm:pt>
    <dgm:pt modelId="{93C8FBAD-593C-43DD-8CEA-EF5754EB9962}" type="pres">
      <dgm:prSet presAssocID="{42DADE97-EE1D-4650-9BAA-DBDF16818882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1B53223B-685F-4A24-A1FA-680CC58AE137}" type="pres">
      <dgm:prSet presAssocID="{42DADE97-EE1D-4650-9BAA-DBDF16818882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014516C-29E5-4D26-BD62-81CFAE25F72D}" type="pres">
      <dgm:prSet presAssocID="{F6F1F44F-04F8-47BE-AB84-C1EE80FE386E}" presName="root2" presStyleCnt="0"/>
      <dgm:spPr/>
    </dgm:pt>
    <dgm:pt modelId="{C82DBE6C-2436-4899-A0E7-F7683FB96DA5}" type="pres">
      <dgm:prSet presAssocID="{F6F1F44F-04F8-47BE-AB84-C1EE80FE386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A1AFE-86C4-45F5-AB42-D1CD42DE2922}" type="pres">
      <dgm:prSet presAssocID="{F6F1F44F-04F8-47BE-AB84-C1EE80FE386E}" presName="level3hierChild" presStyleCnt="0"/>
      <dgm:spPr/>
    </dgm:pt>
    <dgm:pt modelId="{DF173AAA-AFA8-429D-8C03-75AD6FEB533A}" type="pres">
      <dgm:prSet presAssocID="{0FE63F15-D2F1-47AC-9C89-0B696561B353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B52E94E-AE42-4BC2-BAD1-72382201FF30}" type="pres">
      <dgm:prSet presAssocID="{0FE63F15-D2F1-47AC-9C89-0B696561B35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7DDFC60-30D2-4262-B1BD-BE8720D838F2}" type="pres">
      <dgm:prSet presAssocID="{B582E12B-B07D-438C-B5C8-71F9F9A3D756}" presName="root2" presStyleCnt="0"/>
      <dgm:spPr/>
    </dgm:pt>
    <dgm:pt modelId="{A72AA470-0B30-4A0F-9A99-D86D618CE9EA}" type="pres">
      <dgm:prSet presAssocID="{B582E12B-B07D-438C-B5C8-71F9F9A3D75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0375F-8F5A-4EB8-BF79-2F55335D7EE0}" type="pres">
      <dgm:prSet presAssocID="{B582E12B-B07D-438C-B5C8-71F9F9A3D756}" presName="level3hierChild" presStyleCnt="0"/>
      <dgm:spPr/>
    </dgm:pt>
  </dgm:ptLst>
  <dgm:cxnLst>
    <dgm:cxn modelId="{5925E099-E8E6-4006-B18E-20C5044AA7A6}" type="presOf" srcId="{42DADE97-EE1D-4650-9BAA-DBDF16818882}" destId="{93C8FBAD-593C-43DD-8CEA-EF5754EB9962}" srcOrd="0" destOrd="0" presId="urn:microsoft.com/office/officeart/2005/8/layout/hierarchy2"/>
    <dgm:cxn modelId="{E6A38C33-FFCA-4633-AD36-A9A5D5CF0886}" srcId="{A6634635-5DE0-4A08-882C-965581E1CA21}" destId="{B582E12B-B07D-438C-B5C8-71F9F9A3D756}" srcOrd="3" destOrd="0" parTransId="{0FE63F15-D2F1-47AC-9C89-0B696561B353}" sibTransId="{1BDEF87B-10AC-455B-9DBC-3A7AEF1F5766}"/>
    <dgm:cxn modelId="{0B417770-92DC-4564-8330-863C97149BC1}" type="presOf" srcId="{F6F1F44F-04F8-47BE-AB84-C1EE80FE386E}" destId="{C82DBE6C-2436-4899-A0E7-F7683FB96DA5}" srcOrd="0" destOrd="0" presId="urn:microsoft.com/office/officeart/2005/8/layout/hierarchy2"/>
    <dgm:cxn modelId="{D05825E5-6DEC-427B-A847-414971CAF153}" srcId="{A6634635-5DE0-4A08-882C-965581E1CA21}" destId="{3898A393-0918-4A78-8943-F9893B39D739}" srcOrd="0" destOrd="0" parTransId="{F8689C57-4540-4115-9A57-18F141C4EFAA}" sibTransId="{6F376965-667D-4872-91D8-7FD6A700C250}"/>
    <dgm:cxn modelId="{57F4EECD-A21C-4074-8125-5859E5F339B4}" srcId="{60EE9A75-6B11-4E1B-9AFE-D9B5B494908E}" destId="{A6634635-5DE0-4A08-882C-965581E1CA21}" srcOrd="0" destOrd="0" parTransId="{5CAED91C-66F8-4FF6-9066-D20494531156}" sibTransId="{ECBDAA87-1A20-4A64-9EDF-1E34E0A13CDB}"/>
    <dgm:cxn modelId="{04024400-32B3-4FD1-855F-38FD56845CD2}" type="presOf" srcId="{F8689C57-4540-4115-9A57-18F141C4EFAA}" destId="{B417F649-1B96-4BBE-9689-03F569D99CE3}" srcOrd="1" destOrd="0" presId="urn:microsoft.com/office/officeart/2005/8/layout/hierarchy2"/>
    <dgm:cxn modelId="{67840FA7-02E5-4A26-BCE9-C70ADA165C3A}" type="presOf" srcId="{B582E12B-B07D-438C-B5C8-71F9F9A3D756}" destId="{A72AA470-0B30-4A0F-9A99-D86D618CE9EA}" srcOrd="0" destOrd="0" presId="urn:microsoft.com/office/officeart/2005/8/layout/hierarchy2"/>
    <dgm:cxn modelId="{2DA1E4E8-27F1-4EE7-8AD1-7DDDBB8DBDFC}" type="presOf" srcId="{0FE63F15-D2F1-47AC-9C89-0B696561B353}" destId="{2B52E94E-AE42-4BC2-BAD1-72382201FF30}" srcOrd="1" destOrd="0" presId="urn:microsoft.com/office/officeart/2005/8/layout/hierarchy2"/>
    <dgm:cxn modelId="{0FD9A8A7-A2C3-4FF0-BD5C-0E0E1D0A5670}" type="presOf" srcId="{F8689C57-4540-4115-9A57-18F141C4EFAA}" destId="{285A9139-5E3C-4851-ADBC-4B00CE48E1B6}" srcOrd="0" destOrd="0" presId="urn:microsoft.com/office/officeart/2005/8/layout/hierarchy2"/>
    <dgm:cxn modelId="{F54043B8-2DE2-45F7-99C6-131C9BDA0A19}" type="presOf" srcId="{42DADE97-EE1D-4650-9BAA-DBDF16818882}" destId="{1B53223B-685F-4A24-A1FA-680CC58AE137}" srcOrd="1" destOrd="0" presId="urn:microsoft.com/office/officeart/2005/8/layout/hierarchy2"/>
    <dgm:cxn modelId="{28FE1919-4368-43A0-910B-D0717C265560}" type="presOf" srcId="{60EE9A75-6B11-4E1B-9AFE-D9B5B494908E}" destId="{67968872-45AA-4A83-9AF4-D5912AA07136}" srcOrd="0" destOrd="0" presId="urn:microsoft.com/office/officeart/2005/8/layout/hierarchy2"/>
    <dgm:cxn modelId="{6C17A333-A312-4118-9A88-D16ADD182BF5}" srcId="{A6634635-5DE0-4A08-882C-965581E1CA21}" destId="{F6F1F44F-04F8-47BE-AB84-C1EE80FE386E}" srcOrd="2" destOrd="0" parTransId="{42DADE97-EE1D-4650-9BAA-DBDF16818882}" sibTransId="{E5F2ECFE-63F4-4827-B595-959D8983A5B9}"/>
    <dgm:cxn modelId="{E07E92C2-7D31-4782-8A72-3B6BE04B9F84}" type="presOf" srcId="{0FE63F15-D2F1-47AC-9C89-0B696561B353}" destId="{DF173AAA-AFA8-429D-8C03-75AD6FEB533A}" srcOrd="0" destOrd="0" presId="urn:microsoft.com/office/officeart/2005/8/layout/hierarchy2"/>
    <dgm:cxn modelId="{6E30E05F-C68A-4FB8-A47D-EB32762675FC}" type="presOf" srcId="{753794A3-7375-489F-89D7-5A12D83D72A8}" destId="{7832FA09-2BF8-48CB-BFFC-08EE4F72DF22}" srcOrd="0" destOrd="0" presId="urn:microsoft.com/office/officeart/2005/8/layout/hierarchy2"/>
    <dgm:cxn modelId="{6906E8C5-2B62-4AEB-90D6-3D50BAF0383B}" type="presOf" srcId="{5570B2C0-7B5F-402E-A2F4-A812E36B6E9B}" destId="{C329B52A-98DD-46D3-A331-BAC79BE541EB}" srcOrd="1" destOrd="0" presId="urn:microsoft.com/office/officeart/2005/8/layout/hierarchy2"/>
    <dgm:cxn modelId="{5CF8A89F-1DD2-4AA1-A09E-29C843CD893B}" srcId="{A6634635-5DE0-4A08-882C-965581E1CA21}" destId="{753794A3-7375-489F-89D7-5A12D83D72A8}" srcOrd="1" destOrd="0" parTransId="{5570B2C0-7B5F-402E-A2F4-A812E36B6E9B}" sibTransId="{2D009AE0-6331-4E3A-A479-667A6F772985}"/>
    <dgm:cxn modelId="{2CCD12D1-4EEA-4A3B-B668-0551A15305F8}" type="presOf" srcId="{3898A393-0918-4A78-8943-F9893B39D739}" destId="{5ED94499-26E2-4B22-8A2F-A3A60B34A654}" srcOrd="0" destOrd="0" presId="urn:microsoft.com/office/officeart/2005/8/layout/hierarchy2"/>
    <dgm:cxn modelId="{0FE2BE43-F5F3-4988-A9D7-8B723A5A2B4E}" type="presOf" srcId="{A6634635-5DE0-4A08-882C-965581E1CA21}" destId="{A5193DFE-BB78-4CE0-AC17-5003E45B1E25}" srcOrd="0" destOrd="0" presId="urn:microsoft.com/office/officeart/2005/8/layout/hierarchy2"/>
    <dgm:cxn modelId="{7DEB4F58-73C4-49D4-A917-98431EE11C09}" type="presOf" srcId="{5570B2C0-7B5F-402E-A2F4-A812E36B6E9B}" destId="{D3AC1A18-2E7C-42FC-972A-E8986DA2245A}" srcOrd="0" destOrd="0" presId="urn:microsoft.com/office/officeart/2005/8/layout/hierarchy2"/>
    <dgm:cxn modelId="{CD3815BA-8E91-46CE-8363-CED2BFA7AE34}" type="presParOf" srcId="{67968872-45AA-4A83-9AF4-D5912AA07136}" destId="{2554E33E-4B68-4156-AFC9-34B88A712114}" srcOrd="0" destOrd="0" presId="urn:microsoft.com/office/officeart/2005/8/layout/hierarchy2"/>
    <dgm:cxn modelId="{75784222-0F68-4B10-882A-3454E95DD150}" type="presParOf" srcId="{2554E33E-4B68-4156-AFC9-34B88A712114}" destId="{A5193DFE-BB78-4CE0-AC17-5003E45B1E25}" srcOrd="0" destOrd="0" presId="urn:microsoft.com/office/officeart/2005/8/layout/hierarchy2"/>
    <dgm:cxn modelId="{1BFAF9DE-17E1-48BC-BCB3-EAB4097DAC7E}" type="presParOf" srcId="{2554E33E-4B68-4156-AFC9-34B88A712114}" destId="{A237AF0B-2286-4DCA-A9E7-C39B30334AD3}" srcOrd="1" destOrd="0" presId="urn:microsoft.com/office/officeart/2005/8/layout/hierarchy2"/>
    <dgm:cxn modelId="{AB254C73-62BD-446C-A28D-0CCC7F4F2483}" type="presParOf" srcId="{A237AF0B-2286-4DCA-A9E7-C39B30334AD3}" destId="{285A9139-5E3C-4851-ADBC-4B00CE48E1B6}" srcOrd="0" destOrd="0" presId="urn:microsoft.com/office/officeart/2005/8/layout/hierarchy2"/>
    <dgm:cxn modelId="{4464C857-7C48-492A-A694-D8E90748CA5B}" type="presParOf" srcId="{285A9139-5E3C-4851-ADBC-4B00CE48E1B6}" destId="{B417F649-1B96-4BBE-9689-03F569D99CE3}" srcOrd="0" destOrd="0" presId="urn:microsoft.com/office/officeart/2005/8/layout/hierarchy2"/>
    <dgm:cxn modelId="{77727C81-2409-431F-B49E-6D3ADB2C1B6E}" type="presParOf" srcId="{A237AF0B-2286-4DCA-A9E7-C39B30334AD3}" destId="{278956CF-4334-48FD-ACB7-AF4BCFE15253}" srcOrd="1" destOrd="0" presId="urn:microsoft.com/office/officeart/2005/8/layout/hierarchy2"/>
    <dgm:cxn modelId="{42260CC0-C01A-4363-981B-5915EE7DB306}" type="presParOf" srcId="{278956CF-4334-48FD-ACB7-AF4BCFE15253}" destId="{5ED94499-26E2-4B22-8A2F-A3A60B34A654}" srcOrd="0" destOrd="0" presId="urn:microsoft.com/office/officeart/2005/8/layout/hierarchy2"/>
    <dgm:cxn modelId="{12E5267A-FDC1-4966-A30A-8C1DF7ACA3EA}" type="presParOf" srcId="{278956CF-4334-48FD-ACB7-AF4BCFE15253}" destId="{B1B53C7F-026F-4C9F-9711-5F40904A3876}" srcOrd="1" destOrd="0" presId="urn:microsoft.com/office/officeart/2005/8/layout/hierarchy2"/>
    <dgm:cxn modelId="{87F202AD-72C2-4479-A989-26EC798F495D}" type="presParOf" srcId="{A237AF0B-2286-4DCA-A9E7-C39B30334AD3}" destId="{D3AC1A18-2E7C-42FC-972A-E8986DA2245A}" srcOrd="2" destOrd="0" presId="urn:microsoft.com/office/officeart/2005/8/layout/hierarchy2"/>
    <dgm:cxn modelId="{0A660BA2-C19F-4804-8F89-399620C5A4FF}" type="presParOf" srcId="{D3AC1A18-2E7C-42FC-972A-E8986DA2245A}" destId="{C329B52A-98DD-46D3-A331-BAC79BE541EB}" srcOrd="0" destOrd="0" presId="urn:microsoft.com/office/officeart/2005/8/layout/hierarchy2"/>
    <dgm:cxn modelId="{B526C0B0-77F9-411A-9469-664F01C6B49B}" type="presParOf" srcId="{A237AF0B-2286-4DCA-A9E7-C39B30334AD3}" destId="{576CE447-8210-492A-8D3F-52B0CB21171C}" srcOrd="3" destOrd="0" presId="urn:microsoft.com/office/officeart/2005/8/layout/hierarchy2"/>
    <dgm:cxn modelId="{ADE4B8FF-426C-456D-B800-C41D886B60AE}" type="presParOf" srcId="{576CE447-8210-492A-8D3F-52B0CB21171C}" destId="{7832FA09-2BF8-48CB-BFFC-08EE4F72DF22}" srcOrd="0" destOrd="0" presId="urn:microsoft.com/office/officeart/2005/8/layout/hierarchy2"/>
    <dgm:cxn modelId="{A5BE9552-E063-466C-A893-85DEBD9FEAEB}" type="presParOf" srcId="{576CE447-8210-492A-8D3F-52B0CB21171C}" destId="{A3C33288-B6A6-41E9-888E-5A037EFF1EC0}" srcOrd="1" destOrd="0" presId="urn:microsoft.com/office/officeart/2005/8/layout/hierarchy2"/>
    <dgm:cxn modelId="{BB5FA749-1D57-4F72-B7BF-4B72B668DE58}" type="presParOf" srcId="{A237AF0B-2286-4DCA-A9E7-C39B30334AD3}" destId="{93C8FBAD-593C-43DD-8CEA-EF5754EB9962}" srcOrd="4" destOrd="0" presId="urn:microsoft.com/office/officeart/2005/8/layout/hierarchy2"/>
    <dgm:cxn modelId="{E48B74C7-6356-48CC-8974-6E9F59A5DF29}" type="presParOf" srcId="{93C8FBAD-593C-43DD-8CEA-EF5754EB9962}" destId="{1B53223B-685F-4A24-A1FA-680CC58AE137}" srcOrd="0" destOrd="0" presId="urn:microsoft.com/office/officeart/2005/8/layout/hierarchy2"/>
    <dgm:cxn modelId="{C2CE0362-1291-4EBD-87C8-036C9F45FFAD}" type="presParOf" srcId="{A237AF0B-2286-4DCA-A9E7-C39B30334AD3}" destId="{F014516C-29E5-4D26-BD62-81CFAE25F72D}" srcOrd="5" destOrd="0" presId="urn:microsoft.com/office/officeart/2005/8/layout/hierarchy2"/>
    <dgm:cxn modelId="{53288AD6-059D-4100-87A3-F6CE7517D2AE}" type="presParOf" srcId="{F014516C-29E5-4D26-BD62-81CFAE25F72D}" destId="{C82DBE6C-2436-4899-A0E7-F7683FB96DA5}" srcOrd="0" destOrd="0" presId="urn:microsoft.com/office/officeart/2005/8/layout/hierarchy2"/>
    <dgm:cxn modelId="{93A01828-3009-4125-A2FC-4F364223A457}" type="presParOf" srcId="{F014516C-29E5-4D26-BD62-81CFAE25F72D}" destId="{2D1A1AFE-86C4-45F5-AB42-D1CD42DE2922}" srcOrd="1" destOrd="0" presId="urn:microsoft.com/office/officeart/2005/8/layout/hierarchy2"/>
    <dgm:cxn modelId="{6C115F8A-4680-4D61-89C8-EEC8E6997890}" type="presParOf" srcId="{A237AF0B-2286-4DCA-A9E7-C39B30334AD3}" destId="{DF173AAA-AFA8-429D-8C03-75AD6FEB533A}" srcOrd="6" destOrd="0" presId="urn:microsoft.com/office/officeart/2005/8/layout/hierarchy2"/>
    <dgm:cxn modelId="{FDDFF09F-244E-4DC5-91D6-A40611ED0825}" type="presParOf" srcId="{DF173AAA-AFA8-429D-8C03-75AD6FEB533A}" destId="{2B52E94E-AE42-4BC2-BAD1-72382201FF30}" srcOrd="0" destOrd="0" presId="urn:microsoft.com/office/officeart/2005/8/layout/hierarchy2"/>
    <dgm:cxn modelId="{BAC21CA1-2267-4248-8DD1-3AE824002173}" type="presParOf" srcId="{A237AF0B-2286-4DCA-A9E7-C39B30334AD3}" destId="{77DDFC60-30D2-4262-B1BD-BE8720D838F2}" srcOrd="7" destOrd="0" presId="urn:microsoft.com/office/officeart/2005/8/layout/hierarchy2"/>
    <dgm:cxn modelId="{BF13F5D6-D7F9-4F14-BC76-4FF6A649987C}" type="presParOf" srcId="{77DDFC60-30D2-4262-B1BD-BE8720D838F2}" destId="{A72AA470-0B30-4A0F-9A99-D86D618CE9EA}" srcOrd="0" destOrd="0" presId="urn:microsoft.com/office/officeart/2005/8/layout/hierarchy2"/>
    <dgm:cxn modelId="{D7510568-AF34-406B-96B3-312E178C27E7}" type="presParOf" srcId="{77DDFC60-30D2-4262-B1BD-BE8720D838F2}" destId="{0D10375F-8F5A-4EB8-BF79-2F55335D7EE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</a:t>
            </a:r>
            <a:r>
              <a:rPr lang="en-US" baseline="0" dirty="0" smtClean="0"/>
              <a:t> 5</a:t>
            </a:r>
            <a:r>
              <a:rPr lang="en-US" dirty="0" smtClean="0"/>
              <a:t> of Module 2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baseline="0" dirty="0" smtClean="0"/>
              <a:t>SQL subtotal operators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When should you use subtotal variations?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Confuse and </a:t>
            </a:r>
            <a:r>
              <a:rPr lang="en-US" baseline="0" smtClean="0"/>
              <a:t>impress co-workers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aseline="0" dirty="0" smtClean="0"/>
              <a:t>Variations can be confusing.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Highly specialized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</a:t>
            </a:r>
            <a:r>
              <a:rPr lang="en-US" baseline="0" dirty="0" smtClean="0"/>
              <a:t> the conceptual differences among the CUBE, ROLLUP, and GROUPING SETS operators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SQL SELECT statements using the GROUPING SETS operator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Convert CUBE and ROLLUP operations</a:t>
            </a:r>
            <a:r>
              <a:rPr lang="en-US" baseline="0" dirty="0" smtClean="0"/>
              <a:t> into GROUPING SETS operators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List</a:t>
            </a:r>
            <a:r>
              <a:rPr lang="en-US" baseline="0" dirty="0" smtClean="0"/>
              <a:t> subtotals produced by variations of the subtotal operators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https://oracle-base.com/articles/misc/rollup-cube-grouping-functions-and-grouping-sets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09C861A-4BF5-46BB-9AD8-F3BEBA5534E7}" type="slidenum">
              <a:rPr kumimoji="0" lang="en-US" altLang="en-US" sz="1200" b="0" smtClean="0"/>
              <a:pPr/>
              <a:t>4</a:t>
            </a:fld>
            <a:endParaRPr kumimoji="0" lang="en-US" altLang="en-US" sz="1200" b="0" smtClean="0"/>
          </a:p>
        </p:txBody>
      </p:sp>
      <p:sp>
        <p:nvSpPr>
          <p:cNvPr id="1597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F7FAD24A-2222-42A6-943F-FAD4814CEB31}" type="slidenum">
              <a:rPr kumimoji="0" lang="en-US" altLang="en-US" sz="1200" b="0">
                <a:latin typeface="Arial" charset="0"/>
              </a:rPr>
              <a:pPr algn="r" eaLnBrk="1" hangingPunct="1"/>
              <a:t>4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59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31" tIns="45716" rIns="91431" bIns="45716"/>
          <a:lstStyle/>
          <a:p>
            <a:pPr marL="228600" indent="-228600" eaLnBrk="1" hangingPunct="1"/>
            <a:r>
              <a:rPr lang="en-US" altLang="en-US" dirty="0" smtClean="0"/>
              <a:t>See</a:t>
            </a:r>
            <a:r>
              <a:rPr lang="en-US" altLang="en-US" baseline="0" dirty="0" smtClean="0"/>
              <a:t> subtotal groups in results</a:t>
            </a:r>
          </a:p>
          <a:p>
            <a:pPr marL="228600" indent="-228600" eaLnBrk="1" hangingPunct="1"/>
            <a:endParaRPr lang="en-US" altLang="en-US" baseline="0" dirty="0" smtClean="0"/>
          </a:p>
          <a:p>
            <a:pPr marL="228600" indent="-228600" eaLnBrk="1" hangingPunct="1"/>
            <a:r>
              <a:rPr lang="en-US" altLang="en-US" baseline="0" dirty="0" smtClean="0"/>
              <a:t>Use CUBE on independent columns</a:t>
            </a:r>
          </a:p>
          <a:p>
            <a:pPr marL="228600" indent="-228600" eaLnBrk="1" hangingPunct="1"/>
            <a:endParaRPr lang="en-US" altLang="en-US" baseline="0" dirty="0" smtClean="0"/>
          </a:p>
          <a:p>
            <a:pPr marL="228600" indent="-228600" eaLnBrk="1" hangingPunct="1"/>
            <a:r>
              <a:rPr lang="en-US" altLang="en-US" baseline="0" dirty="0" smtClean="0"/>
              <a:t>No grand total because grand total in CUBE combines with </a:t>
            </a:r>
            <a:r>
              <a:rPr lang="en-US" altLang="en-US" baseline="0" dirty="0" err="1" smtClean="0"/>
              <a:t>TimeMonth</a:t>
            </a:r>
            <a:endParaRPr lang="en-US" altLang="en-US" baseline="0" dirty="0" smtClean="0"/>
          </a:p>
          <a:p>
            <a:pPr marL="228600" indent="-228600"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4981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09C861A-4BF5-46BB-9AD8-F3BEBA5534E7}" type="slidenum">
              <a:rPr kumimoji="0" lang="en-US" altLang="en-US" sz="1200" b="0" smtClean="0"/>
              <a:pPr/>
              <a:t>5</a:t>
            </a:fld>
            <a:endParaRPr kumimoji="0" lang="en-US" altLang="en-US" sz="1200" b="0" smtClean="0"/>
          </a:p>
        </p:txBody>
      </p:sp>
      <p:sp>
        <p:nvSpPr>
          <p:cNvPr id="1597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F7FAD24A-2222-42A6-943F-FAD4814CEB31}" type="slidenum">
              <a:rPr kumimoji="0" lang="en-US" altLang="en-US" sz="1200" b="0">
                <a:latin typeface="Arial" charset="0"/>
              </a:rPr>
              <a:pPr algn="r" eaLnBrk="1" hangingPunct="1"/>
              <a:t>5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59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31" tIns="45716" rIns="91431" bIns="45716"/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See</a:t>
            </a:r>
            <a:r>
              <a:rPr lang="en-US" altLang="en-US" baseline="0" dirty="0" smtClean="0"/>
              <a:t> subtotal groups in results</a:t>
            </a:r>
          </a:p>
          <a:p>
            <a:pPr marL="228600" indent="-228600" eaLnBrk="1" hangingPunct="1"/>
            <a:endParaRPr lang="en-US" altLang="en-US" dirty="0" smtClean="0"/>
          </a:p>
          <a:p>
            <a:pPr marL="228600" indent="-228600" eaLnBrk="1" hangingPunct="1"/>
            <a:r>
              <a:rPr lang="en-US" altLang="en-US" dirty="0" smtClean="0"/>
              <a:t>No</a:t>
            </a:r>
            <a:r>
              <a:rPr lang="en-US" altLang="en-US" baseline="0" dirty="0" smtClean="0"/>
              <a:t> grand total</a:t>
            </a:r>
          </a:p>
          <a:p>
            <a:pPr marL="228600" indent="-228600" eaLnBrk="1" hangingPunct="1"/>
            <a:endParaRPr lang="en-US" altLang="en-US" baseline="0" dirty="0" smtClean="0"/>
          </a:p>
          <a:p>
            <a:pPr marL="228600" indent="-228600" eaLnBrk="1" hangingPunct="1"/>
            <a:r>
              <a:rPr lang="en-US" altLang="en-US" baseline="0" dirty="0" smtClean="0"/>
              <a:t>Use ROLLUP on hierarchically related columns</a:t>
            </a:r>
          </a:p>
          <a:p>
            <a:pPr marL="228600" indent="-228600"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9373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09C861A-4BF5-46BB-9AD8-F3BEBA5534E7}" type="slidenum">
              <a:rPr kumimoji="0" lang="en-US" altLang="en-US" sz="1200" b="0" smtClean="0"/>
              <a:pPr/>
              <a:t>6</a:t>
            </a:fld>
            <a:endParaRPr kumimoji="0" lang="en-US" altLang="en-US" sz="1200" b="0" smtClean="0"/>
          </a:p>
        </p:txBody>
      </p:sp>
      <p:sp>
        <p:nvSpPr>
          <p:cNvPr id="1597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F7FAD24A-2222-42A6-943F-FAD4814CEB31}" type="slidenum">
              <a:rPr kumimoji="0" lang="en-US" altLang="en-US" sz="1200" b="0">
                <a:latin typeface="Arial" charset="0"/>
              </a:rPr>
              <a:pPr algn="r" eaLnBrk="1" hangingPunct="1"/>
              <a:t>6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59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31" tIns="45716" rIns="91431" bIns="45716"/>
          <a:lstStyle/>
          <a:p>
            <a:pPr marL="228600" indent="-228600" eaLnBrk="1" hangingPunct="1"/>
            <a:r>
              <a:rPr lang="en-US" altLang="en-US" dirty="0" smtClean="0"/>
              <a:t>No</a:t>
            </a:r>
            <a:r>
              <a:rPr lang="en-US" altLang="en-US" baseline="0" dirty="0" smtClean="0"/>
              <a:t> subtotals for &lt;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StoreState</a:t>
            </a:r>
            <a:r>
              <a:rPr lang="en-US" altLang="en-US" baseline="0" dirty="0" smtClean="0"/>
              <a:t>&gt; due to composite column.</a:t>
            </a:r>
          </a:p>
          <a:p>
            <a:pPr marL="228600" indent="-228600"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0347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TimeMonth</a:t>
            </a:r>
            <a:r>
              <a:rPr lang="en-US" dirty="0" smtClean="0"/>
              <a:t> does not concatenate with ROLLUP.</a:t>
            </a:r>
          </a:p>
          <a:p>
            <a:r>
              <a:rPr lang="en-US" baseline="0" dirty="0" smtClean="0"/>
              <a:t>Grand total as part of ROLLUP</a:t>
            </a:r>
          </a:p>
          <a:p>
            <a:r>
              <a:rPr lang="en-US" baseline="0" dirty="0" smtClean="0"/>
              <a:t>ROLLUP has grand total and </a:t>
            </a:r>
            <a:r>
              <a:rPr lang="en-US" baseline="0" dirty="0" err="1" smtClean="0"/>
              <a:t>TimeMonth</a:t>
            </a:r>
            <a:r>
              <a:rPr lang="en-US" baseline="0" dirty="0" smtClean="0"/>
              <a:t> does not combine with the ROLLUP subtotal groups.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2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https://oracle-base.com/articles/misc/rollup-cube-grouping-functions-and-grouping-sets#grouping_functions</a:t>
            </a:r>
          </a:p>
          <a:p>
            <a:endParaRPr lang="en-US" dirty="0" smtClean="0"/>
          </a:p>
          <a:p>
            <a:r>
              <a:rPr lang="en-US" dirty="0" smtClean="0"/>
              <a:t>GROUPING_ID function generates the hierarchical group number for each result row.</a:t>
            </a:r>
          </a:p>
          <a:p>
            <a:r>
              <a:rPr lang="en-US" dirty="0" smtClean="0"/>
              <a:t>One value per set of subtotals</a:t>
            </a:r>
            <a:r>
              <a:rPr lang="en-US" baseline="0" dirty="0" smtClean="0"/>
              <a:t> so 8 grouping id values (0 to 7) for this statement.</a:t>
            </a:r>
          </a:p>
          <a:p>
            <a:r>
              <a:rPr lang="en-US" baseline="0" dirty="0" smtClean="0"/>
              <a:t>Arguments of GROUPING_ID determine values. 3 columns so 8 (2^3) grouping values.</a:t>
            </a:r>
            <a:endParaRPr lang="en-US" dirty="0" smtClean="0"/>
          </a:p>
          <a:p>
            <a:r>
              <a:rPr lang="en-US" dirty="0" smtClean="0"/>
              <a:t>0 for the finest level group</a:t>
            </a:r>
          </a:p>
          <a:p>
            <a:r>
              <a:rPr lang="en-US" dirty="0" smtClean="0"/>
              <a:t>Grouping id is incremented for each set of subtotals.</a:t>
            </a:r>
          </a:p>
          <a:p>
            <a:r>
              <a:rPr lang="en-US" dirty="0" smtClean="0"/>
              <a:t>Max grouping id is the grand total ((2^n)-1) where n is the number of grouping columns.</a:t>
            </a:r>
          </a:p>
          <a:p>
            <a:endParaRPr lang="en-US" dirty="0" smtClean="0"/>
          </a:p>
          <a:p>
            <a:r>
              <a:rPr lang="en-US" dirty="0" smtClean="0"/>
              <a:t>GROUPING:</a:t>
            </a:r>
            <a:r>
              <a:rPr lang="en-US" baseline="0" dirty="0" smtClean="0"/>
              <a:t> 0 if lowest level, 1 otherwise (subtotal)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GROUP_ID: identifies duplicate set of subtotals; 0 if not duplicate (first set of subtotals), 1 if duplicate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3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A partial CUBE can be done to produce subtotals for a subset of independent dimensions. For example, the clause, GROUP BY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, CUBE(</a:t>
            </a:r>
            <a:r>
              <a:rPr lang="en-US" altLang="en-US" dirty="0" err="1" smtClean="0"/>
              <a:t>ItemBrand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), produces totals on the column subsets &lt;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ItemBrand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StoreState</a:t>
            </a:r>
            <a:r>
              <a:rPr lang="en-US" altLang="en-US" dirty="0" smtClean="0"/>
              <a:t>&gt;, &lt;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ItemBrand</a:t>
            </a:r>
            <a:r>
              <a:rPr lang="en-US" altLang="en-US" dirty="0" smtClean="0"/>
              <a:t>&gt;, &lt;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StoreState</a:t>
            </a:r>
            <a:r>
              <a:rPr lang="en-US" altLang="en-US" dirty="0" smtClean="0"/>
              <a:t>&gt;, and &lt;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&gt;. </a:t>
            </a:r>
          </a:p>
          <a:p>
            <a:pPr marL="0" indent="0" eaLnBrk="1" hangingPunct="1">
              <a:spcBef>
                <a:spcPts val="0"/>
              </a:spcBef>
            </a:pPr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partial ROLLUP can be done to produce subtotals for a subset of columns from the same dimension hierarchy. For example the clause, GROUP BY </a:t>
            </a:r>
            <a:r>
              <a:rPr kumimoji="1" lang="en-US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ROLLUP(</a:t>
            </a:r>
            <a:r>
              <a:rPr kumimoji="1" lang="en-US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TimeYear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TimeMonth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TimeDay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), produces totals on the column subsets &lt;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TimeYear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TimeMonth</a:t>
            </a:r>
            <a:r>
              <a:rPr kumimoji="1" lang="en-US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TimeDay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&gt;, &lt;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TimeYear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TimeMonth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&gt;, &lt;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TimeYear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&gt;, and &lt;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Composite columns can be used with the CUBE or ROLLUP operators to skip some subtotals. For example the clause, GROUP BY ROLLUP(</a:t>
            </a:r>
            <a:r>
              <a:rPr lang="en-US" altLang="en-US" dirty="0" err="1" smtClean="0"/>
              <a:t>TimeYear</a:t>
            </a:r>
            <a:r>
              <a:rPr lang="en-US" altLang="en-US" dirty="0" smtClean="0"/>
              <a:t>, (</a:t>
            </a:r>
            <a:r>
              <a:rPr lang="en-US" altLang="en-US" dirty="0" err="1" smtClean="0"/>
              <a:t>TimeQuarter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TimeDay</a:t>
            </a:r>
            <a:r>
              <a:rPr lang="en-US" altLang="en-US" dirty="0" smtClean="0"/>
              <a:t>), produces totals on the column subsets &lt; </a:t>
            </a:r>
            <a:r>
              <a:rPr lang="en-US" altLang="en-US" i="1" dirty="0" err="1" smtClean="0"/>
              <a:t>TimeYear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TimeQuarter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TimeMonth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TimeDay</a:t>
            </a:r>
            <a:r>
              <a:rPr lang="en-US" altLang="en-US" dirty="0" smtClean="0"/>
              <a:t>&gt;, &lt; </a:t>
            </a:r>
            <a:r>
              <a:rPr lang="en-US" altLang="en-US" i="1" dirty="0" err="1" smtClean="0"/>
              <a:t>TimeYear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TimeQuarter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 &gt;, &lt; </a:t>
            </a:r>
            <a:r>
              <a:rPr lang="en-US" altLang="en-US" i="1" dirty="0" err="1" smtClean="0"/>
              <a:t>TimeYear</a:t>
            </a:r>
            <a:r>
              <a:rPr lang="en-US" altLang="en-US" dirty="0" smtClean="0"/>
              <a:t>&gt;, and &lt; &gt;.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CUBE and ROLLUP operations can be included in a GROUPING SETS operation. For example the clause, GROUP BY GROUPING SETS(</a:t>
            </a:r>
            <a:r>
              <a:rPr lang="en-US" altLang="en-US" dirty="0" err="1" smtClean="0"/>
              <a:t>ItemBrand</a:t>
            </a:r>
            <a:r>
              <a:rPr lang="en-US" altLang="en-US" dirty="0" smtClean="0"/>
              <a:t>, ROLLUP(</a:t>
            </a:r>
            <a:r>
              <a:rPr lang="en-US" altLang="en-US" dirty="0" err="1" smtClean="0"/>
              <a:t>TimeYear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), produces totals on the column subsets &lt; </a:t>
            </a:r>
            <a:r>
              <a:rPr lang="en-US" altLang="en-US" i="1" dirty="0" err="1" smtClean="0"/>
              <a:t>ItemBrand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 &lt;</a:t>
            </a:r>
            <a:r>
              <a:rPr lang="en-US" altLang="en-US" i="1" dirty="0" err="1" smtClean="0"/>
              <a:t>StoreState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&lt;</a:t>
            </a:r>
            <a:r>
              <a:rPr lang="en-US" altLang="en-US" i="1" dirty="0" err="1" smtClean="0"/>
              <a:t>TimeYear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TimeMonth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&lt;</a:t>
            </a:r>
            <a:r>
              <a:rPr lang="en-US" altLang="en-US" i="1" dirty="0" err="1" smtClean="0"/>
              <a:t>TimeYear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 and &lt; &gt;. The nested ROLLUP operation creates subtotals on the column subsets 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&lt;</a:t>
            </a:r>
            <a:r>
              <a:rPr lang="en-US" altLang="en-US" i="1" dirty="0" err="1" smtClean="0"/>
              <a:t>TimeYear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TimeMonth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&lt;</a:t>
            </a:r>
            <a:r>
              <a:rPr lang="en-US" altLang="en-US" i="1" dirty="0" err="1" smtClean="0"/>
              <a:t>TimeYear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 and &lt; &gt;.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0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4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67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1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33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8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8408" y="1517904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2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SQL </a:t>
            </a:r>
            <a:r>
              <a:rPr lang="en-US" altLang="en-US" dirty="0"/>
              <a:t>Subtotal Operators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2397" y="4031298"/>
            <a:ext cx="6629400" cy="1052766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5: Variations of Subtotal Operators</a:t>
            </a:r>
          </a:p>
        </p:txBody>
      </p:sp>
    </p:spTree>
    <p:extLst>
      <p:ext uri="{BB962C8B-B14F-4D97-AF65-F5344CB8AC3E}">
        <p14:creationId xmlns:p14="http://schemas.microsoft.com/office/powerpoint/2010/main" val="26265025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Variations of subtotal operators for additional flexibility</a:t>
            </a:r>
          </a:p>
          <a:p>
            <a:pPr lvl="1"/>
            <a:r>
              <a:rPr lang="en-US" altLang="en-US" dirty="0" smtClean="0"/>
              <a:t>Partial CUBE and ROLLUP operations 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omposite columns</a:t>
            </a:r>
          </a:p>
          <a:p>
            <a:pPr lvl="1"/>
            <a:r>
              <a:rPr lang="en-US" altLang="en-US" dirty="0"/>
              <a:t>N</a:t>
            </a:r>
            <a:r>
              <a:rPr lang="en-US" altLang="en-US" dirty="0" smtClean="0"/>
              <a:t>ested CUBE and ROLLUP operations</a:t>
            </a:r>
          </a:p>
          <a:p>
            <a:pPr lvl="1"/>
            <a:r>
              <a:rPr lang="en-US" altLang="en-US" dirty="0"/>
              <a:t>F</a:t>
            </a:r>
            <a:r>
              <a:rPr lang="en-US" altLang="en-US" dirty="0" smtClean="0"/>
              <a:t>unctions to identify subtotal groups</a:t>
            </a:r>
          </a:p>
          <a:p>
            <a:pPr eaLnBrk="1" hangingPunct="1"/>
            <a:r>
              <a:rPr lang="en-US" altLang="en-US" dirty="0" smtClean="0"/>
              <a:t>Complex and specialized so use with caution</a:t>
            </a:r>
          </a:p>
        </p:txBody>
      </p:sp>
    </p:spTree>
    <p:extLst>
      <p:ext uri="{BB962C8B-B14F-4D97-AF65-F5344CB8AC3E}">
        <p14:creationId xmlns:p14="http://schemas.microsoft.com/office/powerpoint/2010/main" val="9917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Stretch your understanding of the subtotal operators</a:t>
            </a:r>
          </a:p>
          <a:p>
            <a:r>
              <a:rPr lang="en-US" dirty="0" smtClean="0"/>
              <a:t>List subtotal groups </a:t>
            </a:r>
            <a:r>
              <a:rPr lang="en-US" dirty="0"/>
              <a:t>produced by </a:t>
            </a:r>
            <a:r>
              <a:rPr lang="en-US" dirty="0" smtClean="0"/>
              <a:t>subtotal variations</a:t>
            </a:r>
          </a:p>
          <a:p>
            <a:r>
              <a:rPr lang="en-US" dirty="0" smtClean="0"/>
              <a:t>Reflect on complexity and specialized usage of subtotal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733600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7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 smtClean="0"/>
              <a:t>Partial CUBE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382000" cy="1703832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dirty="0" smtClean="0"/>
              <a:t>Basic elements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GROUP BY </a:t>
            </a:r>
            <a:r>
              <a:rPr lang="en-US" altLang="en-US" dirty="0" err="1"/>
              <a:t>TimeMonth</a:t>
            </a:r>
            <a:r>
              <a:rPr lang="en-US" altLang="en-US" dirty="0"/>
              <a:t>, </a:t>
            </a:r>
            <a:r>
              <a:rPr lang="en-US" altLang="en-US" dirty="0" smtClean="0"/>
              <a:t>CUBE(</a:t>
            </a:r>
            <a:r>
              <a:rPr lang="en-US" altLang="en-US" dirty="0" err="1" smtClean="0"/>
              <a:t>DivId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StoreZip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Generates totals on &lt;</a:t>
            </a:r>
            <a:r>
              <a:rPr lang="en-US" altLang="en-US" dirty="0" err="1"/>
              <a:t>TimeMonth</a:t>
            </a:r>
            <a:r>
              <a:rPr lang="en-US" altLang="en-US" dirty="0"/>
              <a:t>, </a:t>
            </a:r>
            <a:r>
              <a:rPr lang="en-US" altLang="en-US" dirty="0" err="1" smtClean="0"/>
              <a:t>DivId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StoreZip</a:t>
            </a:r>
            <a:r>
              <a:rPr lang="en-US" altLang="en-US" dirty="0" smtClean="0"/>
              <a:t>&gt;, </a:t>
            </a:r>
            <a:r>
              <a:rPr lang="en-US" altLang="en-US" dirty="0"/>
              <a:t>&lt;</a:t>
            </a:r>
            <a:r>
              <a:rPr lang="en-US" altLang="en-US" dirty="0" err="1"/>
              <a:t>TimeMonth</a:t>
            </a:r>
            <a:r>
              <a:rPr lang="en-US" altLang="en-US" dirty="0"/>
              <a:t>, </a:t>
            </a:r>
            <a:r>
              <a:rPr lang="en-US" altLang="en-US" dirty="0" err="1" smtClean="0"/>
              <a:t>DivId</a:t>
            </a:r>
            <a:r>
              <a:rPr lang="en-US" altLang="en-US" dirty="0" smtClean="0"/>
              <a:t>&gt;, </a:t>
            </a:r>
            <a:r>
              <a:rPr lang="en-US" altLang="en-US" dirty="0"/>
              <a:t>&lt;</a:t>
            </a:r>
            <a:r>
              <a:rPr lang="en-US" altLang="en-US" dirty="0" err="1"/>
              <a:t>TimeMonth</a:t>
            </a:r>
            <a:r>
              <a:rPr lang="en-US" altLang="en-US" dirty="0"/>
              <a:t>, </a:t>
            </a:r>
            <a:r>
              <a:rPr lang="en-US" altLang="en-US" dirty="0" err="1" smtClean="0"/>
              <a:t>StoreZip</a:t>
            </a:r>
            <a:r>
              <a:rPr lang="en-US" altLang="en-US" dirty="0" smtClean="0"/>
              <a:t>&gt;, </a:t>
            </a:r>
            <a:r>
              <a:rPr lang="en-US" altLang="en-US" dirty="0"/>
              <a:t>&lt;</a:t>
            </a:r>
            <a:r>
              <a:rPr lang="en-US" altLang="en-US" dirty="0" err="1"/>
              <a:t>TimeMonth</a:t>
            </a:r>
            <a:r>
              <a:rPr lang="en-US" altLang="en-US" dirty="0" smtClean="0"/>
              <a:t>&gt;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 err="1" smtClean="0"/>
              <a:t>TimeMonth</a:t>
            </a:r>
            <a:r>
              <a:rPr lang="en-US" altLang="en-US" dirty="0" smtClean="0"/>
              <a:t> concatenates with each CUBE subtotal group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800" y="3051048"/>
            <a:ext cx="68580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OR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CUBE(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625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 smtClean="0"/>
              <a:t>Partial ROLLUP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15568"/>
            <a:ext cx="8382000" cy="172516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dirty="0" smtClean="0"/>
              <a:t>Basic elements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GROUP BY </a:t>
            </a:r>
            <a:r>
              <a:rPr lang="en-US" altLang="en-US" dirty="0" err="1" smtClean="0"/>
              <a:t>StoreState</a:t>
            </a:r>
            <a:r>
              <a:rPr lang="en-US" altLang="en-US" dirty="0"/>
              <a:t>, </a:t>
            </a:r>
            <a:r>
              <a:rPr lang="en-US" altLang="en-US" dirty="0" smtClean="0"/>
              <a:t>ROLLUP(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TimeDay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Generates totals on </a:t>
            </a:r>
            <a:r>
              <a:rPr lang="en-US" altLang="en-US" dirty="0" smtClean="0"/>
              <a:t>&lt;</a:t>
            </a:r>
            <a:r>
              <a:rPr lang="en-US" altLang="en-US" dirty="0" err="1" smtClean="0"/>
              <a:t>StoreState</a:t>
            </a:r>
            <a:r>
              <a:rPr lang="en-US" altLang="en-US" dirty="0"/>
              <a:t>,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TimeDay</a:t>
            </a:r>
            <a:r>
              <a:rPr lang="en-US" altLang="en-US" dirty="0" smtClean="0"/>
              <a:t>&gt;, 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/>
              <a:t>       </a:t>
            </a:r>
            <a:r>
              <a:rPr lang="en-US" altLang="en-US" dirty="0" smtClean="0"/>
              <a:t>&lt;</a:t>
            </a:r>
            <a:r>
              <a:rPr lang="en-US" altLang="en-US" dirty="0" err="1" smtClean="0"/>
              <a:t>StoreState</a:t>
            </a:r>
            <a:r>
              <a:rPr lang="en-US" altLang="en-US" dirty="0"/>
              <a:t>,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&gt;, &lt;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&gt;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 err="1" smtClean="0"/>
              <a:t>StoreState</a:t>
            </a:r>
            <a:r>
              <a:rPr lang="en-US" altLang="en-US" dirty="0" smtClean="0"/>
              <a:t> concatenates with each ROLLUP subtotal group</a:t>
            </a: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3381500"/>
            <a:ext cx="758952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TimeDay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OR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ROLLUP(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TimeDay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TimeDay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2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 smtClean="0"/>
              <a:t>Composite Column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10640"/>
            <a:ext cx="8631936" cy="18714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Basic elements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000" dirty="0" smtClean="0"/>
              <a:t>GROUP BY ROLLUP(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 smtClean="0"/>
              <a:t>, (</a:t>
            </a:r>
            <a:r>
              <a:rPr lang="en-US" altLang="en-US" sz="2000" dirty="0" err="1" smtClean="0"/>
              <a:t>StoreState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StoreCity</a:t>
            </a:r>
            <a:r>
              <a:rPr lang="en-US" altLang="en-US" sz="2000" dirty="0" smtClean="0"/>
              <a:t>))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000" dirty="0" smtClean="0"/>
              <a:t>Generates totals on &lt;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StoreState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StoreCity</a:t>
            </a:r>
            <a:r>
              <a:rPr lang="en-US" altLang="en-US" sz="2000" dirty="0" smtClean="0"/>
              <a:t>&gt;, &lt;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 smtClean="0"/>
              <a:t>&gt;, and &lt;&gt;.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dirty="0" smtClean="0"/>
              <a:t>Skips (</a:t>
            </a:r>
            <a:r>
              <a:rPr lang="en-US" altLang="en-US" dirty="0" err="1" smtClean="0"/>
              <a:t>StoreNation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) due to composite column (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StoreCity</a:t>
            </a:r>
            <a:r>
              <a:rPr lang="en-US" altLang="en-US" dirty="0" smtClean="0"/>
              <a:t>)</a:t>
            </a: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94360" y="3672840"/>
            <a:ext cx="7802880" cy="1865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ROLLUP(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ROLLUP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6276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Basic elements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2000" dirty="0"/>
              <a:t>GROUP BY </a:t>
            </a:r>
            <a:r>
              <a:rPr lang="en-US" altLang="en-US" sz="2000" dirty="0" smtClean="0"/>
              <a:t>GROUPING SETS(</a:t>
            </a:r>
            <a:r>
              <a:rPr lang="en-US" altLang="en-US" sz="2000" dirty="0" err="1" smtClean="0"/>
              <a:t>TimeMonth</a:t>
            </a:r>
            <a:r>
              <a:rPr lang="en-US" altLang="en-US" sz="2000" dirty="0" smtClean="0"/>
              <a:t>, ROLLUP(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/>
              <a:t>, (</a:t>
            </a:r>
            <a:r>
              <a:rPr lang="en-US" altLang="en-US" sz="2000" dirty="0" err="1"/>
              <a:t>StoreState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StoreCity</a:t>
            </a:r>
            <a:r>
              <a:rPr lang="en-US" altLang="en-US" sz="2000" dirty="0"/>
              <a:t>))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2000" dirty="0"/>
              <a:t>Generates totals on </a:t>
            </a:r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StoreState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StoreCity</a:t>
            </a:r>
            <a:r>
              <a:rPr lang="en-US" altLang="en-US" sz="2000" dirty="0"/>
              <a:t>&gt;, </a:t>
            </a:r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/>
              <a:t>&gt;, </a:t>
            </a:r>
            <a:r>
              <a:rPr lang="en-US" altLang="en-US" sz="2000" dirty="0" smtClean="0"/>
              <a:t>&lt;&gt;, and &lt;</a:t>
            </a:r>
            <a:r>
              <a:rPr lang="en-US" altLang="en-US" sz="2000" dirty="0" err="1" smtClean="0"/>
              <a:t>TimeMonth</a:t>
            </a:r>
            <a:r>
              <a:rPr lang="en-US" altLang="en-US" sz="2000" dirty="0" smtClean="0"/>
              <a:t>&gt;.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360" y="3095369"/>
            <a:ext cx="8244840" cy="2529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OR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GROUPING SETS(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ROLLUP(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267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1118616"/>
            <a:ext cx="8382000" cy="1018032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ubtotal group number provided by GROUPING_ID</a:t>
            </a:r>
          </a:p>
          <a:p>
            <a:r>
              <a:rPr lang="en-US" sz="2400" dirty="0" smtClean="0"/>
              <a:t>Other functions: GROUP_ID and GROUPING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606040"/>
            <a:ext cx="8339328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GROUPING_ID(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Group_Level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OR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CUBE 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Group_Level</a:t>
            </a:r>
            <a:r>
              <a:rPr lang="en-US" sz="1800" b="0" dirty="0" smtClean="0"/>
              <a:t>;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0199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Subtotal Variation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General requirements</a:t>
            </a:r>
          </a:p>
          <a:p>
            <a:pPr lvl="1"/>
            <a:r>
              <a:rPr lang="en-US" altLang="en-US" sz="2000" dirty="0" smtClean="0"/>
              <a:t>Sum </a:t>
            </a:r>
            <a:r>
              <a:rPr lang="en-US" altLang="en-US" sz="2000" dirty="0"/>
              <a:t>store sales for USA and Canada in </a:t>
            </a:r>
            <a:r>
              <a:rPr lang="en-US" altLang="en-US" sz="2000" dirty="0" smtClean="0"/>
              <a:t>2016</a:t>
            </a:r>
          </a:p>
          <a:p>
            <a:pPr lvl="1"/>
            <a:r>
              <a:rPr lang="en-US" sz="2000" dirty="0" smtClean="0"/>
              <a:t>Sort in a convenient order</a:t>
            </a:r>
          </a:p>
          <a:p>
            <a:pPr lvl="1"/>
            <a:r>
              <a:rPr lang="en-US" sz="2000" dirty="0" smtClean="0"/>
              <a:t>List subtotal groups and write SELECT statements</a:t>
            </a:r>
          </a:p>
          <a:p>
            <a:r>
              <a:rPr lang="en-US" sz="2400" dirty="0" smtClean="0"/>
              <a:t>Variation problems</a:t>
            </a:r>
          </a:p>
          <a:p>
            <a:pPr lvl="1"/>
            <a:r>
              <a:rPr lang="en-US" sz="2000" dirty="0" smtClean="0"/>
              <a:t>Partial CUBE on (</a:t>
            </a:r>
            <a:r>
              <a:rPr lang="en-US" sz="2000" dirty="0" err="1" smtClean="0"/>
              <a:t>ItemBrand</a:t>
            </a:r>
            <a:r>
              <a:rPr lang="en-US" sz="2000" dirty="0" smtClean="0"/>
              <a:t>, </a:t>
            </a:r>
            <a:r>
              <a:rPr lang="en-US" sz="2000" dirty="0" err="1" smtClean="0"/>
              <a:t>StoreState</a:t>
            </a:r>
            <a:r>
              <a:rPr lang="en-US" sz="2000" dirty="0" smtClean="0"/>
              <a:t>) along with grouping on </a:t>
            </a:r>
            <a:r>
              <a:rPr lang="en-US" sz="2000" dirty="0" err="1" smtClean="0"/>
              <a:t>TimeMonth</a:t>
            </a:r>
            <a:endParaRPr lang="en-US" sz="2000" dirty="0" smtClean="0"/>
          </a:p>
          <a:p>
            <a:pPr lvl="1"/>
            <a:r>
              <a:rPr lang="en-US" sz="2000" dirty="0" smtClean="0"/>
              <a:t>Partial ROLLUP on (</a:t>
            </a:r>
            <a:r>
              <a:rPr lang="en-US" sz="2000" dirty="0" err="1" smtClean="0"/>
              <a:t>TimeQuarter</a:t>
            </a:r>
            <a:r>
              <a:rPr lang="en-US" sz="2000" dirty="0" smtClean="0"/>
              <a:t>, </a:t>
            </a:r>
            <a:r>
              <a:rPr lang="en-US" sz="2000" dirty="0" err="1" smtClean="0"/>
              <a:t>TimeMonth</a:t>
            </a:r>
            <a:r>
              <a:rPr lang="en-US" sz="2000" dirty="0" smtClean="0"/>
              <a:t>, </a:t>
            </a:r>
            <a:r>
              <a:rPr lang="en-US" sz="2000" dirty="0" err="1" smtClean="0"/>
              <a:t>TimeDay</a:t>
            </a:r>
            <a:r>
              <a:rPr lang="en-US" sz="2000" dirty="0" smtClean="0"/>
              <a:t>) along with grouping on </a:t>
            </a:r>
            <a:r>
              <a:rPr lang="en-US" sz="2000" dirty="0" err="1" smtClean="0"/>
              <a:t>ItemBrand</a:t>
            </a:r>
            <a:endParaRPr lang="en-US" sz="2000" dirty="0" smtClean="0"/>
          </a:p>
          <a:p>
            <a:pPr lvl="1"/>
            <a:r>
              <a:rPr lang="en-US" sz="2000" dirty="0" smtClean="0"/>
              <a:t>Composite column for ROLLUP ((</a:t>
            </a:r>
            <a:r>
              <a:rPr lang="en-US" sz="2000" dirty="0" err="1" smtClean="0"/>
              <a:t>TimeYear</a:t>
            </a:r>
            <a:r>
              <a:rPr lang="en-US" sz="2000" dirty="0" smtClean="0"/>
              <a:t>, </a:t>
            </a:r>
            <a:r>
              <a:rPr lang="en-US" sz="2000" dirty="0" err="1" smtClean="0"/>
              <a:t>TimeQuarter</a:t>
            </a:r>
            <a:r>
              <a:rPr lang="en-US" sz="2000" dirty="0" smtClean="0"/>
              <a:t>), </a:t>
            </a:r>
            <a:r>
              <a:rPr lang="en-US" sz="2000" dirty="0" err="1" smtClean="0"/>
              <a:t>TImeMonth</a:t>
            </a:r>
            <a:r>
              <a:rPr lang="en-US" sz="2000" dirty="0" smtClean="0"/>
              <a:t>, </a:t>
            </a:r>
            <a:r>
              <a:rPr lang="en-US" sz="2000" dirty="0" err="1" smtClean="0"/>
              <a:t>TimeDay</a:t>
            </a:r>
            <a:r>
              <a:rPr lang="en-US" sz="2000" dirty="0" smtClean="0"/>
              <a:t>) but no condition on </a:t>
            </a:r>
            <a:r>
              <a:rPr lang="en-US" sz="2000" dirty="0" err="1" smtClean="0"/>
              <a:t>TimeYear</a:t>
            </a:r>
            <a:endParaRPr lang="en-US" sz="2000" dirty="0" smtClean="0"/>
          </a:p>
          <a:p>
            <a:pPr lvl="1"/>
            <a:r>
              <a:rPr lang="en-US" sz="2000" dirty="0" smtClean="0"/>
              <a:t>GROUPING SETS on </a:t>
            </a:r>
            <a:r>
              <a:rPr lang="en-US" sz="2000" dirty="0" err="1" smtClean="0"/>
              <a:t>ItemBrand</a:t>
            </a:r>
            <a:r>
              <a:rPr lang="en-US" sz="2000" dirty="0" smtClean="0"/>
              <a:t>, </a:t>
            </a:r>
            <a:r>
              <a:rPr lang="en-US" sz="2000" dirty="0" err="1" smtClean="0"/>
              <a:t>StoreState</a:t>
            </a:r>
            <a:r>
              <a:rPr lang="en-US" sz="2000" dirty="0" smtClean="0"/>
              <a:t>, and ROLLUP(</a:t>
            </a:r>
            <a:r>
              <a:rPr lang="en-US" sz="2000" dirty="0" err="1" smtClean="0"/>
              <a:t>TimeMonth</a:t>
            </a:r>
            <a:r>
              <a:rPr lang="en-US" sz="2000" dirty="0" smtClean="0"/>
              <a:t>, </a:t>
            </a:r>
            <a:r>
              <a:rPr lang="en-US" sz="2000" dirty="0" err="1" smtClean="0"/>
              <a:t>TimeDay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8747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1912&quot;&gt;&lt;property id=&quot;20148&quot; value=&quot;5&quot;/&gt;&lt;property id=&quot;20300&quot; value=&quot;Slide 1 - &amp;quot;Module 2 SQL Subtotal Operators&amp;quot;&quot;/&gt;&lt;property id=&quot;20307&quot; value=&quot;256&quot;/&gt;&lt;/object&gt;&lt;object type=&quot;3&quot; unique_id=&quot;11918&quot;&gt;&lt;property id=&quot;20148&quot; value=&quot;5&quot;/&gt;&lt;property id=&quot;20300&quot; value=&quot;Slide 4 - &amp;quot;Partial CUBE Example&amp;quot;&quot;/&gt;&lt;property id=&quot;20307&quot; value=&quot;263&quot;/&gt;&lt;/object&gt;&lt;object type=&quot;3&quot; unique_id=&quot;11919&quot;&gt;&lt;property id=&quot;20148&quot; value=&quot;5&quot;/&gt;&lt;property id=&quot;20300&quot; value=&quot;Slide 10 - &amp;quot;Summary&amp;quot;&quot;/&gt;&lt;property id=&quot;20307&quot; value=&quot;264&quot;/&gt;&lt;/object&gt;&lt;object type=&quot;3&quot; unique_id=&quot;13634&quot;&gt;&lt;property id=&quot;20148&quot; value=&quot;5&quot;/&gt;&lt;property id=&quot;20300&quot; value=&quot;Slide 2 - &amp;quot;Lesson Objectives&amp;quot;&quot;/&gt;&lt;property id=&quot;20307&quot; value=&quot;265&quot;/&gt;&lt;/object&gt;&lt;object type=&quot;3&quot; unique_id=&quot;13635&quot;&gt;&lt;property id=&quot;20148&quot; value=&quot;5&quot;/&gt;&lt;property id=&quot;20300&quot; value=&quot;Slide 3&quot;/&gt;&lt;property id=&quot;20307&quot; value=&quot;270&quot;/&gt;&lt;/object&gt;&lt;object type=&quot;3&quot; unique_id=&quot;13636&quot;&gt;&lt;property id=&quot;20148&quot; value=&quot;5&quot;/&gt;&lt;property id=&quot;20300&quot; value=&quot;Slide 5 - &amp;quot;Partial ROLLUP Example&amp;quot;&quot;/&gt;&lt;property id=&quot;20307&quot; value=&quot;266&quot;/&gt;&lt;/object&gt;&lt;object type=&quot;3&quot; unique_id=&quot;13637&quot;&gt;&lt;property id=&quot;20148&quot; value=&quot;5&quot;/&gt;&lt;property id=&quot;20300&quot; value=&quot;Slide 6 - &amp;quot;Composite Column Example&amp;quot;&quot;/&gt;&lt;property id=&quot;20307&quot; value=&quot;267&quot;/&gt;&lt;/object&gt;&lt;object type=&quot;3&quot; unique_id=&quot;13638&quot;&gt;&lt;property id=&quot;20148&quot; value=&quot;5&quot;/&gt;&lt;property id=&quot;20300&quot; value=&quot;Slide 7 - &amp;quot;Nested ROLLUP Example&amp;quot;&quot;/&gt;&lt;property id=&quot;20307&quot; value=&quot;268&quot;/&gt;&lt;/object&gt;&lt;object type=&quot;3&quot; unique_id=&quot;13639&quot;&gt;&lt;property id=&quot;20148&quot; value=&quot;5&quot;/&gt;&lt;property id=&quot;20300&quot; value=&quot;Slide 8 - &amp;quot;Group Functions&amp;quot;&quot;/&gt;&lt;property id=&quot;20307&quot; value=&quot;271&quot;/&gt;&lt;/object&gt;&lt;object type=&quot;3&quot; unique_id=&quot;28915&quot;&gt;&lt;property id=&quot;20148&quot; value=&quot;5&quot;/&gt;&lt;property id=&quot;20300&quot; value=&quot;Slide 9 - &amp;quot;Additional Subtotal Variation Problems&amp;quot;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9525</TotalTime>
  <Words>1216</Words>
  <Application>Microsoft Office PowerPoint</Application>
  <PresentationFormat>On-screen Show (4:3)</PresentationFormat>
  <Paragraphs>162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Courier New</vt:lpstr>
      <vt:lpstr>Times New Roman</vt:lpstr>
      <vt:lpstr>Blank Presentation</vt:lpstr>
      <vt:lpstr>Module 2 SQL Subtotal Operators</vt:lpstr>
      <vt:lpstr>Lesson Objectives</vt:lpstr>
      <vt:lpstr>PowerPoint Presentation</vt:lpstr>
      <vt:lpstr>Partial CUBE Example</vt:lpstr>
      <vt:lpstr>Partial ROLLUP Example</vt:lpstr>
      <vt:lpstr>Composite Column Example</vt:lpstr>
      <vt:lpstr>Nested ROLLUP Example</vt:lpstr>
      <vt:lpstr>Group Functions</vt:lpstr>
      <vt:lpstr>Additional Subtotal Variation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SicilianMan</cp:lastModifiedBy>
  <cp:revision>2101</cp:revision>
  <cp:lastPrinted>1601-01-01T00:00:00Z</cp:lastPrinted>
  <dcterms:created xsi:type="dcterms:W3CDTF">2000-07-15T18:34:14Z</dcterms:created>
  <dcterms:modified xsi:type="dcterms:W3CDTF">2018-05-16T05:02:14Z</dcterms:modified>
</cp:coreProperties>
</file>