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57" r:id="rId4"/>
    <p:sldId id="274" r:id="rId5"/>
    <p:sldId id="258" r:id="rId6"/>
    <p:sldId id="259" r:id="rId7"/>
    <p:sldId id="260" r:id="rId8"/>
    <p:sldId id="262" r:id="rId9"/>
    <p:sldId id="276" r:id="rId10"/>
    <p:sldId id="271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843" autoAdjust="0"/>
  </p:normalViewPr>
  <p:slideViewPr>
    <p:cSldViewPr snapToGrid="0">
      <p:cViewPr varScale="1">
        <p:scale>
          <a:sx n="79" d="100"/>
          <a:sy n="79" d="100"/>
        </p:scale>
        <p:origin x="10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A2AC7-8B8C-41E0-BC69-3AC8A7E1FBB2}" type="doc">
      <dgm:prSet loTypeId="urn:microsoft.com/office/officeart/2005/8/layout/hierarchy3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D0714A-9887-49CB-8590-E9BBBABF335F}">
      <dgm:prSet phldrT="[Text]"/>
      <dgm:spPr/>
      <dgm:t>
        <a:bodyPr/>
        <a:lstStyle/>
        <a:p>
          <a:r>
            <a:rPr lang="en-US" dirty="0" smtClean="0"/>
            <a:t>Units</a:t>
          </a:r>
          <a:endParaRPr lang="en-US" dirty="0"/>
        </a:p>
      </dgm:t>
    </dgm:pt>
    <dgm:pt modelId="{8D68FF71-D878-4F61-AF74-79D69DB2F029}" type="parTrans" cxnId="{6E62CA01-FFD8-405E-A13B-973ACD07C8A2}">
      <dgm:prSet/>
      <dgm:spPr/>
      <dgm:t>
        <a:bodyPr/>
        <a:lstStyle/>
        <a:p>
          <a:endParaRPr lang="en-US"/>
        </a:p>
      </dgm:t>
    </dgm:pt>
    <dgm:pt modelId="{E70237D8-D9DB-439F-95B4-A88DC581EF0C}" type="sibTrans" cxnId="{6E62CA01-FFD8-405E-A13B-973ACD07C8A2}">
      <dgm:prSet/>
      <dgm:spPr/>
      <dgm:t>
        <a:bodyPr/>
        <a:lstStyle/>
        <a:p>
          <a:endParaRPr lang="en-US"/>
        </a:p>
      </dgm:t>
    </dgm:pt>
    <dgm:pt modelId="{B3507571-BFC5-4276-98FF-7E1B9A69E678}">
      <dgm:prSet phldrT="[Text]"/>
      <dgm:spPr/>
      <dgm:t>
        <a:bodyPr/>
        <a:lstStyle/>
        <a:p>
          <a:r>
            <a:rPr lang="en-US" dirty="0" smtClean="0"/>
            <a:t>Physical (ROWS)</a:t>
          </a:r>
          <a:endParaRPr lang="en-US" dirty="0"/>
        </a:p>
      </dgm:t>
    </dgm:pt>
    <dgm:pt modelId="{2B897A67-AE22-40E0-982C-BE792E5C5287}" type="parTrans" cxnId="{7D4E60F5-5F60-4B56-BD57-CD3F2ED7CEEA}">
      <dgm:prSet/>
      <dgm:spPr/>
      <dgm:t>
        <a:bodyPr/>
        <a:lstStyle/>
        <a:p>
          <a:endParaRPr lang="en-US"/>
        </a:p>
      </dgm:t>
    </dgm:pt>
    <dgm:pt modelId="{ABE29289-EBD5-450A-8DB5-DE08FFC814D8}" type="sibTrans" cxnId="{7D4E60F5-5F60-4B56-BD57-CD3F2ED7CEEA}">
      <dgm:prSet/>
      <dgm:spPr/>
      <dgm:t>
        <a:bodyPr/>
        <a:lstStyle/>
        <a:p>
          <a:endParaRPr lang="en-US"/>
        </a:p>
      </dgm:t>
    </dgm:pt>
    <dgm:pt modelId="{A0FBFCA6-2FDE-4685-A83A-BCBA08EA7182}">
      <dgm:prSet phldrT="[Text]"/>
      <dgm:spPr/>
      <dgm:t>
        <a:bodyPr/>
        <a:lstStyle/>
        <a:p>
          <a:r>
            <a:rPr lang="en-US" dirty="0" smtClean="0"/>
            <a:t>Logical (RANGE)</a:t>
          </a:r>
          <a:endParaRPr lang="en-US" dirty="0"/>
        </a:p>
      </dgm:t>
    </dgm:pt>
    <dgm:pt modelId="{C0929DD8-6445-48A3-B092-7C01148742FA}" type="parTrans" cxnId="{C1955CA6-D4E2-43B1-B3A0-ED478B88ED3D}">
      <dgm:prSet/>
      <dgm:spPr/>
      <dgm:t>
        <a:bodyPr/>
        <a:lstStyle/>
        <a:p>
          <a:endParaRPr lang="en-US"/>
        </a:p>
      </dgm:t>
    </dgm:pt>
    <dgm:pt modelId="{4003C142-BC5B-4F40-9210-6DB844A87DA6}" type="sibTrans" cxnId="{C1955CA6-D4E2-43B1-B3A0-ED478B88ED3D}">
      <dgm:prSet/>
      <dgm:spPr/>
      <dgm:t>
        <a:bodyPr/>
        <a:lstStyle/>
        <a:p>
          <a:endParaRPr lang="en-US"/>
        </a:p>
      </dgm:t>
    </dgm:pt>
    <dgm:pt modelId="{4C6A2B3E-22AA-4357-9AF9-AC2C72D48D19}">
      <dgm:prSet phldrT="[Text]"/>
      <dgm:spPr/>
      <dgm:t>
        <a:bodyPr/>
        <a:lstStyle/>
        <a:p>
          <a:r>
            <a:rPr lang="en-US" dirty="0" smtClean="0"/>
            <a:t>Movement</a:t>
          </a:r>
          <a:endParaRPr lang="en-US" dirty="0"/>
        </a:p>
      </dgm:t>
    </dgm:pt>
    <dgm:pt modelId="{03E44412-6128-4741-B3BA-17D3A9DB1A28}" type="parTrans" cxnId="{FD9C4530-95F6-4B9F-AB2E-541AA8D487AC}">
      <dgm:prSet/>
      <dgm:spPr/>
      <dgm:t>
        <a:bodyPr/>
        <a:lstStyle/>
        <a:p>
          <a:endParaRPr lang="en-US"/>
        </a:p>
      </dgm:t>
    </dgm:pt>
    <dgm:pt modelId="{490D3E7A-3C11-4E96-950B-8E397875071E}" type="sibTrans" cxnId="{FD9C4530-95F6-4B9F-AB2E-541AA8D487AC}">
      <dgm:prSet/>
      <dgm:spPr/>
      <dgm:t>
        <a:bodyPr/>
        <a:lstStyle/>
        <a:p>
          <a:endParaRPr lang="en-US"/>
        </a:p>
      </dgm:t>
    </dgm:pt>
    <dgm:pt modelId="{3DE35FD6-A674-4CAE-9FC6-43D2127FB3CA}">
      <dgm:prSet phldrT="[Text]"/>
      <dgm:spPr/>
      <dgm:t>
        <a:bodyPr/>
        <a:lstStyle/>
        <a:p>
          <a:r>
            <a:rPr lang="en-US" dirty="0" smtClean="0"/>
            <a:t>Cumulative</a:t>
          </a:r>
          <a:endParaRPr lang="en-US" dirty="0"/>
        </a:p>
      </dgm:t>
    </dgm:pt>
    <dgm:pt modelId="{A7267AA6-A4A3-47C8-8942-B203E7488E76}" type="parTrans" cxnId="{F47FB460-46CC-4E14-87B9-572FB7E92CEF}">
      <dgm:prSet/>
      <dgm:spPr/>
      <dgm:t>
        <a:bodyPr/>
        <a:lstStyle/>
        <a:p>
          <a:endParaRPr lang="en-US"/>
        </a:p>
      </dgm:t>
    </dgm:pt>
    <dgm:pt modelId="{C48DE7D9-DD4B-4F33-B7B8-D2E08B64834A}" type="sibTrans" cxnId="{F47FB460-46CC-4E14-87B9-572FB7E92CEF}">
      <dgm:prSet/>
      <dgm:spPr/>
      <dgm:t>
        <a:bodyPr/>
        <a:lstStyle/>
        <a:p>
          <a:endParaRPr lang="en-US"/>
        </a:p>
      </dgm:t>
    </dgm:pt>
    <dgm:pt modelId="{2D7F1920-26E9-4F94-817F-4D3EE27FF9D6}">
      <dgm:prSet phldrT="[Text]"/>
      <dgm:spPr/>
      <dgm:t>
        <a:bodyPr/>
        <a:lstStyle/>
        <a:p>
          <a:r>
            <a:rPr lang="en-US" dirty="0" smtClean="0"/>
            <a:t>Sliding</a:t>
          </a:r>
          <a:endParaRPr lang="en-US" dirty="0"/>
        </a:p>
      </dgm:t>
    </dgm:pt>
    <dgm:pt modelId="{ADDCC0DC-FACB-43AC-B644-3DC66016CA7D}" type="parTrans" cxnId="{7C696C13-70C9-47FC-A970-E0893EF4B08B}">
      <dgm:prSet/>
      <dgm:spPr/>
      <dgm:t>
        <a:bodyPr/>
        <a:lstStyle/>
        <a:p>
          <a:endParaRPr lang="en-US"/>
        </a:p>
      </dgm:t>
    </dgm:pt>
    <dgm:pt modelId="{A8CCCF96-F3AC-441B-962B-DCF896275D80}" type="sibTrans" cxnId="{7C696C13-70C9-47FC-A970-E0893EF4B08B}">
      <dgm:prSet/>
      <dgm:spPr/>
      <dgm:t>
        <a:bodyPr/>
        <a:lstStyle/>
        <a:p>
          <a:endParaRPr lang="en-US"/>
        </a:p>
      </dgm:t>
    </dgm:pt>
    <dgm:pt modelId="{EC18EB73-E96F-4A80-BA48-F154BCDA09B0}" type="pres">
      <dgm:prSet presAssocID="{9CAA2AC7-8B8C-41E0-BC69-3AC8A7E1FB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C5C9A6-AE36-4887-9135-4DD4720D21D1}" type="pres">
      <dgm:prSet presAssocID="{7DD0714A-9887-49CB-8590-E9BBBABF335F}" presName="root" presStyleCnt="0"/>
      <dgm:spPr/>
    </dgm:pt>
    <dgm:pt modelId="{1E5A1205-6A78-41B9-ADDF-1DE4DB2CB64B}" type="pres">
      <dgm:prSet presAssocID="{7DD0714A-9887-49CB-8590-E9BBBABF335F}" presName="rootComposite" presStyleCnt="0"/>
      <dgm:spPr/>
    </dgm:pt>
    <dgm:pt modelId="{A54D6B3F-6466-4FCC-B635-DC173F0A1ABA}" type="pres">
      <dgm:prSet presAssocID="{7DD0714A-9887-49CB-8590-E9BBBABF335F}" presName="rootText" presStyleLbl="node1" presStyleIdx="0" presStyleCnt="2"/>
      <dgm:spPr/>
      <dgm:t>
        <a:bodyPr/>
        <a:lstStyle/>
        <a:p>
          <a:endParaRPr lang="en-US"/>
        </a:p>
      </dgm:t>
    </dgm:pt>
    <dgm:pt modelId="{037EF455-DF3F-4B92-8A92-8BE43F837016}" type="pres">
      <dgm:prSet presAssocID="{7DD0714A-9887-49CB-8590-E9BBBABF335F}" presName="rootConnector" presStyleLbl="node1" presStyleIdx="0" presStyleCnt="2"/>
      <dgm:spPr/>
      <dgm:t>
        <a:bodyPr/>
        <a:lstStyle/>
        <a:p>
          <a:endParaRPr lang="en-US"/>
        </a:p>
      </dgm:t>
    </dgm:pt>
    <dgm:pt modelId="{41BC8A31-DA74-4BE6-A987-364616CC3667}" type="pres">
      <dgm:prSet presAssocID="{7DD0714A-9887-49CB-8590-E9BBBABF335F}" presName="childShape" presStyleCnt="0"/>
      <dgm:spPr/>
    </dgm:pt>
    <dgm:pt modelId="{8535F9D5-EC66-45FA-A37C-528D164E6474}" type="pres">
      <dgm:prSet presAssocID="{2B897A67-AE22-40E0-982C-BE792E5C5287}" presName="Name13" presStyleLbl="parChTrans1D2" presStyleIdx="0" presStyleCnt="4"/>
      <dgm:spPr/>
      <dgm:t>
        <a:bodyPr/>
        <a:lstStyle/>
        <a:p>
          <a:endParaRPr lang="en-US"/>
        </a:p>
      </dgm:t>
    </dgm:pt>
    <dgm:pt modelId="{A4A05443-0FCA-4CF2-B3F8-490F6EAFCDE8}" type="pres">
      <dgm:prSet presAssocID="{B3507571-BFC5-4276-98FF-7E1B9A69E678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386F4-592C-4FCC-AF65-123638944633}" type="pres">
      <dgm:prSet presAssocID="{C0929DD8-6445-48A3-B092-7C01148742FA}" presName="Name13" presStyleLbl="parChTrans1D2" presStyleIdx="1" presStyleCnt="4"/>
      <dgm:spPr/>
      <dgm:t>
        <a:bodyPr/>
        <a:lstStyle/>
        <a:p>
          <a:endParaRPr lang="en-US"/>
        </a:p>
      </dgm:t>
    </dgm:pt>
    <dgm:pt modelId="{C31DC4DD-B8D6-4397-947C-3F0A8DE0B10E}" type="pres">
      <dgm:prSet presAssocID="{A0FBFCA6-2FDE-4685-A83A-BCBA08EA7182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9B6F2-7DC2-4034-8A21-4A97CE858142}" type="pres">
      <dgm:prSet presAssocID="{4C6A2B3E-22AA-4357-9AF9-AC2C72D48D19}" presName="root" presStyleCnt="0"/>
      <dgm:spPr/>
    </dgm:pt>
    <dgm:pt modelId="{14060549-F596-4155-8191-348A4F06A996}" type="pres">
      <dgm:prSet presAssocID="{4C6A2B3E-22AA-4357-9AF9-AC2C72D48D19}" presName="rootComposite" presStyleCnt="0"/>
      <dgm:spPr/>
    </dgm:pt>
    <dgm:pt modelId="{9A61E91F-974A-445D-94C6-9223F63AED41}" type="pres">
      <dgm:prSet presAssocID="{4C6A2B3E-22AA-4357-9AF9-AC2C72D48D19}" presName="rootText" presStyleLbl="node1" presStyleIdx="1" presStyleCnt="2"/>
      <dgm:spPr/>
      <dgm:t>
        <a:bodyPr/>
        <a:lstStyle/>
        <a:p>
          <a:endParaRPr lang="en-US"/>
        </a:p>
      </dgm:t>
    </dgm:pt>
    <dgm:pt modelId="{D2D93806-B180-42CB-97D4-7689AC149C33}" type="pres">
      <dgm:prSet presAssocID="{4C6A2B3E-22AA-4357-9AF9-AC2C72D48D19}" presName="rootConnector" presStyleLbl="node1" presStyleIdx="1" presStyleCnt="2"/>
      <dgm:spPr/>
      <dgm:t>
        <a:bodyPr/>
        <a:lstStyle/>
        <a:p>
          <a:endParaRPr lang="en-US"/>
        </a:p>
      </dgm:t>
    </dgm:pt>
    <dgm:pt modelId="{68A84960-07E6-4F24-8982-8F99F0A98A97}" type="pres">
      <dgm:prSet presAssocID="{4C6A2B3E-22AA-4357-9AF9-AC2C72D48D19}" presName="childShape" presStyleCnt="0"/>
      <dgm:spPr/>
    </dgm:pt>
    <dgm:pt modelId="{3A79798A-8616-4427-9930-3468B8254D73}" type="pres">
      <dgm:prSet presAssocID="{A7267AA6-A4A3-47C8-8942-B203E7488E7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3453CE8B-C47D-4918-BC22-27EC252B6B18}" type="pres">
      <dgm:prSet presAssocID="{3DE35FD6-A674-4CAE-9FC6-43D2127FB3CA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66C88-0A80-406F-9441-4DABE90ABEE6}" type="pres">
      <dgm:prSet presAssocID="{ADDCC0DC-FACB-43AC-B644-3DC66016CA7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2D7FE560-FAE5-4322-867D-B25A02882586}" type="pres">
      <dgm:prSet presAssocID="{2D7F1920-26E9-4F94-817F-4D3EE27FF9D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D0559-70B0-4F9D-9003-5AA4F792F789}" type="presOf" srcId="{ADDCC0DC-FACB-43AC-B644-3DC66016CA7D}" destId="{C3166C88-0A80-406F-9441-4DABE90ABEE6}" srcOrd="0" destOrd="0" presId="urn:microsoft.com/office/officeart/2005/8/layout/hierarchy3"/>
    <dgm:cxn modelId="{7C696C13-70C9-47FC-A970-E0893EF4B08B}" srcId="{4C6A2B3E-22AA-4357-9AF9-AC2C72D48D19}" destId="{2D7F1920-26E9-4F94-817F-4D3EE27FF9D6}" srcOrd="1" destOrd="0" parTransId="{ADDCC0DC-FACB-43AC-B644-3DC66016CA7D}" sibTransId="{A8CCCF96-F3AC-441B-962B-DCF896275D80}"/>
    <dgm:cxn modelId="{6573BCAB-292F-4539-9C83-ED9881BEEDAE}" type="presOf" srcId="{A7267AA6-A4A3-47C8-8942-B203E7488E76}" destId="{3A79798A-8616-4427-9930-3468B8254D73}" srcOrd="0" destOrd="0" presId="urn:microsoft.com/office/officeart/2005/8/layout/hierarchy3"/>
    <dgm:cxn modelId="{A1D52327-B524-4304-9D8B-5D283F01A098}" type="presOf" srcId="{A0FBFCA6-2FDE-4685-A83A-BCBA08EA7182}" destId="{C31DC4DD-B8D6-4397-947C-3F0A8DE0B10E}" srcOrd="0" destOrd="0" presId="urn:microsoft.com/office/officeart/2005/8/layout/hierarchy3"/>
    <dgm:cxn modelId="{7D4E60F5-5F60-4B56-BD57-CD3F2ED7CEEA}" srcId="{7DD0714A-9887-49CB-8590-E9BBBABF335F}" destId="{B3507571-BFC5-4276-98FF-7E1B9A69E678}" srcOrd="0" destOrd="0" parTransId="{2B897A67-AE22-40E0-982C-BE792E5C5287}" sibTransId="{ABE29289-EBD5-450A-8DB5-DE08FFC814D8}"/>
    <dgm:cxn modelId="{F47FB460-46CC-4E14-87B9-572FB7E92CEF}" srcId="{4C6A2B3E-22AA-4357-9AF9-AC2C72D48D19}" destId="{3DE35FD6-A674-4CAE-9FC6-43D2127FB3CA}" srcOrd="0" destOrd="0" parTransId="{A7267AA6-A4A3-47C8-8942-B203E7488E76}" sibTransId="{C48DE7D9-DD4B-4F33-B7B8-D2E08B64834A}"/>
    <dgm:cxn modelId="{6E62CA01-FFD8-405E-A13B-973ACD07C8A2}" srcId="{9CAA2AC7-8B8C-41E0-BC69-3AC8A7E1FBB2}" destId="{7DD0714A-9887-49CB-8590-E9BBBABF335F}" srcOrd="0" destOrd="0" parTransId="{8D68FF71-D878-4F61-AF74-79D69DB2F029}" sibTransId="{E70237D8-D9DB-439F-95B4-A88DC581EF0C}"/>
    <dgm:cxn modelId="{59481737-1D22-41E1-898D-117339A8BE44}" type="presOf" srcId="{7DD0714A-9887-49CB-8590-E9BBBABF335F}" destId="{037EF455-DF3F-4B92-8A92-8BE43F837016}" srcOrd="1" destOrd="0" presId="urn:microsoft.com/office/officeart/2005/8/layout/hierarchy3"/>
    <dgm:cxn modelId="{FD9C4530-95F6-4B9F-AB2E-541AA8D487AC}" srcId="{9CAA2AC7-8B8C-41E0-BC69-3AC8A7E1FBB2}" destId="{4C6A2B3E-22AA-4357-9AF9-AC2C72D48D19}" srcOrd="1" destOrd="0" parTransId="{03E44412-6128-4741-B3BA-17D3A9DB1A28}" sibTransId="{490D3E7A-3C11-4E96-950B-8E397875071E}"/>
    <dgm:cxn modelId="{B4B797FC-3BD5-4076-BDD8-08F6ED0BD58F}" type="presOf" srcId="{2D7F1920-26E9-4F94-817F-4D3EE27FF9D6}" destId="{2D7FE560-FAE5-4322-867D-B25A02882586}" srcOrd="0" destOrd="0" presId="urn:microsoft.com/office/officeart/2005/8/layout/hierarchy3"/>
    <dgm:cxn modelId="{C63D13BF-5104-45E4-BD14-5A8FAD000E17}" type="presOf" srcId="{B3507571-BFC5-4276-98FF-7E1B9A69E678}" destId="{A4A05443-0FCA-4CF2-B3F8-490F6EAFCDE8}" srcOrd="0" destOrd="0" presId="urn:microsoft.com/office/officeart/2005/8/layout/hierarchy3"/>
    <dgm:cxn modelId="{D5F630EB-7F23-4703-8E8E-27FB646B831E}" type="presOf" srcId="{7DD0714A-9887-49CB-8590-E9BBBABF335F}" destId="{A54D6B3F-6466-4FCC-B635-DC173F0A1ABA}" srcOrd="0" destOrd="0" presId="urn:microsoft.com/office/officeart/2005/8/layout/hierarchy3"/>
    <dgm:cxn modelId="{C1955CA6-D4E2-43B1-B3A0-ED478B88ED3D}" srcId="{7DD0714A-9887-49CB-8590-E9BBBABF335F}" destId="{A0FBFCA6-2FDE-4685-A83A-BCBA08EA7182}" srcOrd="1" destOrd="0" parTransId="{C0929DD8-6445-48A3-B092-7C01148742FA}" sibTransId="{4003C142-BC5B-4F40-9210-6DB844A87DA6}"/>
    <dgm:cxn modelId="{955E73FF-B023-4BC5-B016-F6AA33A02A72}" type="presOf" srcId="{4C6A2B3E-22AA-4357-9AF9-AC2C72D48D19}" destId="{9A61E91F-974A-445D-94C6-9223F63AED41}" srcOrd="0" destOrd="0" presId="urn:microsoft.com/office/officeart/2005/8/layout/hierarchy3"/>
    <dgm:cxn modelId="{8256ECA8-F3C4-41C4-B398-F6027A3DAF1B}" type="presOf" srcId="{3DE35FD6-A674-4CAE-9FC6-43D2127FB3CA}" destId="{3453CE8B-C47D-4918-BC22-27EC252B6B18}" srcOrd="0" destOrd="0" presId="urn:microsoft.com/office/officeart/2005/8/layout/hierarchy3"/>
    <dgm:cxn modelId="{9EFB29A1-50F9-4493-9587-C7D90A94855D}" type="presOf" srcId="{4C6A2B3E-22AA-4357-9AF9-AC2C72D48D19}" destId="{D2D93806-B180-42CB-97D4-7689AC149C33}" srcOrd="1" destOrd="0" presId="urn:microsoft.com/office/officeart/2005/8/layout/hierarchy3"/>
    <dgm:cxn modelId="{A16D956F-397B-4F10-87AE-BEC5C4245225}" type="presOf" srcId="{9CAA2AC7-8B8C-41E0-BC69-3AC8A7E1FBB2}" destId="{EC18EB73-E96F-4A80-BA48-F154BCDA09B0}" srcOrd="0" destOrd="0" presId="urn:microsoft.com/office/officeart/2005/8/layout/hierarchy3"/>
    <dgm:cxn modelId="{8FCAA610-DDE4-4E2F-B6A1-34573A32C865}" type="presOf" srcId="{C0929DD8-6445-48A3-B092-7C01148742FA}" destId="{2C3386F4-592C-4FCC-AF65-123638944633}" srcOrd="0" destOrd="0" presId="urn:microsoft.com/office/officeart/2005/8/layout/hierarchy3"/>
    <dgm:cxn modelId="{9639FD8D-5FBA-4262-899A-0834C671F985}" type="presOf" srcId="{2B897A67-AE22-40E0-982C-BE792E5C5287}" destId="{8535F9D5-EC66-45FA-A37C-528D164E6474}" srcOrd="0" destOrd="0" presId="urn:microsoft.com/office/officeart/2005/8/layout/hierarchy3"/>
    <dgm:cxn modelId="{488E5506-AEFC-425C-8C2B-82B61D484A1B}" type="presParOf" srcId="{EC18EB73-E96F-4A80-BA48-F154BCDA09B0}" destId="{06C5C9A6-AE36-4887-9135-4DD4720D21D1}" srcOrd="0" destOrd="0" presId="urn:microsoft.com/office/officeart/2005/8/layout/hierarchy3"/>
    <dgm:cxn modelId="{CD226295-4969-4276-9209-85BB98C2290D}" type="presParOf" srcId="{06C5C9A6-AE36-4887-9135-4DD4720D21D1}" destId="{1E5A1205-6A78-41B9-ADDF-1DE4DB2CB64B}" srcOrd="0" destOrd="0" presId="urn:microsoft.com/office/officeart/2005/8/layout/hierarchy3"/>
    <dgm:cxn modelId="{DC0A83DE-5146-4A4F-98DC-855DF4A020D4}" type="presParOf" srcId="{1E5A1205-6A78-41B9-ADDF-1DE4DB2CB64B}" destId="{A54D6B3F-6466-4FCC-B635-DC173F0A1ABA}" srcOrd="0" destOrd="0" presId="urn:microsoft.com/office/officeart/2005/8/layout/hierarchy3"/>
    <dgm:cxn modelId="{E325DF46-0251-4CE8-A56F-80385929DD0F}" type="presParOf" srcId="{1E5A1205-6A78-41B9-ADDF-1DE4DB2CB64B}" destId="{037EF455-DF3F-4B92-8A92-8BE43F837016}" srcOrd="1" destOrd="0" presId="urn:microsoft.com/office/officeart/2005/8/layout/hierarchy3"/>
    <dgm:cxn modelId="{5046DEF9-ABCA-4B85-8B2E-90ED37B01F57}" type="presParOf" srcId="{06C5C9A6-AE36-4887-9135-4DD4720D21D1}" destId="{41BC8A31-DA74-4BE6-A987-364616CC3667}" srcOrd="1" destOrd="0" presId="urn:microsoft.com/office/officeart/2005/8/layout/hierarchy3"/>
    <dgm:cxn modelId="{1484C7C6-F262-4C46-B3AD-81E7E63D4A01}" type="presParOf" srcId="{41BC8A31-DA74-4BE6-A987-364616CC3667}" destId="{8535F9D5-EC66-45FA-A37C-528D164E6474}" srcOrd="0" destOrd="0" presId="urn:microsoft.com/office/officeart/2005/8/layout/hierarchy3"/>
    <dgm:cxn modelId="{46BE8190-E0DA-43A2-8725-3E7E60FCCE9E}" type="presParOf" srcId="{41BC8A31-DA74-4BE6-A987-364616CC3667}" destId="{A4A05443-0FCA-4CF2-B3F8-490F6EAFCDE8}" srcOrd="1" destOrd="0" presId="urn:microsoft.com/office/officeart/2005/8/layout/hierarchy3"/>
    <dgm:cxn modelId="{2C8B85E9-2BA1-46D6-9ACB-37310DFE79EA}" type="presParOf" srcId="{41BC8A31-DA74-4BE6-A987-364616CC3667}" destId="{2C3386F4-592C-4FCC-AF65-123638944633}" srcOrd="2" destOrd="0" presId="urn:microsoft.com/office/officeart/2005/8/layout/hierarchy3"/>
    <dgm:cxn modelId="{AADB462D-039F-4482-B5E9-834E7A03976A}" type="presParOf" srcId="{41BC8A31-DA74-4BE6-A987-364616CC3667}" destId="{C31DC4DD-B8D6-4397-947C-3F0A8DE0B10E}" srcOrd="3" destOrd="0" presId="urn:microsoft.com/office/officeart/2005/8/layout/hierarchy3"/>
    <dgm:cxn modelId="{28F71D9F-1B53-40AF-9607-1CE04CA6D4E3}" type="presParOf" srcId="{EC18EB73-E96F-4A80-BA48-F154BCDA09B0}" destId="{6959B6F2-7DC2-4034-8A21-4A97CE858142}" srcOrd="1" destOrd="0" presId="urn:microsoft.com/office/officeart/2005/8/layout/hierarchy3"/>
    <dgm:cxn modelId="{E48AEF85-074F-4EA5-A98C-597955C2B94D}" type="presParOf" srcId="{6959B6F2-7DC2-4034-8A21-4A97CE858142}" destId="{14060549-F596-4155-8191-348A4F06A996}" srcOrd="0" destOrd="0" presId="urn:microsoft.com/office/officeart/2005/8/layout/hierarchy3"/>
    <dgm:cxn modelId="{31F52B73-9786-455E-A897-7AABF75696E1}" type="presParOf" srcId="{14060549-F596-4155-8191-348A4F06A996}" destId="{9A61E91F-974A-445D-94C6-9223F63AED41}" srcOrd="0" destOrd="0" presId="urn:microsoft.com/office/officeart/2005/8/layout/hierarchy3"/>
    <dgm:cxn modelId="{3752174E-96E8-47C1-950B-575720D1AA70}" type="presParOf" srcId="{14060549-F596-4155-8191-348A4F06A996}" destId="{D2D93806-B180-42CB-97D4-7689AC149C33}" srcOrd="1" destOrd="0" presId="urn:microsoft.com/office/officeart/2005/8/layout/hierarchy3"/>
    <dgm:cxn modelId="{09B2AE6F-3811-4093-B4BC-0DBB1C1453B7}" type="presParOf" srcId="{6959B6F2-7DC2-4034-8A21-4A97CE858142}" destId="{68A84960-07E6-4F24-8982-8F99F0A98A97}" srcOrd="1" destOrd="0" presId="urn:microsoft.com/office/officeart/2005/8/layout/hierarchy3"/>
    <dgm:cxn modelId="{E6443C24-6B30-465B-A8EE-AA5826D123AE}" type="presParOf" srcId="{68A84960-07E6-4F24-8982-8F99F0A98A97}" destId="{3A79798A-8616-4427-9930-3468B8254D73}" srcOrd="0" destOrd="0" presId="urn:microsoft.com/office/officeart/2005/8/layout/hierarchy3"/>
    <dgm:cxn modelId="{2C9A428E-5FAC-494F-A69B-001482BF0249}" type="presParOf" srcId="{68A84960-07E6-4F24-8982-8F99F0A98A97}" destId="{3453CE8B-C47D-4918-BC22-27EC252B6B18}" srcOrd="1" destOrd="0" presId="urn:microsoft.com/office/officeart/2005/8/layout/hierarchy3"/>
    <dgm:cxn modelId="{FBA800A6-14F8-43BB-A87A-0815665A614E}" type="presParOf" srcId="{68A84960-07E6-4F24-8982-8F99F0A98A97}" destId="{C3166C88-0A80-406F-9441-4DABE90ABEE6}" srcOrd="2" destOrd="0" presId="urn:microsoft.com/office/officeart/2005/8/layout/hierarchy3"/>
    <dgm:cxn modelId="{1B1AEA2F-EF34-4075-9F11-21E2A8BDF3B5}" type="presParOf" srcId="{68A84960-07E6-4F24-8982-8F99F0A98A97}" destId="{2D7FE560-FAE5-4322-867D-B25A0288258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3</a:t>
            </a:r>
            <a:r>
              <a:rPr lang="en-US" baseline="0" dirty="0" smtClean="0"/>
              <a:t> of </a:t>
            </a:r>
            <a:r>
              <a:rPr lang="en-US" dirty="0" smtClean="0"/>
              <a:t>Module 3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baseline="0" dirty="0" smtClean="0"/>
              <a:t>Oracle SQL analytic functions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Without analytic function extensions in SQL, is application development for window aggregates more difficult than application development for ranking functions?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Many applications involve window comparisons</a:t>
            </a:r>
            <a:r>
              <a:rPr lang="en-US" altLang="en-US" baseline="0" dirty="0" smtClean="0"/>
              <a:t> for financial analysis and forecasting.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Window specification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ROWS</a:t>
            </a:r>
            <a:r>
              <a:rPr lang="en-US" altLang="en-US" baseline="0" dirty="0" smtClean="0"/>
              <a:t> for physical rows corresponding to partition ordering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RANGE for logical group of rows based on values of ordering columns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Without analytic functions in SQL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Complex combinations of SQL statements and procedural coding: advanced SQL knowledge necessary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Poor performance as compiler will not optimize</a:t>
            </a: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3 extends</a:t>
            </a:r>
            <a:r>
              <a:rPr lang="en-US" baseline="0" dirty="0" smtClean="0"/>
              <a:t> lesson 2 with</a:t>
            </a:r>
            <a:r>
              <a:rPr lang="en-US" dirty="0" smtClean="0"/>
              <a:t> </a:t>
            </a:r>
            <a:r>
              <a:rPr lang="en-US" baseline="0" dirty="0" smtClean="0"/>
              <a:t>additional Oracle analytic functions for window aggregates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syntax for window</a:t>
            </a:r>
            <a:r>
              <a:rPr lang="en-US" baseline="0" dirty="0" smtClean="0"/>
              <a:t> movement (one-sided)  for cumulative function calculations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syntax for window movement (beginning and ending positions) for moving function calculations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Understand </a:t>
            </a:r>
            <a:r>
              <a:rPr lang="en-US" baseline="0" dirty="0" smtClean="0"/>
              <a:t>examples </a:t>
            </a:r>
            <a:r>
              <a:rPr lang="en-US" dirty="0" smtClean="0"/>
              <a:t>for cumulative and moving function calculations </a:t>
            </a:r>
            <a:r>
              <a:rPr lang="en-US" baseline="0" dirty="0" smtClean="0"/>
              <a:t>using grouping with summary functions in window comparisons</a:t>
            </a: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2BDFFFE4-333B-4A0A-9ED0-E64DAF1AA51D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1392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3B6827CF-2D16-43C2-967B-CA7215937627}" type="slidenum">
              <a:rPr kumimoji="0" lang="en-US" altLang="en-US" sz="1200" b="0">
                <a:latin typeface="Arial" charset="0"/>
              </a:rPr>
              <a:pPr algn="r" eaLnBrk="1" hangingPunct="1"/>
              <a:t>3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baseline="0" dirty="0" smtClean="0"/>
              <a:t>Window comparisons in business analysis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Statistical modeling of financial time series such as annual reports and stock price history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Forecasting methods using sales history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Applying functions on windows is fundamental to many kinds of business analysis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Window functions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Cumulative sales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Moving average for time period calculations</a:t>
            </a:r>
          </a:p>
          <a:p>
            <a:pPr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6810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Window: set of rows</a:t>
            </a:r>
          </a:p>
          <a:p>
            <a:endParaRPr lang="en-US" dirty="0" smtClean="0"/>
          </a:p>
          <a:p>
            <a:r>
              <a:rPr lang="en-US" dirty="0" smtClean="0"/>
              <a:t>Units: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Physical using ROWS keyword: units are rows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Logical using RANGE keyword:</a:t>
            </a:r>
            <a:r>
              <a:rPr lang="en-US" baseline="0" dirty="0" smtClean="0"/>
              <a:t> units are values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Movement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Cumulative: one end is fixed,</a:t>
            </a:r>
            <a:r>
              <a:rPr lang="en-US" baseline="0" dirty="0" smtClean="0"/>
              <a:t> typically beginning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Moving: both ends move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Windows can overlap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used on selected</a:t>
            </a:r>
            <a:r>
              <a:rPr lang="en-US" baseline="0" dirty="0" smtClean="0"/>
              <a:t> functions such as AVG, SUM, COUNT, MIN, MAX, VARIANCE, ..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http://docs.oracle.com/cd/E11882_01/server.112/e41084/functions004.htm#SQLRF06174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Window size determines the range of rows (in the current partition) used to perform the calculations for the current row.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Follows ORDER BY clause in an analytic</a:t>
            </a:r>
            <a:r>
              <a:rPr lang="en-US" baseline="0" dirty="0" smtClean="0"/>
              <a:t> function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used on selected</a:t>
            </a:r>
            <a:r>
              <a:rPr lang="en-US" baseline="0" dirty="0" smtClean="0"/>
              <a:t> functions such as AVG, SUM, COUNT, MIN, MAX, VARIANCE, 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Ordering must be numeric for logical window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3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 start is fixed. Window</a:t>
            </a:r>
            <a:r>
              <a:rPr lang="en-US" baseline="0" dirty="0" smtClean="0"/>
              <a:t> end moves.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cumulative calculations, the window is typically all</a:t>
            </a:r>
            <a:r>
              <a:rPr lang="en-US" baseline="0" dirty="0" smtClean="0"/>
              <a:t> preceding 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cumulative patterns: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 size recedes instead of growing.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rows for the first row.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 row for the last row.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down purpose of statement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Calculate cumulative sales by store zip code and year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1 partition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 is all preceding rows (UNBOUNDED PRECEDING)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Analytic function for SUM</a:t>
            </a:r>
            <a:r>
              <a:rPr lang="en-US" baseline="0" dirty="0" smtClean="0"/>
              <a:t> of GROUP BY result (SUM(</a:t>
            </a:r>
            <a:r>
              <a:rPr lang="en-US" baseline="0" dirty="0" err="1" smtClean="0"/>
              <a:t>SalesDollar</a:t>
            </a:r>
            <a:r>
              <a:rPr lang="en-US" baseline="0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results: execute in Oracle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sales accumulate for each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7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down purpose of statement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Calculate cumulative sales by store zip code, year, and month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Partition by store zip code and year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Cumulative sum resets for each year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 is all preceding rows (UNBOUNDED PRECEDING) in the partition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results: execute in Oracle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sales accumulate for each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98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3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5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3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Oracle SQL Analytic </a:t>
            </a:r>
            <a:r>
              <a:rPr lang="en-US" altLang="en-US" dirty="0"/>
              <a:t>Functions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93125" y="3564954"/>
            <a:ext cx="6629400" cy="1150302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3: Window Aggregates I</a:t>
            </a:r>
          </a:p>
        </p:txBody>
      </p:sp>
    </p:spTree>
    <p:extLst>
      <p:ext uri="{BB962C8B-B14F-4D97-AF65-F5344CB8AC3E}">
        <p14:creationId xmlns:p14="http://schemas.microsoft.com/office/powerpoint/2010/main" val="32537034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</a:t>
            </a:r>
            <a:r>
              <a:rPr lang="en-US" altLang="en-US" dirty="0" smtClean="0"/>
              <a:t>indow aggregates for common business intelligence applications</a:t>
            </a:r>
          </a:p>
          <a:p>
            <a:pPr eaLnBrk="1" hangingPunct="1"/>
            <a:r>
              <a:rPr lang="en-US" altLang="en-US" dirty="0" smtClean="0"/>
              <a:t>Provide increased software development productivity and improved performance</a:t>
            </a:r>
          </a:p>
          <a:p>
            <a:pPr eaLnBrk="1" hangingPunct="1"/>
            <a:r>
              <a:rPr lang="en-US" altLang="en-US" dirty="0" smtClean="0"/>
              <a:t>Syntax and examples for cumulative physical windows</a:t>
            </a:r>
          </a:p>
        </p:txBody>
      </p:sp>
    </p:spTree>
    <p:extLst>
      <p:ext uri="{BB962C8B-B14F-4D97-AF65-F5344CB8AC3E}">
        <p14:creationId xmlns:p14="http://schemas.microsoft.com/office/powerpoint/2010/main" val="32316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concepts and syntax for window comparisons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SELECT statements for window comparisons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about the importance of window comparisons</a:t>
            </a:r>
          </a:p>
        </p:txBody>
      </p:sp>
    </p:spTree>
    <p:extLst>
      <p:ext uri="{BB962C8B-B14F-4D97-AF65-F5344CB8AC3E}">
        <p14:creationId xmlns:p14="http://schemas.microsoft.com/office/powerpoint/2010/main" val="97089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333232" cy="731520"/>
          </a:xfrm>
        </p:spPr>
        <p:txBody>
          <a:bodyPr anchor="b"/>
          <a:lstStyle/>
          <a:p>
            <a:pPr eaLnBrk="1" hangingPunct="1"/>
            <a:r>
              <a:rPr lang="en-US" altLang="en-US" sz="3600" dirty="0" smtClean="0"/>
              <a:t>Motivation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608" y="1444752"/>
            <a:ext cx="8382000" cy="2932176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dirty="0" smtClean="0"/>
              <a:t>Window comparisons common for </a:t>
            </a:r>
            <a:r>
              <a:rPr lang="en-US" altLang="en-US" dirty="0" smtClean="0"/>
              <a:t>financial analysis and forecasting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dirty="0" smtClean="0"/>
              <a:t>Changes in numeric variables in sets of rows known as windows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dirty="0" smtClean="0"/>
              <a:t>Examples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altLang="en-US" sz="2400" dirty="0" smtClean="0"/>
              <a:t>90 day moving average of stock prices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altLang="en-US" sz="2400" dirty="0" smtClean="0"/>
              <a:t>Percentage annual sales growth 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altLang="en-US" sz="2400" dirty="0" smtClean="0"/>
              <a:t>Performance of ad campaign in recent months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altLang="en-US" sz="2400" dirty="0" smtClean="0"/>
              <a:t>Cumulative sales performance for current year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800" dirty="0" smtClean="0"/>
              <a:t>SQL extension for reduced skill sets, increased productivity, and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28671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Concepts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711520"/>
              </p:ext>
            </p:extLst>
          </p:nvPr>
        </p:nvGraphicFramePr>
        <p:xfrm>
          <a:off x="304800" y="1365504"/>
          <a:ext cx="8382000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13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Syntax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AnalyticFunction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([&lt;column-list&gt;]) OVER ([&lt;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&gt;] &lt;ordering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[&lt;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window-specification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 )</a:t>
            </a:r>
            <a:endParaRPr lang="en-US" sz="2400" dirty="0" smtClean="0"/>
          </a:p>
          <a:p>
            <a:r>
              <a:rPr lang="en-US" sz="2400" dirty="0" smtClean="0"/>
              <a:t>Applies to selected aggregate functions</a:t>
            </a:r>
          </a:p>
          <a:p>
            <a:r>
              <a:rPr lang="en-US" sz="2400" dirty="0" smtClean="0"/>
              <a:t>Physical window examples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ROWS UNBOUNDED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 2 PRECEDING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 3 FOLLOWING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0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Window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521684"/>
              </p:ext>
            </p:extLst>
          </p:nvPr>
        </p:nvGraphicFramePr>
        <p:xfrm>
          <a:off x="1667193" y="1474788"/>
          <a:ext cx="514667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Visio" r:id="rId4" imgW="6437279" imgH="5299045" progId="Visio.Drawing.11">
                  <p:embed/>
                </p:oleObj>
              </mc:Choice>
              <mc:Fallback>
                <p:oleObj name="Visio" r:id="rId4" imgW="6437279" imgH="529904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7193" y="1474788"/>
                        <a:ext cx="514667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913888" y="1147830"/>
            <a:ext cx="47304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ROWS UNBOUNDED PRECEDING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5372" y="169811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5372" y="2037864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2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5372" y="2307867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3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5372" y="2577870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4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5372" y="287469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5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372" y="3182476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6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1720" y="3503560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7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1720" y="377482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8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1720" y="4046098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9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24" y="4429250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124" y="4786607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6124" y="5155112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009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 of Sales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969264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Cumulative sum of dollar sales by zip code and year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No partitioning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568613"/>
            <a:ext cx="80772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8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SUM(SUM(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 OVER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(ORDER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ROWS UNBOUNDED PRECEDING 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CumSumSales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05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07552" cy="685800"/>
          </a:xfrm>
        </p:spPr>
        <p:txBody>
          <a:bodyPr/>
          <a:lstStyle/>
          <a:p>
            <a:r>
              <a:rPr lang="en-US" sz="3200" dirty="0" smtClean="0"/>
              <a:t>Partitioned Cumulative Sum of Sales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94488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Cumulative </a:t>
            </a:r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sum of sales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by zip code and year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Partitioned </a:t>
            </a:r>
            <a:r>
              <a:rPr lang="en-US" sz="2400" smtClean="0">
                <a:solidFill>
                  <a:srgbClr val="000000"/>
                </a:solidFill>
                <a:cs typeface="Courier New" panose="02070309020205020404" pitchFamily="49" charset="0"/>
              </a:rPr>
              <a:t>by store zip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856" y="2417064"/>
            <a:ext cx="824788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SUM(SUM(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 OVER (PARTITION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ROWS UNBOUNDED PRECEDING 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CumSumSales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0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4675632"/>
          </a:xfrm>
        </p:spPr>
        <p:txBody>
          <a:bodyPr/>
          <a:lstStyle/>
          <a:p>
            <a:r>
              <a:rPr lang="en-US" sz="2400" dirty="0" smtClean="0"/>
              <a:t>Example 3</a:t>
            </a:r>
          </a:p>
          <a:p>
            <a:pPr lvl="1"/>
            <a:r>
              <a:rPr lang="en-US" sz="2000" dirty="0"/>
              <a:t>Cumulative sum of </a:t>
            </a:r>
            <a:r>
              <a:rPr lang="en-US" sz="2000" dirty="0" smtClean="0"/>
              <a:t>2014 sales by </a:t>
            </a:r>
            <a:r>
              <a:rPr lang="en-US" sz="2000" dirty="0"/>
              <a:t>item brand and </a:t>
            </a:r>
            <a:r>
              <a:rPr lang="en-US" sz="2000" dirty="0" smtClean="0"/>
              <a:t>month</a:t>
            </a:r>
          </a:p>
          <a:p>
            <a:pPr lvl="1"/>
            <a:r>
              <a:rPr lang="en-US" sz="2000" dirty="0" smtClean="0"/>
              <a:t>Partition by item brand</a:t>
            </a:r>
            <a:endParaRPr lang="en-US" sz="2000" dirty="0"/>
          </a:p>
          <a:p>
            <a:pPr lvl="1"/>
            <a:r>
              <a:rPr lang="en-US" sz="2000" dirty="0" smtClean="0"/>
              <a:t>Show </a:t>
            </a:r>
            <a:r>
              <a:rPr lang="en-US" sz="2000" dirty="0"/>
              <a:t>item brand, </a:t>
            </a:r>
            <a:r>
              <a:rPr lang="en-US" sz="2000" dirty="0" smtClean="0"/>
              <a:t>month, sum </a:t>
            </a:r>
            <a:r>
              <a:rPr lang="en-US" sz="2000" dirty="0"/>
              <a:t>of </a:t>
            </a:r>
            <a:r>
              <a:rPr lang="en-US" sz="2000" dirty="0" smtClean="0"/>
              <a:t>sales, and cumulative sum of sales</a:t>
            </a:r>
            <a:endParaRPr lang="en-US" sz="2400" dirty="0"/>
          </a:p>
          <a:p>
            <a:r>
              <a:rPr lang="en-US" sz="2400" dirty="0" smtClean="0"/>
              <a:t>Example </a:t>
            </a:r>
            <a:r>
              <a:rPr lang="en-US" sz="2400" dirty="0"/>
              <a:t>4</a:t>
            </a:r>
          </a:p>
          <a:p>
            <a:pPr lvl="1"/>
            <a:r>
              <a:rPr lang="en-US" sz="2000" dirty="0"/>
              <a:t>Cumulative sum of sales by </a:t>
            </a:r>
            <a:r>
              <a:rPr lang="en-US" sz="2000" dirty="0" smtClean="0"/>
              <a:t>year and item brand</a:t>
            </a:r>
            <a:endParaRPr lang="en-US" sz="2000" dirty="0"/>
          </a:p>
          <a:p>
            <a:pPr lvl="1"/>
            <a:r>
              <a:rPr lang="en-US" sz="2000" dirty="0"/>
              <a:t>Partition by year</a:t>
            </a:r>
          </a:p>
          <a:p>
            <a:pPr lvl="1"/>
            <a:r>
              <a:rPr lang="en-US" sz="2000" dirty="0"/>
              <a:t>Only include brands with more than 5 sales in a year</a:t>
            </a:r>
          </a:p>
          <a:p>
            <a:pPr lvl="1"/>
            <a:r>
              <a:rPr lang="en-US" sz="2000" dirty="0"/>
              <a:t>Show </a:t>
            </a:r>
            <a:r>
              <a:rPr lang="en-US" sz="2000" dirty="0" smtClean="0"/>
              <a:t>year, item </a:t>
            </a:r>
            <a:r>
              <a:rPr lang="en-US" sz="2000" dirty="0"/>
              <a:t>brand, </a:t>
            </a:r>
            <a:r>
              <a:rPr lang="en-US" sz="2000" dirty="0" smtClean="0"/>
              <a:t>count</a:t>
            </a:r>
            <a:r>
              <a:rPr lang="en-US" sz="2000" dirty="0"/>
              <a:t>, </a:t>
            </a:r>
            <a:r>
              <a:rPr lang="en-US" sz="2000" dirty="0" smtClean="0"/>
              <a:t>sum </a:t>
            </a:r>
            <a:r>
              <a:rPr lang="en-US" sz="2000" dirty="0"/>
              <a:t>of </a:t>
            </a:r>
            <a:r>
              <a:rPr lang="en-US" sz="2000" dirty="0" smtClean="0"/>
              <a:t>sales, and cumulative sum of sales </a:t>
            </a:r>
            <a:r>
              <a:rPr lang="en-US" sz="2000" dirty="0"/>
              <a:t>in the result</a:t>
            </a:r>
          </a:p>
          <a:p>
            <a:r>
              <a:rPr lang="en-US" sz="2400" dirty="0" smtClean="0"/>
              <a:t>Solutions </a:t>
            </a:r>
            <a:r>
              <a:rPr lang="en-US" sz="2400" dirty="0"/>
              <a:t>in a module 3 </a:t>
            </a:r>
            <a:r>
              <a:rPr lang="en-US" sz="2400" dirty="0" smtClean="0"/>
              <a:t>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3234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844&quot;&gt;&lt;property id=&quot;20148&quot; value=&quot;5&quot;/&gt;&lt;property id=&quot;20300&quot; value=&quot;Slide 1 - &amp;quot;Module 3  Oracle SQL Analytic Functions&amp;quot;&quot;/&gt;&lt;property id=&quot;20307&quot; value=&quot;256&quot;/&gt;&lt;/object&gt;&lt;object type=&quot;3&quot; unique_id=&quot;18845&quot;&gt;&lt;property id=&quot;20148&quot; value=&quot;5&quot;/&gt;&lt;property id=&quot;20300&quot; value=&quot;Slide 3 - &amp;quot;Motivation&amp;quot;&quot;/&gt;&lt;property id=&quot;20307&quot; value=&quot;257&quot;/&gt;&lt;/object&gt;&lt;object type=&quot;3&quot; unique_id=&quot;18846&quot;&gt;&lt;property id=&quot;20148&quot; value=&quot;5&quot;/&gt;&lt;property id=&quot;20300&quot; value=&quot;Slide 5 - &amp;quot;Extended Syntax for Windows&amp;quot;&quot;/&gt;&lt;property id=&quot;20307&quot; value=&quot;258&quot;/&gt;&lt;/object&gt;&lt;object type=&quot;3&quot; unique_id=&quot;18847&quot;&gt;&lt;property id=&quot;20148&quot; value=&quot;5&quot;/&gt;&lt;property id=&quot;20300&quot; value=&quot;Slide 6 - &amp;quot;Cumulative Window&amp;quot;&quot;/&gt;&lt;property id=&quot;20307&quot; value=&quot;259&quot;/&gt;&lt;/object&gt;&lt;object type=&quot;3&quot; unique_id=&quot;18848&quot;&gt;&lt;property id=&quot;20148&quot; value=&quot;5&quot;/&gt;&lt;property id=&quot;20300&quot; value=&quot;Slide 7 - &amp;quot;Cumulative Sum of Sales Example&amp;quot;&quot;/&gt;&lt;property id=&quot;20307&quot; value=&quot;260&quot;/&gt;&lt;/object&gt;&lt;object type=&quot;3&quot; unique_id=&quot;18850&quot;&gt;&lt;property id=&quot;20148&quot; value=&quot;5&quot;/&gt;&lt;property id=&quot;20300&quot; value=&quot;Slide 8 - &amp;quot;Partitioned Cumulative Sum of Sales Example&amp;quot;&quot;/&gt;&lt;property id=&quot;20307&quot; value=&quot;262&quot;/&gt;&lt;/object&gt;&lt;object type=&quot;3&quot; unique_id=&quot;18859&quot;&gt;&lt;property id=&quot;20148&quot; value=&quot;5&quot;/&gt;&lt;property id=&quot;20300&quot; value=&quot;Slide 10 - &amp;quot;Summary&amp;quot;&quot;/&gt;&lt;property id=&quot;20307&quot; value=&quot;271&quot;/&gt;&lt;/object&gt;&lt;object type=&quot;3&quot; unique_id=&quot;21202&quot;&gt;&lt;property id=&quot;20148&quot; value=&quot;5&quot;/&gt;&lt;property id=&quot;20300&quot; value=&quot;Slide 2 - &amp;quot;Lesson Objectives&amp;quot;&quot;/&gt;&lt;property id=&quot;20307&quot; value=&quot;272&quot;/&gt;&lt;/object&gt;&lt;object type=&quot;3&quot; unique_id=&quot;29302&quot;&gt;&lt;property id=&quot;20148&quot; value=&quot;5&quot;/&gt;&lt;property id=&quot;20300&quot; value=&quot;Slide 4 - &amp;quot;Window Concepts&amp;quot;&quot;/&gt;&lt;property id=&quot;20307&quot; value=&quot;274&quot;/&gt;&lt;/object&gt;&lt;object type=&quot;3&quot; unique_id=&quot;29304&quot;&gt;&lt;property id=&quot;20148&quot; value=&quot;5&quot;/&gt;&lt;property id=&quot;20300&quot; value=&quot;Slide 9 - &amp;quot;Additional Problems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11030</TotalTime>
  <Words>893</Words>
  <Application>Microsoft Office PowerPoint</Application>
  <PresentationFormat>On-screen Show (4:3)</PresentationFormat>
  <Paragraphs>167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Blank Presentation</vt:lpstr>
      <vt:lpstr>Visio</vt:lpstr>
      <vt:lpstr>Module 3  Oracle SQL Analytic Functions</vt:lpstr>
      <vt:lpstr>Lesson Objectives</vt:lpstr>
      <vt:lpstr>Motivation</vt:lpstr>
      <vt:lpstr>Window Concepts</vt:lpstr>
      <vt:lpstr>Extended Syntax for Windows</vt:lpstr>
      <vt:lpstr>Cumulative Window</vt:lpstr>
      <vt:lpstr>Cumulative Sum of Sales Example</vt:lpstr>
      <vt:lpstr>Partitioned Cumulative Sum of Sales Example</vt:lpstr>
      <vt:lpstr>Additional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SicilianMan</cp:lastModifiedBy>
  <cp:revision>2399</cp:revision>
  <cp:lastPrinted>1601-01-01T00:00:00Z</cp:lastPrinted>
  <dcterms:created xsi:type="dcterms:W3CDTF">2000-07-15T18:34:14Z</dcterms:created>
  <dcterms:modified xsi:type="dcterms:W3CDTF">2018-05-16T05:05:30Z</dcterms:modified>
</cp:coreProperties>
</file>