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65" r:id="rId4"/>
    <p:sldId id="287" r:id="rId5"/>
    <p:sldId id="288" r:id="rId6"/>
    <p:sldId id="281" r:id="rId7"/>
    <p:sldId id="279" r:id="rId8"/>
    <p:sldId id="283" r:id="rId9"/>
    <p:sldId id="289" r:id="rId10"/>
    <p:sldId id="282" r:id="rId11"/>
    <p:sldId id="284" r:id="rId12"/>
    <p:sldId id="290" r:id="rId13"/>
    <p:sldId id="286" r:id="rId14"/>
    <p:sldId id="271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1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843" autoAdjust="0"/>
  </p:normalViewPr>
  <p:slideViewPr>
    <p:cSldViewPr snapToGrid="0">
      <p:cViewPr varScale="1">
        <p:scale>
          <a:sx n="79" d="100"/>
          <a:sy n="79" d="100"/>
        </p:scale>
        <p:origin x="1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to Lesson 5b</a:t>
            </a:r>
            <a:r>
              <a:rPr lang="en-US" baseline="0" dirty="0"/>
              <a:t> of </a:t>
            </a:r>
            <a:r>
              <a:rPr lang="en-US" dirty="0"/>
              <a:t>Module 3</a:t>
            </a:r>
            <a:r>
              <a:rPr lang="en-US" baseline="0" dirty="0"/>
              <a:t> </a:t>
            </a:r>
            <a:r>
              <a:rPr lang="en-US" dirty="0"/>
              <a:t>on </a:t>
            </a:r>
            <a:r>
              <a:rPr lang="en-US" baseline="0" dirty="0"/>
              <a:t>SQL analytic functions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PostgreSQL lacks RATIO_TO_REPORT analytic function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RATIO_TO_REPORT can be formulated in PostgreSQL without analytic function using two query patterns.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Query pattern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Outer query with result columns (</a:t>
            </a:r>
            <a:r>
              <a:rPr lang="en-US" baseline="0" dirty="0" err="1"/>
              <a:t>TimeMonth</a:t>
            </a:r>
            <a:r>
              <a:rPr lang="en-US" baseline="0" dirty="0"/>
              <a:t>, </a:t>
            </a:r>
            <a:r>
              <a:rPr lang="en-US" baseline="0" dirty="0" err="1"/>
              <a:t>ItemBrand</a:t>
            </a:r>
            <a:r>
              <a:rPr lang="en-US" baseline="0" dirty="0"/>
              <a:t>), sum of unit sales for each &lt;year, city&gt;, and ratio calculation for each &lt;</a:t>
            </a:r>
            <a:r>
              <a:rPr lang="en-US" baseline="0" dirty="0" err="1"/>
              <a:t>month,brand</a:t>
            </a:r>
            <a:r>
              <a:rPr lang="en-US" baseline="0" dirty="0"/>
              <a:t>&gt;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Subquery 1 group on (</a:t>
            </a:r>
            <a:r>
              <a:rPr lang="en-US" baseline="0" dirty="0" err="1"/>
              <a:t>ItemBrand</a:t>
            </a:r>
            <a:r>
              <a:rPr lang="en-US" baseline="0" dirty="0"/>
              <a:t>, </a:t>
            </a:r>
            <a:r>
              <a:rPr lang="en-US" baseline="0" dirty="0" err="1"/>
              <a:t>TimeMonth</a:t>
            </a:r>
            <a:r>
              <a:rPr lang="en-US" baseline="0" dirty="0"/>
              <a:t>) to calculate numerators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CAST function to convert integer to floating point. Otherwise PostgreSQL performs integer division in outer query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Subquery 2 groups on </a:t>
            </a:r>
            <a:r>
              <a:rPr lang="en-US" baseline="0" dirty="0" err="1"/>
              <a:t>TimeMonth</a:t>
            </a:r>
            <a:r>
              <a:rPr lang="en-US" baseline="0" dirty="0"/>
              <a:t> (partitioning column for analytic function) to calculate denominators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Outer query with a join condition on partitioning column from each subquery (</a:t>
            </a:r>
            <a:r>
              <a:rPr lang="en-US" baseline="0" dirty="0" err="1"/>
              <a:t>TimeMonth</a:t>
            </a:r>
            <a:r>
              <a:rPr lang="en-US" baseline="0" dirty="0"/>
              <a:t>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ORDER BY is optional but convenient to sort result by partitioning column (</a:t>
            </a:r>
            <a:r>
              <a:rPr lang="en-US" baseline="0" dirty="0" err="1"/>
              <a:t>TimeMonth</a:t>
            </a:r>
            <a:r>
              <a:rPr lang="en-US" baseline="0" dirty="0"/>
              <a:t>) and sum of sales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CAST function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94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Example 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Oracle solution using RATIO_TO_REPORT analytic function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2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RATIO_TO_REPORT function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Identity</a:t>
            </a:r>
            <a:r>
              <a:rPr lang="en-US" baseline="0" dirty="0"/>
              <a:t> sales contribution of each customer city by year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Quantitative ranking to provide more precise ranking than rank function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for additive</a:t>
            </a:r>
            <a:r>
              <a:rPr lang="en-US" baseline="0" dirty="0"/>
              <a:t> measures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SUM as aggregate function to compute numerators.</a:t>
            </a:r>
          </a:p>
          <a:p>
            <a:endParaRPr lang="en-US" dirty="0"/>
          </a:p>
          <a:p>
            <a:r>
              <a:rPr lang="en-US" dirty="0"/>
              <a:t>SUM as analytic function to compute denominators.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Query pattern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Outer query with result column (</a:t>
            </a:r>
            <a:r>
              <a:rPr lang="en-US" baseline="0" dirty="0" err="1"/>
              <a:t>ItemBrand</a:t>
            </a:r>
            <a:r>
              <a:rPr lang="en-US" baseline="0" dirty="0"/>
              <a:t>), sum of unit sales for each brand, and ratio calculation for each item brand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Subquery 1 group on (</a:t>
            </a:r>
            <a:r>
              <a:rPr lang="en-US" baseline="0" dirty="0" err="1"/>
              <a:t>ItemBrand</a:t>
            </a:r>
            <a:r>
              <a:rPr lang="en-US" baseline="0" dirty="0"/>
              <a:t>) to calculate numerators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Subquery 2 to calculate denominators with no grouping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CAST function to convert integer to floating point. Otherwise PostgreSQL performs integer division in outer query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Outer query with no join condition because subquery 2 produces a single value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ORDER BY is optional but convenient to sort result by sum of sales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8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14</a:t>
            </a:fld>
            <a:endParaRPr kumimoji="0" lang="en-US" altLang="en-US" sz="1200" b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Tx/>
              <a:buNone/>
            </a:pPr>
            <a:endParaRPr lang="en-US" altLang="en-US" baseline="0" dirty="0"/>
          </a:p>
          <a:p>
            <a:pPr marL="0" indent="0">
              <a:buFontTx/>
              <a:buNone/>
            </a:pPr>
            <a:r>
              <a:rPr lang="en-US" altLang="en-US" dirty="0"/>
              <a:t>Know one query pattern.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Query pattern 1 is simpler so recommended to focus </a:t>
            </a:r>
            <a:r>
              <a:rPr lang="en-US" altLang="en-US"/>
              <a:t>on it.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PostgreSQL lacks RATIO_TO_REPORT function.</a:t>
            </a:r>
          </a:p>
          <a:p>
            <a:pPr>
              <a:defRPr/>
            </a:pPr>
            <a:endParaRPr lang="en-US" baseline="0" dirty="0"/>
          </a:p>
          <a:p>
            <a:pPr>
              <a:defRPr/>
            </a:pPr>
            <a:r>
              <a:rPr lang="en-US" baseline="0" dirty="0"/>
              <a:t>Relatively simple query patterns compensate for lack of RATIO_TO_REPORT analytic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RATIO_TO_REPORT function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Identity</a:t>
            </a:r>
            <a:r>
              <a:rPr lang="en-US" baseline="0" dirty="0"/>
              <a:t> sales contribution of each customer city by year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Quantitative ranking to provide more precise ranking than rank function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for additive</a:t>
            </a:r>
            <a:r>
              <a:rPr lang="en-US" baseline="0" dirty="0"/>
              <a:t> measures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Results in </a:t>
            </a:r>
            <a:r>
              <a:rPr lang="en-US" baseline="0" dirty="0"/>
              <a:t>each </a:t>
            </a:r>
            <a:r>
              <a:rPr lang="en-US" baseline="0" dirty="0" err="1"/>
              <a:t>TimeYear</a:t>
            </a:r>
            <a:r>
              <a:rPr lang="en-US" baseline="0" dirty="0"/>
              <a:t> partition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Ratios for sum of sales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Order by year and sum of sales (descending)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Littleton has more than 50% of total sales in earliest year partition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Englewood has least ratio of sales (about 4%) in earliest year partition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RATIO_TO_REPORT function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Identity</a:t>
            </a:r>
            <a:r>
              <a:rPr lang="en-US" baseline="0" dirty="0"/>
              <a:t> sales contribution of each customer city by year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Quantitative ranking to provide more precise ranking than rank function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for additive</a:t>
            </a:r>
            <a:r>
              <a:rPr lang="en-US" baseline="0" dirty="0"/>
              <a:t> measures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SUM as aggregate function to compute numerators.</a:t>
            </a:r>
          </a:p>
          <a:p>
            <a:endParaRPr lang="en-US" dirty="0"/>
          </a:p>
          <a:p>
            <a:r>
              <a:rPr lang="en-US" dirty="0"/>
              <a:t>SUM as analytic function to compute denominators.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RATIO_TO_REPORT function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Identity</a:t>
            </a:r>
            <a:r>
              <a:rPr lang="en-US" baseline="0" dirty="0"/>
              <a:t> sales contribution of each customer city by year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Quantitative ranking to provide more precise ranking than rank function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for additive</a:t>
            </a:r>
            <a:r>
              <a:rPr lang="en-US" baseline="0" dirty="0"/>
              <a:t> measures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Query pattern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Outer query with result columns (</a:t>
            </a:r>
            <a:r>
              <a:rPr lang="en-US" baseline="0" dirty="0" err="1"/>
              <a:t>TimeYear</a:t>
            </a:r>
            <a:r>
              <a:rPr lang="en-US" baseline="0" dirty="0"/>
              <a:t>, </a:t>
            </a:r>
            <a:r>
              <a:rPr lang="en-US" baseline="0" dirty="0" err="1"/>
              <a:t>CustCity</a:t>
            </a:r>
            <a:r>
              <a:rPr lang="en-US" baseline="0" dirty="0"/>
              <a:t>), sum of sales for each &lt;year, city&gt;, and ratio calculation for each &lt;</a:t>
            </a:r>
            <a:r>
              <a:rPr lang="en-US" baseline="0" dirty="0" err="1"/>
              <a:t>year,city</a:t>
            </a:r>
            <a:r>
              <a:rPr lang="en-US" baseline="0" dirty="0"/>
              <a:t>&gt;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Subquery 1 group on (</a:t>
            </a:r>
            <a:r>
              <a:rPr lang="en-US" baseline="0" dirty="0" err="1"/>
              <a:t>CustCity</a:t>
            </a:r>
            <a:r>
              <a:rPr lang="en-US" baseline="0" dirty="0"/>
              <a:t>, </a:t>
            </a:r>
            <a:r>
              <a:rPr lang="en-US" baseline="0" dirty="0" err="1"/>
              <a:t>TimeYear</a:t>
            </a:r>
            <a:r>
              <a:rPr lang="en-US" baseline="0" dirty="0"/>
              <a:t>) to calculate numerators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Subquery 2 groups on </a:t>
            </a:r>
            <a:r>
              <a:rPr lang="en-US" baseline="0" dirty="0" err="1"/>
              <a:t>TimeYear</a:t>
            </a:r>
            <a:r>
              <a:rPr lang="en-US" baseline="0" dirty="0"/>
              <a:t> (partitioning column for analytic function) to calculate denominators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Outer query with a join condition on partitioning column from each subquery (</a:t>
            </a:r>
            <a:r>
              <a:rPr lang="en-US" baseline="0" dirty="0" err="1"/>
              <a:t>TimeYear</a:t>
            </a:r>
            <a:r>
              <a:rPr lang="en-US" baseline="0" dirty="0"/>
              <a:t>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ORDER BY is optional but convenient to sort result by partitioning column (</a:t>
            </a:r>
            <a:r>
              <a:rPr lang="en-US" baseline="0" dirty="0" err="1"/>
              <a:t>TimeYear</a:t>
            </a:r>
            <a:r>
              <a:rPr lang="en-US" baseline="0" dirty="0"/>
              <a:t>) and sum of sales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Example 7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Solution in a module 3, lesson 5 document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Ratio_To_Report</a:t>
            </a:r>
            <a:r>
              <a:rPr lang="en-US" dirty="0"/>
              <a:t> function with partitioning on </a:t>
            </a:r>
            <a:r>
              <a:rPr lang="en-US" dirty="0" err="1"/>
              <a:t>TimeMonth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4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RATIO_TO_REPORT function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Identity</a:t>
            </a:r>
            <a:r>
              <a:rPr lang="en-US" baseline="0" dirty="0"/>
              <a:t> sales contribution of each customer city by year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Quantitative ranking to provide more precise ranking than rank function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for additive</a:t>
            </a:r>
            <a:r>
              <a:rPr lang="en-US" baseline="0" dirty="0"/>
              <a:t> measures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SUM as aggregate function to compute numerators.</a:t>
            </a:r>
          </a:p>
          <a:p>
            <a:endParaRPr lang="en-US" dirty="0"/>
          </a:p>
          <a:p>
            <a:r>
              <a:rPr lang="en-US" dirty="0"/>
              <a:t>SUM as analytic function to compute denominators.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3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5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2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333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0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69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5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3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5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Module 3</a:t>
            </a:r>
            <a:br>
              <a:rPr lang="en-US" altLang="en-US" dirty="0"/>
            </a:br>
            <a:r>
              <a:rPr lang="en-US" altLang="en-US" dirty="0"/>
              <a:t>SQL Analytic Functions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56549" y="3564954"/>
            <a:ext cx="6629400" cy="1150302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/>
              <a:t>Lesson 5b: PostgreSQL query patterns for RATIO_TO_REPORT</a:t>
            </a:r>
          </a:p>
        </p:txBody>
      </p:sp>
    </p:spTree>
    <p:extLst>
      <p:ext uri="{BB962C8B-B14F-4D97-AF65-F5344CB8AC3E}">
        <p14:creationId xmlns:p14="http://schemas.microsoft.com/office/powerpoint/2010/main" val="3253703457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Example 7 (Pattern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2273968"/>
            <a:ext cx="8694821" cy="363353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X1.TimeMonth,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X1.SumUnits,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SumMonthUnits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SumUnitRatio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 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SSTimeDim.TimeMonth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CAST(SUM(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NUMERIC)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SumUnits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SSSales.ItemId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SSitem.ItemId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2015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SSTimeDim.TimeMonth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 X1,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 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SSTimeDim.TimeMonth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CAST(SUM(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NUMERIC)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SumMonthUnits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2015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X2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X1.TimeMonth = X2.TimeMonth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X1.TimeMonth,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950495"/>
            <a:ext cx="775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Outer query with ratio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Subquery 1 with numerator calculations and 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Subquery 2 with denominator calculations and CAST</a:t>
            </a:r>
          </a:p>
        </p:txBody>
      </p:sp>
    </p:spTree>
    <p:extLst>
      <p:ext uri="{BB962C8B-B14F-4D97-AF65-F5344CB8AC3E}">
        <p14:creationId xmlns:p14="http://schemas.microsoft.com/office/powerpoint/2010/main" val="150310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" y="1103376"/>
            <a:ext cx="8784336" cy="2325624"/>
          </a:xfrm>
        </p:spPr>
        <p:txBody>
          <a:bodyPr/>
          <a:lstStyle/>
          <a:p>
            <a:r>
              <a:rPr lang="en-US" sz="2400" dirty="0"/>
              <a:t>Example 8</a:t>
            </a:r>
          </a:p>
          <a:p>
            <a:pPr lvl="1"/>
            <a:r>
              <a:rPr lang="en-US" dirty="0"/>
              <a:t>Contribution ratio on sum of 2015 units sold by item brand</a:t>
            </a:r>
          </a:p>
          <a:p>
            <a:pPr lvl="1"/>
            <a:r>
              <a:rPr lang="en-US" dirty="0"/>
              <a:t>No partitioning</a:t>
            </a:r>
          </a:p>
          <a:p>
            <a:pPr lvl="1"/>
            <a:r>
              <a:rPr lang="en-US" dirty="0"/>
              <a:t>Display item brand, sum of units, and contribution ratio</a:t>
            </a:r>
          </a:p>
          <a:p>
            <a:pPr lvl="1"/>
            <a:r>
              <a:rPr lang="en-US" dirty="0"/>
              <a:t>Order result by descending sum of units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32AED1-1E7F-4514-B67F-9638EDF8AAA0}"/>
              </a:ext>
            </a:extLst>
          </p:cNvPr>
          <p:cNvSpPr txBox="1">
            <a:spLocks/>
          </p:cNvSpPr>
          <p:nvPr/>
        </p:nvSpPr>
        <p:spPr bwMode="auto">
          <a:xfrm>
            <a:off x="274320" y="3541776"/>
            <a:ext cx="8595360" cy="1972055"/>
          </a:xfrm>
          <a:prstGeom prst="rect">
            <a:avLst/>
          </a:prstGeom>
          <a:ln w="25400" cap="flat" cmpd="sng" algn="ctr">
            <a:solidFill>
              <a:schemeClr val="accent6"/>
            </a:solidFill>
            <a:prstDash val="solid"/>
            <a:miter lim="800000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 i="0" u="none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SumBrandUnits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Tx/>
              <a:buNone/>
            </a:pP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RATIO_TO_REPORT(SUM(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 OVER () AS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SumBrandUnitRatio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kumimoji="0" lang="en-US" sz="1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SSSales.ItemID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SSitem.ItemId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2015</a:t>
            </a:r>
          </a:p>
          <a:p>
            <a:pPr marL="0" indent="0">
              <a:buFontTx/>
              <a:buNone/>
            </a:pP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endParaRPr kumimoji="0" lang="en-US" sz="1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SUM(</a:t>
            </a:r>
            <a:r>
              <a:rPr kumimoji="0" lang="en-US" sz="1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kumimoji="0" lang="en-US" sz="1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DESC;</a:t>
            </a:r>
          </a:p>
          <a:p>
            <a:pPr marL="0" indent="0">
              <a:buFontTx/>
              <a:buNone/>
            </a:pPr>
            <a:endParaRPr kumimoji="0" lang="en-US" sz="12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kumimoji="0" lang="en-US" sz="1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Example 8 (Pattern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22353"/>
            <a:ext cx="8694821" cy="291290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SumBrandUnits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/ SUM (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OVER ()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SumBrandUnitRatio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SSSales.ItemID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SSitem.ItemId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2015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SumBrandUnits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078250"/>
            <a:ext cx="775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SUM(</a:t>
            </a:r>
            <a:r>
              <a:rPr lang="en-US" b="0" dirty="0" err="1">
                <a:latin typeface="+mn-lt"/>
              </a:rPr>
              <a:t>SalesDollar</a:t>
            </a:r>
            <a:r>
              <a:rPr lang="en-US" b="0" dirty="0">
                <a:latin typeface="+mn-lt"/>
              </a:rPr>
              <a:t>): aggregate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Outer SUM in SUM( SUM(</a:t>
            </a:r>
            <a:r>
              <a:rPr lang="en-US" b="0" dirty="0" err="1">
                <a:latin typeface="+mn-lt"/>
              </a:rPr>
              <a:t>SalesDollar</a:t>
            </a:r>
            <a:r>
              <a:rPr lang="en-US" b="0" dirty="0">
                <a:latin typeface="+mn-lt"/>
              </a:rPr>
              <a:t>) ) OVER(...): analytic function</a:t>
            </a:r>
          </a:p>
        </p:txBody>
      </p:sp>
    </p:spTree>
    <p:extLst>
      <p:ext uri="{BB962C8B-B14F-4D97-AF65-F5344CB8AC3E}">
        <p14:creationId xmlns:p14="http://schemas.microsoft.com/office/powerpoint/2010/main" val="380652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Example 8 (Pattern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2679855"/>
            <a:ext cx="8694821" cy="321243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X1.SumBrandUnits,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SumBrandUnits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SumTotUnits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SumBrandUnitRatio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 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CAST(SUM(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NUMERIC)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SumBrandUnits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SSSales.ItemId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SSitem.ItemId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2015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 X1,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 SELECT CAST(SUM(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NUMERIC)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SumTotUnits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2015 ) X2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SumBrandUnits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950495"/>
            <a:ext cx="7756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Outer query with ratio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Subquery 1 with numerator calculations and 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Subquery 2 with denominator calculation and 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No join condition in the outer query</a:t>
            </a:r>
          </a:p>
        </p:txBody>
      </p:sp>
    </p:spTree>
    <p:extLst>
      <p:ext uri="{BB962C8B-B14F-4D97-AF65-F5344CB8AC3E}">
        <p14:creationId xmlns:p14="http://schemas.microsoft.com/office/powerpoint/2010/main" val="29969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 RATIO_TO_REPORT function in PostgreSQL</a:t>
            </a:r>
          </a:p>
          <a:p>
            <a:pPr eaLnBrk="1" hangingPunct="1"/>
            <a:r>
              <a:rPr lang="en-US" altLang="en-US" dirty="0"/>
              <a:t>Alternative using two relatively simple query patterns</a:t>
            </a:r>
          </a:p>
          <a:p>
            <a:pPr eaLnBrk="1" hangingPunct="1"/>
            <a:r>
              <a:rPr lang="en-US" altLang="en-US" dirty="0"/>
              <a:t>Pattern 1 using SUM analytic and aggregate functions</a:t>
            </a:r>
          </a:p>
          <a:p>
            <a:pPr eaLnBrk="1" hangingPunct="1"/>
            <a:r>
              <a:rPr lang="en-US" altLang="en-US" dirty="0"/>
              <a:t>Pattern 2 using SUM aggregate functions and nested queries in the FROM clause</a:t>
            </a:r>
          </a:p>
          <a:p>
            <a:pPr eaLnBrk="1" hangingPunct="1"/>
            <a:r>
              <a:rPr lang="en-US" altLang="en-US" dirty="0"/>
              <a:t>Lack of optimization by database compiler</a:t>
            </a:r>
          </a:p>
        </p:txBody>
      </p:sp>
    </p:spTree>
    <p:extLst>
      <p:ext uri="{BB962C8B-B14F-4D97-AF65-F5344CB8AC3E}">
        <p14:creationId xmlns:p14="http://schemas.microsoft.com/office/powerpoint/2010/main" val="32316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at least one query pattern to formulate RATIO_TO_REPORT in PostgreSQL</a:t>
            </a:r>
          </a:p>
          <a:p>
            <a:r>
              <a:rPr lang="en-US" dirty="0"/>
              <a:t>Write SELECT statements using the query formulation pattern</a:t>
            </a:r>
          </a:p>
          <a:p>
            <a:r>
              <a:rPr lang="en-US" dirty="0"/>
              <a:t>Recognize lack of optimization for the database compiler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Ratio_To_Report</a:t>
            </a:r>
            <a:r>
              <a:rPr lang="en-US" dirty="0"/>
              <a:t> Example (Oracle)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0941"/>
            <a:ext cx="8382000" cy="29199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CustCity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RATIO_TO_REPORT(SUM(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OVER (PARTITION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SumSalesRatio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SSCustomer.CustId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CustCity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DESC;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7756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Contribution ratio on sum of dollar sales by year and customer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Partition on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Order result by year and descending sum of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PostgreSQL does not support RATIO_TO_REPORT</a:t>
            </a:r>
          </a:p>
        </p:txBody>
      </p:sp>
    </p:spTree>
    <p:extLst>
      <p:ext uri="{BB962C8B-B14F-4D97-AF65-F5344CB8AC3E}">
        <p14:creationId xmlns:p14="http://schemas.microsoft.com/office/powerpoint/2010/main" val="353370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36F6-FB34-4761-9D83-389F114B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Patterns for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847E-BE75-4D2A-BFFA-B7A6FE3D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80704" cy="4495800"/>
          </a:xfrm>
        </p:spPr>
        <p:txBody>
          <a:bodyPr/>
          <a:lstStyle/>
          <a:p>
            <a:r>
              <a:rPr lang="en-US" sz="2400" dirty="0"/>
              <a:t>Pattern 1 (SUM as analytic function and aggregate function)</a:t>
            </a:r>
          </a:p>
          <a:p>
            <a:pPr lvl="1"/>
            <a:r>
              <a:rPr lang="en-US" sz="2000" dirty="0"/>
              <a:t>Compute numerators using SUM aggregate function</a:t>
            </a:r>
          </a:p>
          <a:p>
            <a:pPr lvl="1"/>
            <a:r>
              <a:rPr lang="en-US" sz="2000" dirty="0"/>
              <a:t>Compute denominators using SUM analytic function</a:t>
            </a:r>
          </a:p>
          <a:p>
            <a:r>
              <a:rPr lang="en-US" sz="2400" dirty="0"/>
              <a:t>Pattern 2 (SUM as aggregate function)</a:t>
            </a:r>
          </a:p>
          <a:p>
            <a:pPr lvl="1"/>
            <a:r>
              <a:rPr lang="en-US" sz="2000" dirty="0"/>
              <a:t>SELECT result columns, computed ratio column (Numerator in subquery 1/ Denominator in subquery 2)</a:t>
            </a:r>
          </a:p>
          <a:p>
            <a:pPr lvl="1"/>
            <a:r>
              <a:rPr lang="en-US" sz="2000" dirty="0"/>
              <a:t>WHERE condition to join partition columns from subqueries</a:t>
            </a:r>
          </a:p>
          <a:p>
            <a:pPr lvl="1"/>
            <a:r>
              <a:rPr lang="en-US" sz="2000" dirty="0"/>
              <a:t>Subquery 1 calculates numerators in ratios with grouping on all columns</a:t>
            </a:r>
          </a:p>
          <a:p>
            <a:pPr lvl="1"/>
            <a:r>
              <a:rPr lang="en-US" sz="2000" dirty="0"/>
              <a:t>Subquery 2 calculates denominators in ratios with grouping on partitioning columns</a:t>
            </a:r>
          </a:p>
        </p:txBody>
      </p:sp>
    </p:spTree>
    <p:extLst>
      <p:ext uri="{BB962C8B-B14F-4D97-AF65-F5344CB8AC3E}">
        <p14:creationId xmlns:p14="http://schemas.microsoft.com/office/powerpoint/2010/main" val="184602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Example 1 with Pattern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22353"/>
            <a:ext cx="8694821" cy="291290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CustCity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/ SUM (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OVER (PARTITION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SumSalesRatio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SSCustomer.CustId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CustCity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DESC;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078250"/>
            <a:ext cx="775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SUM(</a:t>
            </a:r>
            <a:r>
              <a:rPr lang="en-US" b="0" dirty="0" err="1">
                <a:latin typeface="+mn-lt"/>
              </a:rPr>
              <a:t>SalesDollar</a:t>
            </a:r>
            <a:r>
              <a:rPr lang="en-US" b="0" dirty="0">
                <a:latin typeface="+mn-lt"/>
              </a:rPr>
              <a:t>): aggregate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Outer SUM in SUM( SUM(</a:t>
            </a:r>
            <a:r>
              <a:rPr lang="en-US" b="0" dirty="0" err="1">
                <a:latin typeface="+mn-lt"/>
              </a:rPr>
              <a:t>SalesDollar</a:t>
            </a:r>
            <a:r>
              <a:rPr lang="en-US" b="0" dirty="0">
                <a:latin typeface="+mn-lt"/>
              </a:rPr>
              <a:t>) ) OVER(...): analytic function</a:t>
            </a:r>
          </a:p>
        </p:txBody>
      </p:sp>
    </p:spTree>
    <p:extLst>
      <p:ext uri="{BB962C8B-B14F-4D97-AF65-F5344CB8AC3E}">
        <p14:creationId xmlns:p14="http://schemas.microsoft.com/office/powerpoint/2010/main" val="6715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Example 1 (Pattern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2366229"/>
            <a:ext cx="8694821" cy="354127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X1.TimeYear,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SumYearSales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SumSalesRatio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SSCustomer.CustId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GROUP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 X1,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 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SumYearSales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GROUP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 X2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X1.TimeYear = X2.TimeYear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X1.TimeYear,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078250"/>
            <a:ext cx="775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Outer query with ratio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Subquery 1 with numerator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Subquery 2 with denominator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57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3602736"/>
          </a:xfrm>
        </p:spPr>
        <p:txBody>
          <a:bodyPr/>
          <a:lstStyle/>
          <a:p>
            <a:r>
              <a:rPr lang="en-US" sz="2400" dirty="0"/>
              <a:t>Example 7</a:t>
            </a:r>
          </a:p>
          <a:p>
            <a:pPr lvl="1"/>
            <a:r>
              <a:rPr lang="en-US" dirty="0"/>
              <a:t>Contribution ratio on sum of 2015 units sold by month and item brand</a:t>
            </a:r>
          </a:p>
          <a:p>
            <a:pPr lvl="1"/>
            <a:r>
              <a:rPr lang="en-US" dirty="0"/>
              <a:t>Partition on month</a:t>
            </a:r>
          </a:p>
          <a:p>
            <a:pPr lvl="1"/>
            <a:r>
              <a:rPr lang="en-US" dirty="0"/>
              <a:t>Display month, item brand, sum of units sold, and contribution ratio</a:t>
            </a:r>
          </a:p>
          <a:p>
            <a:pPr lvl="1"/>
            <a:r>
              <a:rPr lang="en-US" dirty="0"/>
              <a:t>Order result by month and descending sum of units sold</a:t>
            </a:r>
          </a:p>
        </p:txBody>
      </p:sp>
    </p:spTree>
    <p:extLst>
      <p:ext uri="{BB962C8B-B14F-4D97-AF65-F5344CB8AC3E}">
        <p14:creationId xmlns:p14="http://schemas.microsoft.com/office/powerpoint/2010/main" val="256976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(Oracle)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6611"/>
            <a:ext cx="8382000" cy="288854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SumBrandUnits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RATIO_TO_REPORT(SUM(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OVER (PARTITION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SumUnitsRatio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SSSales.ItemID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SSitem.ItemId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2015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DESC;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Example 7 (Pattern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22353"/>
            <a:ext cx="8694821" cy="291290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SumUnits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/ SUM (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OVER (PARTITION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SumUnitsRatio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SSSales.ItemID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SSitem.ItemId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2015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SumUnits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078250"/>
            <a:ext cx="775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SUM(</a:t>
            </a:r>
            <a:r>
              <a:rPr lang="en-US" b="0" dirty="0" err="1">
                <a:latin typeface="+mn-lt"/>
              </a:rPr>
              <a:t>SalesDollar</a:t>
            </a:r>
            <a:r>
              <a:rPr lang="en-US" b="0" dirty="0">
                <a:latin typeface="+mn-lt"/>
              </a:rPr>
              <a:t>): aggregate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Outer SUM in SUM( SUM(</a:t>
            </a:r>
            <a:r>
              <a:rPr lang="en-US" b="0" dirty="0" err="1">
                <a:latin typeface="+mn-lt"/>
              </a:rPr>
              <a:t>SalesDollar</a:t>
            </a:r>
            <a:r>
              <a:rPr lang="en-US" b="0" dirty="0">
                <a:latin typeface="+mn-lt"/>
              </a:rPr>
              <a:t>) ) OVER(...): analytic function</a:t>
            </a:r>
          </a:p>
        </p:txBody>
      </p:sp>
    </p:spTree>
    <p:extLst>
      <p:ext uri="{BB962C8B-B14F-4D97-AF65-F5344CB8AC3E}">
        <p14:creationId xmlns:p14="http://schemas.microsoft.com/office/powerpoint/2010/main" val="9458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8844&quot;&gt;&lt;property id=&quot;20148&quot; value=&quot;5&quot;/&gt;&lt;property id=&quot;20300&quot; value=&quot;Slide 1 - &amp;quot;Module 5  Oracle SQL Analytic Functions&amp;quot;&quot;/&gt;&lt;property id=&quot;20307&quot; value=&quot;256&quot;/&gt;&lt;/object&gt;&lt;object type=&quot;3&quot; unique_id=&quot;18853&quot;&gt;&lt;property id=&quot;20148&quot; value=&quot;5&quot;/&gt;&lt;property id=&quot;20300&quot; value=&quot;Slide 5 - &amp;quot;Ratio_To_Report Example&amp;quot;&quot;/&gt;&lt;property id=&quot;20307&quot; value=&quot;265&quot;/&gt;&lt;/object&gt;&lt;object type=&quot;3&quot; unique_id=&quot;18854&quot;&gt;&lt;property id=&quot;20148&quot; value=&quot;5&quot;/&gt;&lt;property id=&quot;20300&quot; value=&quot;Slide 6 - &amp;quot;Cumulative Distribution&amp;quot;&quot;/&gt;&lt;property id=&quot;20307&quot; value=&quot;266&quot;/&gt;&lt;/object&gt;&lt;object type=&quot;3&quot; unique_id=&quot;18857&quot;&gt;&lt;property id=&quot;20148&quot; value=&quot;5&quot;/&gt;&lt;property id=&quot;20300&quot; value=&quot;Slide 9 - &amp;quot;Top Performers Example&amp;quot;&quot;/&gt;&lt;property id=&quot;20307&quot; value=&quot;269&quot;/&gt;&lt;/object&gt;&lt;object type=&quot;3&quot; unique_id=&quot;18859&quot;&gt;&lt;property id=&quot;20148&quot; value=&quot;5&quot;/&gt;&lt;property id=&quot;20300&quot; value=&quot;Slide 12 - &amp;quot;Summary&amp;quot;&quot;/&gt;&lt;property id=&quot;20307&quot; value=&quot;271&quot;/&gt;&lt;/object&gt;&lt;object type=&quot;3&quot; unique_id=&quot;21202&quot;&gt;&lt;property id=&quot;20148&quot; value=&quot;5&quot;/&gt;&lt;property id=&quot;20300&quot; value=&quot;Slide 8 - &amp;quot;Example with Equal Values&amp;quot;&quot;/&gt;&lt;property id=&quot;20307&quot; value=&quot;272&quot;/&gt;&lt;/object&gt;&lt;object type=&quot;3&quot; unique_id=&quot;21203&quot;&gt;&lt;property id=&quot;20148&quot; value=&quot;5&quot;/&gt;&lt;property id=&quot;20300&quot; value=&quot;Slide 2 - &amp;quot;Lesson Objectives&amp;quot;&quot;/&gt;&lt;property id=&quot;20307&quot; value=&quot;273&quot;/&gt;&lt;/object&gt;&lt;object type=&quot;3&quot; unique_id=&quot;21204&quot;&gt;&lt;property id=&quot;20148&quot; value=&quot;5&quot;/&gt;&lt;property id=&quot;20300&quot; value=&quot;Slide 3 - &amp;quot;Motivation&amp;quot;&quot;/&gt;&lt;property id=&quot;20307&quot; value=&quot;278&quot;/&gt;&lt;/object&gt;&lt;object type=&quot;3&quot; unique_id=&quot;21205&quot;&gt;&lt;property id=&quot;20148&quot; value=&quot;5&quot;/&gt;&lt;property id=&quot;20300&quot; value=&quot;Slide 4 - &amp;quot;Ratio Comparison Functions&amp;quot;&quot;/&gt;&lt;property id=&quot;20307&quot; value=&quot;275&quot;/&gt;&lt;/object&gt;&lt;object type=&quot;3&quot; unique_id=&quot;21206&quot;&gt;&lt;property id=&quot;20148&quot; value=&quot;5&quot;/&gt;&lt;property id=&quot;20300&quot; value=&quot;Slide 7 - &amp;quot;Cumulative Distribution Example&amp;quot;&quot;/&gt;&lt;property id=&quot;20307&quot; value=&quot;276&quot;/&gt;&lt;/object&gt;&lt;object type=&quot;3&quot; unique_id=&quot;21207&quot;&gt;&lt;property id=&quot;20148&quot; value=&quot;5&quot;/&gt;&lt;property id=&quot;20300&quot; value=&quot;Slide 10 - &amp;quot;Additional Problems I&amp;quot;&quot;/&gt;&lt;property id=&quot;20307&quot; value=&quot;277&quot;/&gt;&lt;/object&gt;&lt;object type=&quot;3&quot; unique_id=&quot;21208&quot;&gt;&lt;property id=&quot;20148&quot; value=&quot;5&quot;/&gt;&lt;property id=&quot;20300&quot; value=&quot;Slide 11 - &amp;quot;Additional Problems II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12912</TotalTime>
  <Words>1926</Words>
  <Application>Microsoft Office PowerPoint</Application>
  <PresentationFormat>On-screen Show (4:3)</PresentationFormat>
  <Paragraphs>248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Times New Roman</vt:lpstr>
      <vt:lpstr>Blank Presentation</vt:lpstr>
      <vt:lpstr>Module 3 SQL Analytic Functions</vt:lpstr>
      <vt:lpstr>Lesson Objectives</vt:lpstr>
      <vt:lpstr>Ratio_To_Report Example (Oracle)</vt:lpstr>
      <vt:lpstr>Query Patterns for PostgreSQL</vt:lpstr>
      <vt:lpstr>PostgreSQL Example 1 with Pattern 1</vt:lpstr>
      <vt:lpstr>PostgreSQL Example 1 (Pattern 2)</vt:lpstr>
      <vt:lpstr>Additional Problems I</vt:lpstr>
      <vt:lpstr>Example 7 (Oracle)</vt:lpstr>
      <vt:lpstr>PostgreSQL Example 7 (Pattern 1)</vt:lpstr>
      <vt:lpstr>PostgreSQL Example 7 (Pattern 2)</vt:lpstr>
      <vt:lpstr>Additional Problems II</vt:lpstr>
      <vt:lpstr>PostgreSQL Example 8 (Pattern 1)</vt:lpstr>
      <vt:lpstr>PostgreSQL Example 8 (Pattern 2)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Mannino, Michael</cp:lastModifiedBy>
  <cp:revision>2520</cp:revision>
  <cp:lastPrinted>1601-01-01T00:00:00Z</cp:lastPrinted>
  <dcterms:created xsi:type="dcterms:W3CDTF">2000-07-15T18:34:14Z</dcterms:created>
  <dcterms:modified xsi:type="dcterms:W3CDTF">2021-07-14T22:44:47Z</dcterms:modified>
</cp:coreProperties>
</file>