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56" r:id="rId2"/>
    <p:sldId id="409" r:id="rId3"/>
    <p:sldId id="413" r:id="rId4"/>
    <p:sldId id="412" r:id="rId5"/>
    <p:sldId id="404" r:id="rId6"/>
    <p:sldId id="411" r:id="rId7"/>
    <p:sldId id="414" r:id="rId8"/>
    <p:sldId id="395" r:id="rId9"/>
    <p:sldId id="406" r:id="rId10"/>
    <p:sldId id="410" r:id="rId11"/>
    <p:sldId id="264"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98E9D-725E-43FC-AB5B-1B1E4FB46B7A}" type="doc">
      <dgm:prSet loTypeId="urn:microsoft.com/office/officeart/2005/8/layout/gear1" loCatId="relationship" qsTypeId="urn:microsoft.com/office/officeart/2005/8/quickstyle/simple3" qsCatId="simple" csTypeId="urn:microsoft.com/office/officeart/2005/8/colors/colorful5" csCatId="colorful" phldr="1"/>
      <dgm:spPr/>
    </dgm:pt>
    <dgm:pt modelId="{913E99C9-AE96-4FF3-A013-BA63554FF817}">
      <dgm:prSet phldrT="[Text]"/>
      <dgm:spPr/>
      <dgm:t>
        <a:bodyPr/>
        <a:lstStyle/>
        <a:p>
          <a:r>
            <a:rPr lang="en-US" dirty="0" smtClean="0"/>
            <a:t>Derived table</a:t>
          </a:r>
          <a:endParaRPr lang="en-US" dirty="0"/>
        </a:p>
      </dgm:t>
    </dgm:pt>
    <dgm:pt modelId="{ACBFDF87-AEBF-421D-A826-6DC4FCBBE087}" type="parTrans" cxnId="{2D0FD86E-954C-41B1-9E4A-A71C975EB629}">
      <dgm:prSet/>
      <dgm:spPr/>
      <dgm:t>
        <a:bodyPr/>
        <a:lstStyle/>
        <a:p>
          <a:endParaRPr lang="en-US"/>
        </a:p>
      </dgm:t>
    </dgm:pt>
    <dgm:pt modelId="{2399BD97-9980-47EF-A508-B54A8F51E01E}" type="sibTrans" cxnId="{2D0FD86E-954C-41B1-9E4A-A71C975EB629}">
      <dgm:prSet/>
      <dgm:spPr/>
      <dgm:t>
        <a:bodyPr/>
        <a:lstStyle/>
        <a:p>
          <a:endParaRPr lang="en-US"/>
        </a:p>
      </dgm:t>
    </dgm:pt>
    <dgm:pt modelId="{9476E7CD-5ADB-4A61-B499-AB3E7867FF70}">
      <dgm:prSet phldrT="[Text]"/>
      <dgm:spPr/>
      <dgm:t>
        <a:bodyPr/>
        <a:lstStyle/>
        <a:p>
          <a:r>
            <a:rPr lang="en-US" dirty="0" smtClean="0"/>
            <a:t>Stored query</a:t>
          </a:r>
          <a:endParaRPr lang="en-US" dirty="0"/>
        </a:p>
      </dgm:t>
    </dgm:pt>
    <dgm:pt modelId="{7E759C22-2B2D-4EB0-BC25-FF0174F34AC7}" type="parTrans" cxnId="{691C10DA-42F9-4927-B683-57F5613995C2}">
      <dgm:prSet/>
      <dgm:spPr/>
      <dgm:t>
        <a:bodyPr/>
        <a:lstStyle/>
        <a:p>
          <a:endParaRPr lang="en-US"/>
        </a:p>
      </dgm:t>
    </dgm:pt>
    <dgm:pt modelId="{FD102B5E-2F6A-4F4D-983E-6677415266AA}" type="sibTrans" cxnId="{691C10DA-42F9-4927-B683-57F5613995C2}">
      <dgm:prSet/>
      <dgm:spPr/>
      <dgm:t>
        <a:bodyPr/>
        <a:lstStyle/>
        <a:p>
          <a:endParaRPr lang="en-US"/>
        </a:p>
      </dgm:t>
    </dgm:pt>
    <dgm:pt modelId="{3E4DD687-B7B1-47AD-90B9-159B803EA302}">
      <dgm:prSet phldrT="[Text]"/>
      <dgm:spPr/>
      <dgm:t>
        <a:bodyPr/>
        <a:lstStyle/>
        <a:p>
          <a:r>
            <a:rPr lang="en-US" smtClean="0"/>
            <a:t>Virtual table behavior</a:t>
          </a:r>
          <a:endParaRPr lang="en-US" dirty="0"/>
        </a:p>
      </dgm:t>
    </dgm:pt>
    <dgm:pt modelId="{27108D01-7817-44E1-B4C2-D8B2C5E12FA0}" type="parTrans" cxnId="{2FA4AA76-F706-495E-828F-4A95DD09A6CB}">
      <dgm:prSet/>
      <dgm:spPr/>
      <dgm:t>
        <a:bodyPr/>
        <a:lstStyle/>
        <a:p>
          <a:endParaRPr lang="en-US"/>
        </a:p>
      </dgm:t>
    </dgm:pt>
    <dgm:pt modelId="{91DAFE67-8008-4B26-B49B-8335D199FB07}" type="sibTrans" cxnId="{2FA4AA76-F706-495E-828F-4A95DD09A6CB}">
      <dgm:prSet/>
      <dgm:spPr/>
      <dgm:t>
        <a:bodyPr/>
        <a:lstStyle/>
        <a:p>
          <a:endParaRPr lang="en-US"/>
        </a:p>
      </dgm:t>
    </dgm:pt>
    <dgm:pt modelId="{BC22C082-2D2A-4801-B100-F14513B0593E}" type="pres">
      <dgm:prSet presAssocID="{3FB98E9D-725E-43FC-AB5B-1B1E4FB46B7A}" presName="composite" presStyleCnt="0">
        <dgm:presLayoutVars>
          <dgm:chMax val="3"/>
          <dgm:animLvl val="lvl"/>
          <dgm:resizeHandles val="exact"/>
        </dgm:presLayoutVars>
      </dgm:prSet>
      <dgm:spPr/>
    </dgm:pt>
    <dgm:pt modelId="{E1B395D6-33AD-4C61-8E91-DCD7B1C586A4}" type="pres">
      <dgm:prSet presAssocID="{913E99C9-AE96-4FF3-A013-BA63554FF817}" presName="gear1" presStyleLbl="node1" presStyleIdx="0" presStyleCnt="3">
        <dgm:presLayoutVars>
          <dgm:chMax val="1"/>
          <dgm:bulletEnabled val="1"/>
        </dgm:presLayoutVars>
      </dgm:prSet>
      <dgm:spPr/>
      <dgm:t>
        <a:bodyPr/>
        <a:lstStyle/>
        <a:p>
          <a:endParaRPr lang="en-US"/>
        </a:p>
      </dgm:t>
    </dgm:pt>
    <dgm:pt modelId="{8FEA5130-D190-4774-AA08-BCEACF419BAC}" type="pres">
      <dgm:prSet presAssocID="{913E99C9-AE96-4FF3-A013-BA63554FF817}" presName="gear1srcNode" presStyleLbl="node1" presStyleIdx="0" presStyleCnt="3"/>
      <dgm:spPr/>
      <dgm:t>
        <a:bodyPr/>
        <a:lstStyle/>
        <a:p>
          <a:endParaRPr lang="en-US"/>
        </a:p>
      </dgm:t>
    </dgm:pt>
    <dgm:pt modelId="{C77258A1-BD7D-441F-A58D-1E34917A5321}" type="pres">
      <dgm:prSet presAssocID="{913E99C9-AE96-4FF3-A013-BA63554FF817}" presName="gear1dstNode" presStyleLbl="node1" presStyleIdx="0" presStyleCnt="3"/>
      <dgm:spPr/>
      <dgm:t>
        <a:bodyPr/>
        <a:lstStyle/>
        <a:p>
          <a:endParaRPr lang="en-US"/>
        </a:p>
      </dgm:t>
    </dgm:pt>
    <dgm:pt modelId="{8EF6C1CC-6FB0-4EA3-B6D4-C656DA6EC52F}" type="pres">
      <dgm:prSet presAssocID="{9476E7CD-5ADB-4A61-B499-AB3E7867FF70}" presName="gear2" presStyleLbl="node1" presStyleIdx="1" presStyleCnt="3">
        <dgm:presLayoutVars>
          <dgm:chMax val="1"/>
          <dgm:bulletEnabled val="1"/>
        </dgm:presLayoutVars>
      </dgm:prSet>
      <dgm:spPr/>
      <dgm:t>
        <a:bodyPr/>
        <a:lstStyle/>
        <a:p>
          <a:endParaRPr lang="en-US"/>
        </a:p>
      </dgm:t>
    </dgm:pt>
    <dgm:pt modelId="{ADD9344D-BEC1-4DB2-A313-70B9C3D1F0AA}" type="pres">
      <dgm:prSet presAssocID="{9476E7CD-5ADB-4A61-B499-AB3E7867FF70}" presName="gear2srcNode" presStyleLbl="node1" presStyleIdx="1" presStyleCnt="3"/>
      <dgm:spPr/>
      <dgm:t>
        <a:bodyPr/>
        <a:lstStyle/>
        <a:p>
          <a:endParaRPr lang="en-US"/>
        </a:p>
      </dgm:t>
    </dgm:pt>
    <dgm:pt modelId="{53397164-558F-4A5A-B47F-7DCE958D470C}" type="pres">
      <dgm:prSet presAssocID="{9476E7CD-5ADB-4A61-B499-AB3E7867FF70}" presName="gear2dstNode" presStyleLbl="node1" presStyleIdx="1" presStyleCnt="3"/>
      <dgm:spPr/>
      <dgm:t>
        <a:bodyPr/>
        <a:lstStyle/>
        <a:p>
          <a:endParaRPr lang="en-US"/>
        </a:p>
      </dgm:t>
    </dgm:pt>
    <dgm:pt modelId="{6B348154-03B6-4107-AF04-1EDB9A684E26}" type="pres">
      <dgm:prSet presAssocID="{3E4DD687-B7B1-47AD-90B9-159B803EA302}" presName="gear3" presStyleLbl="node1" presStyleIdx="2" presStyleCnt="3"/>
      <dgm:spPr/>
      <dgm:t>
        <a:bodyPr/>
        <a:lstStyle/>
        <a:p>
          <a:endParaRPr lang="en-US"/>
        </a:p>
      </dgm:t>
    </dgm:pt>
    <dgm:pt modelId="{4541C8FB-5249-4BF3-92FE-E27BB70C66DD}" type="pres">
      <dgm:prSet presAssocID="{3E4DD687-B7B1-47AD-90B9-159B803EA302}" presName="gear3tx" presStyleLbl="node1" presStyleIdx="2" presStyleCnt="3">
        <dgm:presLayoutVars>
          <dgm:chMax val="1"/>
          <dgm:bulletEnabled val="1"/>
        </dgm:presLayoutVars>
      </dgm:prSet>
      <dgm:spPr/>
      <dgm:t>
        <a:bodyPr/>
        <a:lstStyle/>
        <a:p>
          <a:endParaRPr lang="en-US"/>
        </a:p>
      </dgm:t>
    </dgm:pt>
    <dgm:pt modelId="{BFA85F0D-D1B5-49AE-A757-EEE0FABEA017}" type="pres">
      <dgm:prSet presAssocID="{3E4DD687-B7B1-47AD-90B9-159B803EA302}" presName="gear3srcNode" presStyleLbl="node1" presStyleIdx="2" presStyleCnt="3"/>
      <dgm:spPr/>
      <dgm:t>
        <a:bodyPr/>
        <a:lstStyle/>
        <a:p>
          <a:endParaRPr lang="en-US"/>
        </a:p>
      </dgm:t>
    </dgm:pt>
    <dgm:pt modelId="{53661608-82FC-4511-A301-F887990C29A5}" type="pres">
      <dgm:prSet presAssocID="{3E4DD687-B7B1-47AD-90B9-159B803EA302}" presName="gear3dstNode" presStyleLbl="node1" presStyleIdx="2" presStyleCnt="3"/>
      <dgm:spPr/>
      <dgm:t>
        <a:bodyPr/>
        <a:lstStyle/>
        <a:p>
          <a:endParaRPr lang="en-US"/>
        </a:p>
      </dgm:t>
    </dgm:pt>
    <dgm:pt modelId="{4EA2C47C-9769-4A7A-AD5D-20F6CC5E416E}" type="pres">
      <dgm:prSet presAssocID="{2399BD97-9980-47EF-A508-B54A8F51E01E}" presName="connector1" presStyleLbl="sibTrans2D1" presStyleIdx="0" presStyleCnt="3"/>
      <dgm:spPr/>
      <dgm:t>
        <a:bodyPr/>
        <a:lstStyle/>
        <a:p>
          <a:endParaRPr lang="en-US"/>
        </a:p>
      </dgm:t>
    </dgm:pt>
    <dgm:pt modelId="{8204C788-61B0-4CA4-98ED-D478B5F238C5}" type="pres">
      <dgm:prSet presAssocID="{FD102B5E-2F6A-4F4D-983E-6677415266AA}" presName="connector2" presStyleLbl="sibTrans2D1" presStyleIdx="1" presStyleCnt="3"/>
      <dgm:spPr/>
      <dgm:t>
        <a:bodyPr/>
        <a:lstStyle/>
        <a:p>
          <a:endParaRPr lang="en-US"/>
        </a:p>
      </dgm:t>
    </dgm:pt>
    <dgm:pt modelId="{43ED9620-82DE-42B7-9B18-0E6CFC0DA25F}" type="pres">
      <dgm:prSet presAssocID="{91DAFE67-8008-4B26-B49B-8335D199FB07}" presName="connector3" presStyleLbl="sibTrans2D1" presStyleIdx="2" presStyleCnt="3"/>
      <dgm:spPr/>
      <dgm:t>
        <a:bodyPr/>
        <a:lstStyle/>
        <a:p>
          <a:endParaRPr lang="en-US"/>
        </a:p>
      </dgm:t>
    </dgm:pt>
  </dgm:ptLst>
  <dgm:cxnLst>
    <dgm:cxn modelId="{729F6DEC-A05D-425B-BB0F-6D7B3EAA6C0A}" type="presOf" srcId="{913E99C9-AE96-4FF3-A013-BA63554FF817}" destId="{C77258A1-BD7D-441F-A58D-1E34917A5321}" srcOrd="2" destOrd="0" presId="urn:microsoft.com/office/officeart/2005/8/layout/gear1"/>
    <dgm:cxn modelId="{7F920F4C-90A9-4FE5-B450-5D426D5886EE}" type="presOf" srcId="{91DAFE67-8008-4B26-B49B-8335D199FB07}" destId="{43ED9620-82DE-42B7-9B18-0E6CFC0DA25F}" srcOrd="0" destOrd="0" presId="urn:microsoft.com/office/officeart/2005/8/layout/gear1"/>
    <dgm:cxn modelId="{63BD5D8B-ED99-4BA1-B198-85B4433D74DD}" type="presOf" srcId="{9476E7CD-5ADB-4A61-B499-AB3E7867FF70}" destId="{53397164-558F-4A5A-B47F-7DCE958D470C}" srcOrd="2" destOrd="0" presId="urn:microsoft.com/office/officeart/2005/8/layout/gear1"/>
    <dgm:cxn modelId="{C3B7FD8F-EA3B-4F1E-B8D8-C95CDE2B0573}" type="presOf" srcId="{9476E7CD-5ADB-4A61-B499-AB3E7867FF70}" destId="{ADD9344D-BEC1-4DB2-A313-70B9C3D1F0AA}" srcOrd="1" destOrd="0" presId="urn:microsoft.com/office/officeart/2005/8/layout/gear1"/>
    <dgm:cxn modelId="{2FA4AA76-F706-495E-828F-4A95DD09A6CB}" srcId="{3FB98E9D-725E-43FC-AB5B-1B1E4FB46B7A}" destId="{3E4DD687-B7B1-47AD-90B9-159B803EA302}" srcOrd="2" destOrd="0" parTransId="{27108D01-7817-44E1-B4C2-D8B2C5E12FA0}" sibTransId="{91DAFE67-8008-4B26-B49B-8335D199FB07}"/>
    <dgm:cxn modelId="{691C10DA-42F9-4927-B683-57F5613995C2}" srcId="{3FB98E9D-725E-43FC-AB5B-1B1E4FB46B7A}" destId="{9476E7CD-5ADB-4A61-B499-AB3E7867FF70}" srcOrd="1" destOrd="0" parTransId="{7E759C22-2B2D-4EB0-BC25-FF0174F34AC7}" sibTransId="{FD102B5E-2F6A-4F4D-983E-6677415266AA}"/>
    <dgm:cxn modelId="{CD5ED5F6-E779-48B5-872B-B2D5F6CCF403}" type="presOf" srcId="{913E99C9-AE96-4FF3-A013-BA63554FF817}" destId="{8FEA5130-D190-4774-AA08-BCEACF419BAC}" srcOrd="1" destOrd="0" presId="urn:microsoft.com/office/officeart/2005/8/layout/gear1"/>
    <dgm:cxn modelId="{FEACFC69-7607-41EF-BC8C-16B0552BA43A}" type="presOf" srcId="{2399BD97-9980-47EF-A508-B54A8F51E01E}" destId="{4EA2C47C-9769-4A7A-AD5D-20F6CC5E416E}" srcOrd="0" destOrd="0" presId="urn:microsoft.com/office/officeart/2005/8/layout/gear1"/>
    <dgm:cxn modelId="{F07EC772-83ED-46A6-9F60-471D0CB9CFFF}" type="presOf" srcId="{3FB98E9D-725E-43FC-AB5B-1B1E4FB46B7A}" destId="{BC22C082-2D2A-4801-B100-F14513B0593E}" srcOrd="0" destOrd="0" presId="urn:microsoft.com/office/officeart/2005/8/layout/gear1"/>
    <dgm:cxn modelId="{2D0FD86E-954C-41B1-9E4A-A71C975EB629}" srcId="{3FB98E9D-725E-43FC-AB5B-1B1E4FB46B7A}" destId="{913E99C9-AE96-4FF3-A013-BA63554FF817}" srcOrd="0" destOrd="0" parTransId="{ACBFDF87-AEBF-421D-A826-6DC4FCBBE087}" sibTransId="{2399BD97-9980-47EF-A508-B54A8F51E01E}"/>
    <dgm:cxn modelId="{117C64A5-1A58-43FF-97C0-78342353C079}" type="presOf" srcId="{FD102B5E-2F6A-4F4D-983E-6677415266AA}" destId="{8204C788-61B0-4CA4-98ED-D478B5F238C5}" srcOrd="0" destOrd="0" presId="urn:microsoft.com/office/officeart/2005/8/layout/gear1"/>
    <dgm:cxn modelId="{E987C516-8228-4ED7-B266-128717AB9F73}" type="presOf" srcId="{3E4DD687-B7B1-47AD-90B9-159B803EA302}" destId="{6B348154-03B6-4107-AF04-1EDB9A684E26}" srcOrd="0" destOrd="0" presId="urn:microsoft.com/office/officeart/2005/8/layout/gear1"/>
    <dgm:cxn modelId="{FD48EA29-E7A3-44CA-B5F3-5622E0C6BDAD}" type="presOf" srcId="{3E4DD687-B7B1-47AD-90B9-159B803EA302}" destId="{4541C8FB-5249-4BF3-92FE-E27BB70C66DD}" srcOrd="1" destOrd="0" presId="urn:microsoft.com/office/officeart/2005/8/layout/gear1"/>
    <dgm:cxn modelId="{45E8EAA6-28B9-40A5-B7B5-07260A7017CE}" type="presOf" srcId="{3E4DD687-B7B1-47AD-90B9-159B803EA302}" destId="{BFA85F0D-D1B5-49AE-A757-EEE0FABEA017}" srcOrd="2" destOrd="0" presId="urn:microsoft.com/office/officeart/2005/8/layout/gear1"/>
    <dgm:cxn modelId="{F2B805FD-DE4D-4B44-8DF6-6218053BE773}" type="presOf" srcId="{3E4DD687-B7B1-47AD-90B9-159B803EA302}" destId="{53661608-82FC-4511-A301-F887990C29A5}" srcOrd="3" destOrd="0" presId="urn:microsoft.com/office/officeart/2005/8/layout/gear1"/>
    <dgm:cxn modelId="{0FBCF33B-3856-4C79-A3CF-F25D3493754D}" type="presOf" srcId="{913E99C9-AE96-4FF3-A013-BA63554FF817}" destId="{E1B395D6-33AD-4C61-8E91-DCD7B1C586A4}" srcOrd="0" destOrd="0" presId="urn:microsoft.com/office/officeart/2005/8/layout/gear1"/>
    <dgm:cxn modelId="{715426A9-BDC5-4E81-95FB-AC488DB74865}" type="presOf" srcId="{9476E7CD-5ADB-4A61-B499-AB3E7867FF70}" destId="{8EF6C1CC-6FB0-4EA3-B6D4-C656DA6EC52F}" srcOrd="0" destOrd="0" presId="urn:microsoft.com/office/officeart/2005/8/layout/gear1"/>
    <dgm:cxn modelId="{8DBAA261-2766-4E24-95EE-075E481FA63A}" type="presParOf" srcId="{BC22C082-2D2A-4801-B100-F14513B0593E}" destId="{E1B395D6-33AD-4C61-8E91-DCD7B1C586A4}" srcOrd="0" destOrd="0" presId="urn:microsoft.com/office/officeart/2005/8/layout/gear1"/>
    <dgm:cxn modelId="{6DE989A8-0021-4B0B-8DD5-8601B222BD19}" type="presParOf" srcId="{BC22C082-2D2A-4801-B100-F14513B0593E}" destId="{8FEA5130-D190-4774-AA08-BCEACF419BAC}" srcOrd="1" destOrd="0" presId="urn:microsoft.com/office/officeart/2005/8/layout/gear1"/>
    <dgm:cxn modelId="{E4F7D710-6274-4D57-92AA-70E594B0D865}" type="presParOf" srcId="{BC22C082-2D2A-4801-B100-F14513B0593E}" destId="{C77258A1-BD7D-441F-A58D-1E34917A5321}" srcOrd="2" destOrd="0" presId="urn:microsoft.com/office/officeart/2005/8/layout/gear1"/>
    <dgm:cxn modelId="{A4AF2CE6-C7C2-4B09-8B97-A5E740FADD2F}" type="presParOf" srcId="{BC22C082-2D2A-4801-B100-F14513B0593E}" destId="{8EF6C1CC-6FB0-4EA3-B6D4-C656DA6EC52F}" srcOrd="3" destOrd="0" presId="urn:microsoft.com/office/officeart/2005/8/layout/gear1"/>
    <dgm:cxn modelId="{1459B271-6A54-4B11-A069-F1298BFF6134}" type="presParOf" srcId="{BC22C082-2D2A-4801-B100-F14513B0593E}" destId="{ADD9344D-BEC1-4DB2-A313-70B9C3D1F0AA}" srcOrd="4" destOrd="0" presId="urn:microsoft.com/office/officeart/2005/8/layout/gear1"/>
    <dgm:cxn modelId="{8E66015F-1A3B-44ED-99D7-3F64BB0A67B2}" type="presParOf" srcId="{BC22C082-2D2A-4801-B100-F14513B0593E}" destId="{53397164-558F-4A5A-B47F-7DCE958D470C}" srcOrd="5" destOrd="0" presId="urn:microsoft.com/office/officeart/2005/8/layout/gear1"/>
    <dgm:cxn modelId="{ECFF4E92-C09D-44F7-A306-75D5DD03D331}" type="presParOf" srcId="{BC22C082-2D2A-4801-B100-F14513B0593E}" destId="{6B348154-03B6-4107-AF04-1EDB9A684E26}" srcOrd="6" destOrd="0" presId="urn:microsoft.com/office/officeart/2005/8/layout/gear1"/>
    <dgm:cxn modelId="{2898E6D4-CEC5-43D7-B99E-921A6239F14B}" type="presParOf" srcId="{BC22C082-2D2A-4801-B100-F14513B0593E}" destId="{4541C8FB-5249-4BF3-92FE-E27BB70C66DD}" srcOrd="7" destOrd="0" presId="urn:microsoft.com/office/officeart/2005/8/layout/gear1"/>
    <dgm:cxn modelId="{17E3F9FE-1D87-4AE5-9576-824A73435575}" type="presParOf" srcId="{BC22C082-2D2A-4801-B100-F14513B0593E}" destId="{BFA85F0D-D1B5-49AE-A757-EEE0FABEA017}" srcOrd="8" destOrd="0" presId="urn:microsoft.com/office/officeart/2005/8/layout/gear1"/>
    <dgm:cxn modelId="{877F1B91-133A-41E4-B168-048BC72588E2}" type="presParOf" srcId="{BC22C082-2D2A-4801-B100-F14513B0593E}" destId="{53661608-82FC-4511-A301-F887990C29A5}" srcOrd="9" destOrd="0" presId="urn:microsoft.com/office/officeart/2005/8/layout/gear1"/>
    <dgm:cxn modelId="{E2695215-AB71-4534-9D6A-4DD8E855D8B0}" type="presParOf" srcId="{BC22C082-2D2A-4801-B100-F14513B0593E}" destId="{4EA2C47C-9769-4A7A-AD5D-20F6CC5E416E}" srcOrd="10" destOrd="0" presId="urn:microsoft.com/office/officeart/2005/8/layout/gear1"/>
    <dgm:cxn modelId="{9F8CE060-4531-4A79-A57F-BE4D97A126BF}" type="presParOf" srcId="{BC22C082-2D2A-4801-B100-F14513B0593E}" destId="{8204C788-61B0-4CA4-98ED-D478B5F238C5}" srcOrd="11" destOrd="0" presId="urn:microsoft.com/office/officeart/2005/8/layout/gear1"/>
    <dgm:cxn modelId="{C9501D4D-A156-4961-BA5F-50455EA41199}" type="presParOf" srcId="{BC22C082-2D2A-4801-B100-F14513B0593E}" destId="{43ED9620-82DE-42B7-9B18-0E6CFC0DA25F}"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BAA68-FBFD-4B9E-8580-6B1532B4D69A}"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58FC5890-04B8-46E0-9226-C518395B99BE}">
      <dgm:prSet phldrT="[Text]"/>
      <dgm:spPr/>
      <dgm:t>
        <a:bodyPr/>
        <a:lstStyle/>
        <a:p>
          <a:r>
            <a:rPr lang="en-US" dirty="0" smtClean="0"/>
            <a:t>Reduce impact of database definition changes</a:t>
          </a:r>
          <a:endParaRPr lang="en-US" dirty="0"/>
        </a:p>
      </dgm:t>
    </dgm:pt>
    <dgm:pt modelId="{475A5B65-5146-4851-BC54-AE3E21E4BEF5}" type="parTrans" cxnId="{541F1F67-5710-4256-B664-C4DC7BD5A335}">
      <dgm:prSet/>
      <dgm:spPr/>
      <dgm:t>
        <a:bodyPr/>
        <a:lstStyle/>
        <a:p>
          <a:endParaRPr lang="en-US"/>
        </a:p>
      </dgm:t>
    </dgm:pt>
    <dgm:pt modelId="{63D8B2F6-24CC-4A73-A9EA-5F0DE71C38B9}" type="sibTrans" cxnId="{541F1F67-5710-4256-B664-C4DC7BD5A335}">
      <dgm:prSet/>
      <dgm:spPr/>
      <dgm:t>
        <a:bodyPr/>
        <a:lstStyle/>
        <a:p>
          <a:endParaRPr lang="en-US"/>
        </a:p>
      </dgm:t>
    </dgm:pt>
    <dgm:pt modelId="{FCF0D791-5C26-4884-9544-48BBE74ACDB7}">
      <dgm:prSet phldrT="[Text]"/>
      <dgm:spPr/>
      <dgm:t>
        <a:bodyPr/>
        <a:lstStyle/>
        <a:p>
          <a:r>
            <a:rPr lang="en-US" dirty="0" smtClean="0"/>
            <a:t>Simplify application development</a:t>
          </a:r>
          <a:endParaRPr lang="en-US" dirty="0"/>
        </a:p>
      </dgm:t>
    </dgm:pt>
    <dgm:pt modelId="{40C8E7E1-9E9C-421F-9DEF-A3D9535B8777}" type="parTrans" cxnId="{BE9CA4EA-0863-4CE7-BF10-BA59A5F8186C}">
      <dgm:prSet/>
      <dgm:spPr/>
      <dgm:t>
        <a:bodyPr/>
        <a:lstStyle/>
        <a:p>
          <a:endParaRPr lang="en-US"/>
        </a:p>
      </dgm:t>
    </dgm:pt>
    <dgm:pt modelId="{8833647E-8981-4161-8761-20EFBBCBDB8B}" type="sibTrans" cxnId="{BE9CA4EA-0863-4CE7-BF10-BA59A5F8186C}">
      <dgm:prSet/>
      <dgm:spPr/>
      <dgm:t>
        <a:bodyPr/>
        <a:lstStyle/>
        <a:p>
          <a:endParaRPr lang="en-US"/>
        </a:p>
      </dgm:t>
    </dgm:pt>
    <dgm:pt modelId="{AE4C85B4-85C0-43E3-8B80-541A34D33188}">
      <dgm:prSet phldrT="[Text]"/>
      <dgm:spPr/>
      <dgm:t>
        <a:bodyPr/>
        <a:lstStyle/>
        <a:p>
          <a:r>
            <a:rPr lang="en-US" dirty="0" smtClean="0"/>
            <a:t>Flexible unit of security</a:t>
          </a:r>
          <a:endParaRPr lang="en-US" dirty="0"/>
        </a:p>
      </dgm:t>
    </dgm:pt>
    <dgm:pt modelId="{B6FDB158-6940-46EA-9BB9-4C041874A32C}" type="parTrans" cxnId="{61D7E879-8A67-4ACA-B7B4-01E484DD91E1}">
      <dgm:prSet/>
      <dgm:spPr/>
      <dgm:t>
        <a:bodyPr/>
        <a:lstStyle/>
        <a:p>
          <a:endParaRPr lang="en-US"/>
        </a:p>
      </dgm:t>
    </dgm:pt>
    <dgm:pt modelId="{14C4EE52-3D39-42D3-89BA-22CCD01637DC}" type="sibTrans" cxnId="{61D7E879-8A67-4ACA-B7B4-01E484DD91E1}">
      <dgm:prSet/>
      <dgm:spPr/>
      <dgm:t>
        <a:bodyPr/>
        <a:lstStyle/>
        <a:p>
          <a:endParaRPr lang="en-US"/>
        </a:p>
      </dgm:t>
    </dgm:pt>
    <dgm:pt modelId="{41D0DA67-3B5D-469C-BCAA-EA2C76999D75}">
      <dgm:prSet phldrT="[Text]"/>
      <dgm:spPr/>
      <dgm:t>
        <a:bodyPr/>
        <a:lstStyle/>
        <a:p>
          <a:r>
            <a:rPr lang="en-US" dirty="0" smtClean="0"/>
            <a:t>Incur little performance overhead</a:t>
          </a:r>
          <a:endParaRPr lang="en-US" dirty="0"/>
        </a:p>
      </dgm:t>
    </dgm:pt>
    <dgm:pt modelId="{2792DB41-A97C-43F1-9E5A-0C2C09C3D6B0}" type="parTrans" cxnId="{7B089CB7-660C-420D-A370-AAD540E8193C}">
      <dgm:prSet/>
      <dgm:spPr/>
      <dgm:t>
        <a:bodyPr/>
        <a:lstStyle/>
        <a:p>
          <a:endParaRPr lang="en-US"/>
        </a:p>
      </dgm:t>
    </dgm:pt>
    <dgm:pt modelId="{9622CF6B-2954-4486-AE5D-2B91750385BD}" type="sibTrans" cxnId="{7B089CB7-660C-420D-A370-AAD540E8193C}">
      <dgm:prSet/>
      <dgm:spPr/>
      <dgm:t>
        <a:bodyPr/>
        <a:lstStyle/>
        <a:p>
          <a:endParaRPr lang="en-US"/>
        </a:p>
      </dgm:t>
    </dgm:pt>
    <dgm:pt modelId="{3B04C193-1C5C-484F-8408-EFF99E285D48}" type="pres">
      <dgm:prSet presAssocID="{820BAA68-FBFD-4B9E-8580-6B1532B4D69A}" presName="linear" presStyleCnt="0">
        <dgm:presLayoutVars>
          <dgm:dir/>
          <dgm:animLvl val="lvl"/>
          <dgm:resizeHandles val="exact"/>
        </dgm:presLayoutVars>
      </dgm:prSet>
      <dgm:spPr/>
      <dgm:t>
        <a:bodyPr/>
        <a:lstStyle/>
        <a:p>
          <a:endParaRPr lang="en-US"/>
        </a:p>
      </dgm:t>
    </dgm:pt>
    <dgm:pt modelId="{AB8FE2DA-B07C-45DE-8E9C-0691969A8125}" type="pres">
      <dgm:prSet presAssocID="{58FC5890-04B8-46E0-9226-C518395B99BE}" presName="parentLin" presStyleCnt="0"/>
      <dgm:spPr/>
    </dgm:pt>
    <dgm:pt modelId="{F47686A4-0712-445F-90A9-2A32F69C5FF5}" type="pres">
      <dgm:prSet presAssocID="{58FC5890-04B8-46E0-9226-C518395B99BE}" presName="parentLeftMargin" presStyleLbl="node1" presStyleIdx="0" presStyleCnt="4"/>
      <dgm:spPr/>
      <dgm:t>
        <a:bodyPr/>
        <a:lstStyle/>
        <a:p>
          <a:endParaRPr lang="en-US"/>
        </a:p>
      </dgm:t>
    </dgm:pt>
    <dgm:pt modelId="{A4DFD883-8D3D-445C-B78C-1D8C61568FB2}" type="pres">
      <dgm:prSet presAssocID="{58FC5890-04B8-46E0-9226-C518395B99BE}" presName="parentText" presStyleLbl="node1" presStyleIdx="0" presStyleCnt="4">
        <dgm:presLayoutVars>
          <dgm:chMax val="0"/>
          <dgm:bulletEnabled val="1"/>
        </dgm:presLayoutVars>
      </dgm:prSet>
      <dgm:spPr/>
      <dgm:t>
        <a:bodyPr/>
        <a:lstStyle/>
        <a:p>
          <a:endParaRPr lang="en-US"/>
        </a:p>
      </dgm:t>
    </dgm:pt>
    <dgm:pt modelId="{DE409726-3D2F-49F2-87AA-6653DD549312}" type="pres">
      <dgm:prSet presAssocID="{58FC5890-04B8-46E0-9226-C518395B99BE}" presName="negativeSpace" presStyleCnt="0"/>
      <dgm:spPr/>
    </dgm:pt>
    <dgm:pt modelId="{282579BB-3941-424B-886B-282CE61A99DE}" type="pres">
      <dgm:prSet presAssocID="{58FC5890-04B8-46E0-9226-C518395B99BE}" presName="childText" presStyleLbl="conFgAcc1" presStyleIdx="0" presStyleCnt="4">
        <dgm:presLayoutVars>
          <dgm:bulletEnabled val="1"/>
        </dgm:presLayoutVars>
      </dgm:prSet>
      <dgm:spPr/>
    </dgm:pt>
    <dgm:pt modelId="{5400C34A-4EF1-4F7B-BA00-4356F4EF0D5C}" type="pres">
      <dgm:prSet presAssocID="{63D8B2F6-24CC-4A73-A9EA-5F0DE71C38B9}" presName="spaceBetweenRectangles" presStyleCnt="0"/>
      <dgm:spPr/>
    </dgm:pt>
    <dgm:pt modelId="{7D42646E-1F44-48D5-8425-3C5BC6167D2E}" type="pres">
      <dgm:prSet presAssocID="{FCF0D791-5C26-4884-9544-48BBE74ACDB7}" presName="parentLin" presStyleCnt="0"/>
      <dgm:spPr/>
    </dgm:pt>
    <dgm:pt modelId="{E9F634D8-4418-4E20-B8A2-035DC47A14C6}" type="pres">
      <dgm:prSet presAssocID="{FCF0D791-5C26-4884-9544-48BBE74ACDB7}" presName="parentLeftMargin" presStyleLbl="node1" presStyleIdx="0" presStyleCnt="4"/>
      <dgm:spPr/>
      <dgm:t>
        <a:bodyPr/>
        <a:lstStyle/>
        <a:p>
          <a:endParaRPr lang="en-US"/>
        </a:p>
      </dgm:t>
    </dgm:pt>
    <dgm:pt modelId="{65C3BDED-EB5F-4CF1-94F4-309E87A28B50}" type="pres">
      <dgm:prSet presAssocID="{FCF0D791-5C26-4884-9544-48BBE74ACDB7}" presName="parentText" presStyleLbl="node1" presStyleIdx="1" presStyleCnt="4">
        <dgm:presLayoutVars>
          <dgm:chMax val="0"/>
          <dgm:bulletEnabled val="1"/>
        </dgm:presLayoutVars>
      </dgm:prSet>
      <dgm:spPr/>
      <dgm:t>
        <a:bodyPr/>
        <a:lstStyle/>
        <a:p>
          <a:endParaRPr lang="en-US"/>
        </a:p>
      </dgm:t>
    </dgm:pt>
    <dgm:pt modelId="{5D3311C3-106B-42F6-91AC-56DFC9815766}" type="pres">
      <dgm:prSet presAssocID="{FCF0D791-5C26-4884-9544-48BBE74ACDB7}" presName="negativeSpace" presStyleCnt="0"/>
      <dgm:spPr/>
    </dgm:pt>
    <dgm:pt modelId="{6A8D4064-6170-4B0C-B6C7-06A4F8C45319}" type="pres">
      <dgm:prSet presAssocID="{FCF0D791-5C26-4884-9544-48BBE74ACDB7}" presName="childText" presStyleLbl="conFgAcc1" presStyleIdx="1" presStyleCnt="4">
        <dgm:presLayoutVars>
          <dgm:bulletEnabled val="1"/>
        </dgm:presLayoutVars>
      </dgm:prSet>
      <dgm:spPr/>
    </dgm:pt>
    <dgm:pt modelId="{4A1EAD45-A41B-4540-9D4B-2DA1C05E8D1A}" type="pres">
      <dgm:prSet presAssocID="{8833647E-8981-4161-8761-20EFBBCBDB8B}" presName="spaceBetweenRectangles" presStyleCnt="0"/>
      <dgm:spPr/>
    </dgm:pt>
    <dgm:pt modelId="{0AB675ED-30AD-4F65-A31F-53B34C88773A}" type="pres">
      <dgm:prSet presAssocID="{AE4C85B4-85C0-43E3-8B80-541A34D33188}" presName="parentLin" presStyleCnt="0"/>
      <dgm:spPr/>
    </dgm:pt>
    <dgm:pt modelId="{2FE9739B-17D4-4F03-87FA-480E3C81133B}" type="pres">
      <dgm:prSet presAssocID="{AE4C85B4-85C0-43E3-8B80-541A34D33188}" presName="parentLeftMargin" presStyleLbl="node1" presStyleIdx="1" presStyleCnt="4"/>
      <dgm:spPr/>
      <dgm:t>
        <a:bodyPr/>
        <a:lstStyle/>
        <a:p>
          <a:endParaRPr lang="en-US"/>
        </a:p>
      </dgm:t>
    </dgm:pt>
    <dgm:pt modelId="{359D020C-F361-4496-BC5F-F8019B34ACEA}" type="pres">
      <dgm:prSet presAssocID="{AE4C85B4-85C0-43E3-8B80-541A34D33188}" presName="parentText" presStyleLbl="node1" presStyleIdx="2" presStyleCnt="4">
        <dgm:presLayoutVars>
          <dgm:chMax val="0"/>
          <dgm:bulletEnabled val="1"/>
        </dgm:presLayoutVars>
      </dgm:prSet>
      <dgm:spPr/>
      <dgm:t>
        <a:bodyPr/>
        <a:lstStyle/>
        <a:p>
          <a:endParaRPr lang="en-US"/>
        </a:p>
      </dgm:t>
    </dgm:pt>
    <dgm:pt modelId="{6553F9BA-1B42-4B99-9C3E-C8F6558994FD}" type="pres">
      <dgm:prSet presAssocID="{AE4C85B4-85C0-43E3-8B80-541A34D33188}" presName="negativeSpace" presStyleCnt="0"/>
      <dgm:spPr/>
    </dgm:pt>
    <dgm:pt modelId="{A3AD1144-39C9-403C-9A1D-26D42248AF88}" type="pres">
      <dgm:prSet presAssocID="{AE4C85B4-85C0-43E3-8B80-541A34D33188}" presName="childText" presStyleLbl="conFgAcc1" presStyleIdx="2" presStyleCnt="4">
        <dgm:presLayoutVars>
          <dgm:bulletEnabled val="1"/>
        </dgm:presLayoutVars>
      </dgm:prSet>
      <dgm:spPr/>
    </dgm:pt>
    <dgm:pt modelId="{93E46627-FE5E-4C38-A239-9B226AD177BF}" type="pres">
      <dgm:prSet presAssocID="{14C4EE52-3D39-42D3-89BA-22CCD01637DC}" presName="spaceBetweenRectangles" presStyleCnt="0"/>
      <dgm:spPr/>
    </dgm:pt>
    <dgm:pt modelId="{87F424FB-7E21-4E9F-8230-3D5B950B65D8}" type="pres">
      <dgm:prSet presAssocID="{41D0DA67-3B5D-469C-BCAA-EA2C76999D75}" presName="parentLin" presStyleCnt="0"/>
      <dgm:spPr/>
    </dgm:pt>
    <dgm:pt modelId="{9A02FB8B-23EC-4E14-B0DB-7A29524F896E}" type="pres">
      <dgm:prSet presAssocID="{41D0DA67-3B5D-469C-BCAA-EA2C76999D75}" presName="parentLeftMargin" presStyleLbl="node1" presStyleIdx="2" presStyleCnt="4"/>
      <dgm:spPr/>
      <dgm:t>
        <a:bodyPr/>
        <a:lstStyle/>
        <a:p>
          <a:endParaRPr lang="en-US"/>
        </a:p>
      </dgm:t>
    </dgm:pt>
    <dgm:pt modelId="{72B5CDAC-810B-4407-97C2-0F4768943218}" type="pres">
      <dgm:prSet presAssocID="{41D0DA67-3B5D-469C-BCAA-EA2C76999D75}" presName="parentText" presStyleLbl="node1" presStyleIdx="3" presStyleCnt="4">
        <dgm:presLayoutVars>
          <dgm:chMax val="0"/>
          <dgm:bulletEnabled val="1"/>
        </dgm:presLayoutVars>
      </dgm:prSet>
      <dgm:spPr/>
      <dgm:t>
        <a:bodyPr/>
        <a:lstStyle/>
        <a:p>
          <a:endParaRPr lang="en-US"/>
        </a:p>
      </dgm:t>
    </dgm:pt>
    <dgm:pt modelId="{A18AAF38-E7E4-47C3-8A9A-02D96FDB3F1A}" type="pres">
      <dgm:prSet presAssocID="{41D0DA67-3B5D-469C-BCAA-EA2C76999D75}" presName="negativeSpace" presStyleCnt="0"/>
      <dgm:spPr/>
    </dgm:pt>
    <dgm:pt modelId="{A2A2AD45-B08E-4470-9803-C79ED6A4B798}" type="pres">
      <dgm:prSet presAssocID="{41D0DA67-3B5D-469C-BCAA-EA2C76999D75}" presName="childText" presStyleLbl="conFgAcc1" presStyleIdx="3" presStyleCnt="4">
        <dgm:presLayoutVars>
          <dgm:bulletEnabled val="1"/>
        </dgm:presLayoutVars>
      </dgm:prSet>
      <dgm:spPr/>
    </dgm:pt>
  </dgm:ptLst>
  <dgm:cxnLst>
    <dgm:cxn modelId="{BAF923FD-BE38-47B0-B769-83190241879D}" type="presOf" srcId="{AE4C85B4-85C0-43E3-8B80-541A34D33188}" destId="{2FE9739B-17D4-4F03-87FA-480E3C81133B}" srcOrd="0" destOrd="0" presId="urn:microsoft.com/office/officeart/2005/8/layout/list1"/>
    <dgm:cxn modelId="{B9A51716-C316-406E-9D06-5AF8E4AC2AAE}" type="presOf" srcId="{FCF0D791-5C26-4884-9544-48BBE74ACDB7}" destId="{E9F634D8-4418-4E20-B8A2-035DC47A14C6}" srcOrd="0" destOrd="0" presId="urn:microsoft.com/office/officeart/2005/8/layout/list1"/>
    <dgm:cxn modelId="{C3BB9317-ED17-4227-B3CE-316467E791A9}" type="presOf" srcId="{820BAA68-FBFD-4B9E-8580-6B1532B4D69A}" destId="{3B04C193-1C5C-484F-8408-EFF99E285D48}" srcOrd="0" destOrd="0" presId="urn:microsoft.com/office/officeart/2005/8/layout/list1"/>
    <dgm:cxn modelId="{8A586885-A21C-45FC-9789-F0226DFF5E33}" type="presOf" srcId="{AE4C85B4-85C0-43E3-8B80-541A34D33188}" destId="{359D020C-F361-4496-BC5F-F8019B34ACEA}" srcOrd="1" destOrd="0" presId="urn:microsoft.com/office/officeart/2005/8/layout/list1"/>
    <dgm:cxn modelId="{98595369-5403-42DE-8600-546E1047ADCB}" type="presOf" srcId="{FCF0D791-5C26-4884-9544-48BBE74ACDB7}" destId="{65C3BDED-EB5F-4CF1-94F4-309E87A28B50}" srcOrd="1" destOrd="0" presId="urn:microsoft.com/office/officeart/2005/8/layout/list1"/>
    <dgm:cxn modelId="{61D7E879-8A67-4ACA-B7B4-01E484DD91E1}" srcId="{820BAA68-FBFD-4B9E-8580-6B1532B4D69A}" destId="{AE4C85B4-85C0-43E3-8B80-541A34D33188}" srcOrd="2" destOrd="0" parTransId="{B6FDB158-6940-46EA-9BB9-4C041874A32C}" sibTransId="{14C4EE52-3D39-42D3-89BA-22CCD01637DC}"/>
    <dgm:cxn modelId="{7B089CB7-660C-420D-A370-AAD540E8193C}" srcId="{820BAA68-FBFD-4B9E-8580-6B1532B4D69A}" destId="{41D0DA67-3B5D-469C-BCAA-EA2C76999D75}" srcOrd="3" destOrd="0" parTransId="{2792DB41-A97C-43F1-9E5A-0C2C09C3D6B0}" sibTransId="{9622CF6B-2954-4486-AE5D-2B91750385BD}"/>
    <dgm:cxn modelId="{DF950B2E-964C-44E6-A329-97DDECA6176F}" type="presOf" srcId="{41D0DA67-3B5D-469C-BCAA-EA2C76999D75}" destId="{9A02FB8B-23EC-4E14-B0DB-7A29524F896E}" srcOrd="0" destOrd="0" presId="urn:microsoft.com/office/officeart/2005/8/layout/list1"/>
    <dgm:cxn modelId="{CBF78277-D889-48BE-BC69-D4D417D27242}" type="presOf" srcId="{41D0DA67-3B5D-469C-BCAA-EA2C76999D75}" destId="{72B5CDAC-810B-4407-97C2-0F4768943218}" srcOrd="1" destOrd="0" presId="urn:microsoft.com/office/officeart/2005/8/layout/list1"/>
    <dgm:cxn modelId="{BE9CA4EA-0863-4CE7-BF10-BA59A5F8186C}" srcId="{820BAA68-FBFD-4B9E-8580-6B1532B4D69A}" destId="{FCF0D791-5C26-4884-9544-48BBE74ACDB7}" srcOrd="1" destOrd="0" parTransId="{40C8E7E1-9E9C-421F-9DEF-A3D9535B8777}" sibTransId="{8833647E-8981-4161-8761-20EFBBCBDB8B}"/>
    <dgm:cxn modelId="{541F1F67-5710-4256-B664-C4DC7BD5A335}" srcId="{820BAA68-FBFD-4B9E-8580-6B1532B4D69A}" destId="{58FC5890-04B8-46E0-9226-C518395B99BE}" srcOrd="0" destOrd="0" parTransId="{475A5B65-5146-4851-BC54-AE3E21E4BEF5}" sibTransId="{63D8B2F6-24CC-4A73-A9EA-5F0DE71C38B9}"/>
    <dgm:cxn modelId="{F46E5017-7C08-4A94-AF9F-2A3385E718E6}" type="presOf" srcId="{58FC5890-04B8-46E0-9226-C518395B99BE}" destId="{A4DFD883-8D3D-445C-B78C-1D8C61568FB2}" srcOrd="1" destOrd="0" presId="urn:microsoft.com/office/officeart/2005/8/layout/list1"/>
    <dgm:cxn modelId="{AD22F780-097F-4F09-BF19-82E85F119545}" type="presOf" srcId="{58FC5890-04B8-46E0-9226-C518395B99BE}" destId="{F47686A4-0712-445F-90A9-2A32F69C5FF5}" srcOrd="0" destOrd="0" presId="urn:microsoft.com/office/officeart/2005/8/layout/list1"/>
    <dgm:cxn modelId="{6E1F426A-1F1A-4342-A38B-B783B4A5E8C3}" type="presParOf" srcId="{3B04C193-1C5C-484F-8408-EFF99E285D48}" destId="{AB8FE2DA-B07C-45DE-8E9C-0691969A8125}" srcOrd="0" destOrd="0" presId="urn:microsoft.com/office/officeart/2005/8/layout/list1"/>
    <dgm:cxn modelId="{10FF46C6-F7F3-495B-91D5-87AE4624EB60}" type="presParOf" srcId="{AB8FE2DA-B07C-45DE-8E9C-0691969A8125}" destId="{F47686A4-0712-445F-90A9-2A32F69C5FF5}" srcOrd="0" destOrd="0" presId="urn:microsoft.com/office/officeart/2005/8/layout/list1"/>
    <dgm:cxn modelId="{F0E1FB8B-FEE5-4890-8413-7A7F1608756F}" type="presParOf" srcId="{AB8FE2DA-B07C-45DE-8E9C-0691969A8125}" destId="{A4DFD883-8D3D-445C-B78C-1D8C61568FB2}" srcOrd="1" destOrd="0" presId="urn:microsoft.com/office/officeart/2005/8/layout/list1"/>
    <dgm:cxn modelId="{3EDDEA60-E19C-40EA-BFEB-97CE9A305925}" type="presParOf" srcId="{3B04C193-1C5C-484F-8408-EFF99E285D48}" destId="{DE409726-3D2F-49F2-87AA-6653DD549312}" srcOrd="1" destOrd="0" presId="urn:microsoft.com/office/officeart/2005/8/layout/list1"/>
    <dgm:cxn modelId="{386EF1BA-CAA5-4A57-981D-D3872F1D6A10}" type="presParOf" srcId="{3B04C193-1C5C-484F-8408-EFF99E285D48}" destId="{282579BB-3941-424B-886B-282CE61A99DE}" srcOrd="2" destOrd="0" presId="urn:microsoft.com/office/officeart/2005/8/layout/list1"/>
    <dgm:cxn modelId="{90E93819-FD6C-4F6B-A91B-19D5F6FF9E70}" type="presParOf" srcId="{3B04C193-1C5C-484F-8408-EFF99E285D48}" destId="{5400C34A-4EF1-4F7B-BA00-4356F4EF0D5C}" srcOrd="3" destOrd="0" presId="urn:microsoft.com/office/officeart/2005/8/layout/list1"/>
    <dgm:cxn modelId="{96A8F74A-FC3C-4A5D-9919-6C5DD01A4DBC}" type="presParOf" srcId="{3B04C193-1C5C-484F-8408-EFF99E285D48}" destId="{7D42646E-1F44-48D5-8425-3C5BC6167D2E}" srcOrd="4" destOrd="0" presId="urn:microsoft.com/office/officeart/2005/8/layout/list1"/>
    <dgm:cxn modelId="{8DE6E78B-5494-49BE-B737-40C9A0697C8A}" type="presParOf" srcId="{7D42646E-1F44-48D5-8425-3C5BC6167D2E}" destId="{E9F634D8-4418-4E20-B8A2-035DC47A14C6}" srcOrd="0" destOrd="0" presId="urn:microsoft.com/office/officeart/2005/8/layout/list1"/>
    <dgm:cxn modelId="{DAA9815A-DB34-4C3B-92CF-E208B876D342}" type="presParOf" srcId="{7D42646E-1F44-48D5-8425-3C5BC6167D2E}" destId="{65C3BDED-EB5F-4CF1-94F4-309E87A28B50}" srcOrd="1" destOrd="0" presId="urn:microsoft.com/office/officeart/2005/8/layout/list1"/>
    <dgm:cxn modelId="{24FCCA1F-0091-427C-B86D-34AB41ED6DCF}" type="presParOf" srcId="{3B04C193-1C5C-484F-8408-EFF99E285D48}" destId="{5D3311C3-106B-42F6-91AC-56DFC9815766}" srcOrd="5" destOrd="0" presId="urn:microsoft.com/office/officeart/2005/8/layout/list1"/>
    <dgm:cxn modelId="{5B906B78-DD31-4A4A-8DBF-E0804F09BEE2}" type="presParOf" srcId="{3B04C193-1C5C-484F-8408-EFF99E285D48}" destId="{6A8D4064-6170-4B0C-B6C7-06A4F8C45319}" srcOrd="6" destOrd="0" presId="urn:microsoft.com/office/officeart/2005/8/layout/list1"/>
    <dgm:cxn modelId="{D774CFF7-1DF2-4CC0-A008-8B6D0D935E39}" type="presParOf" srcId="{3B04C193-1C5C-484F-8408-EFF99E285D48}" destId="{4A1EAD45-A41B-4540-9D4B-2DA1C05E8D1A}" srcOrd="7" destOrd="0" presId="urn:microsoft.com/office/officeart/2005/8/layout/list1"/>
    <dgm:cxn modelId="{2B9470D2-EC8F-46F1-B969-FDBA43BECD80}" type="presParOf" srcId="{3B04C193-1C5C-484F-8408-EFF99E285D48}" destId="{0AB675ED-30AD-4F65-A31F-53B34C88773A}" srcOrd="8" destOrd="0" presId="urn:microsoft.com/office/officeart/2005/8/layout/list1"/>
    <dgm:cxn modelId="{9585E006-27C6-4F66-BB4A-2EDB20B3E52C}" type="presParOf" srcId="{0AB675ED-30AD-4F65-A31F-53B34C88773A}" destId="{2FE9739B-17D4-4F03-87FA-480E3C81133B}" srcOrd="0" destOrd="0" presId="urn:microsoft.com/office/officeart/2005/8/layout/list1"/>
    <dgm:cxn modelId="{8F1F6084-8375-469C-9E2B-DA9D1D27D819}" type="presParOf" srcId="{0AB675ED-30AD-4F65-A31F-53B34C88773A}" destId="{359D020C-F361-4496-BC5F-F8019B34ACEA}" srcOrd="1" destOrd="0" presId="urn:microsoft.com/office/officeart/2005/8/layout/list1"/>
    <dgm:cxn modelId="{7187F0ED-6996-4D88-B01B-18C99A4F61ED}" type="presParOf" srcId="{3B04C193-1C5C-484F-8408-EFF99E285D48}" destId="{6553F9BA-1B42-4B99-9C3E-C8F6558994FD}" srcOrd="9" destOrd="0" presId="urn:microsoft.com/office/officeart/2005/8/layout/list1"/>
    <dgm:cxn modelId="{557C18B7-C974-444D-9302-A146E8FAACA0}" type="presParOf" srcId="{3B04C193-1C5C-484F-8408-EFF99E285D48}" destId="{A3AD1144-39C9-403C-9A1D-26D42248AF88}" srcOrd="10" destOrd="0" presId="urn:microsoft.com/office/officeart/2005/8/layout/list1"/>
    <dgm:cxn modelId="{B53310A4-DEC7-4E07-B013-67FDD2E52916}" type="presParOf" srcId="{3B04C193-1C5C-484F-8408-EFF99E285D48}" destId="{93E46627-FE5E-4C38-A239-9B226AD177BF}" srcOrd="11" destOrd="0" presId="urn:microsoft.com/office/officeart/2005/8/layout/list1"/>
    <dgm:cxn modelId="{655A1EB8-16BC-48D3-8C1F-7C506A6E83B1}" type="presParOf" srcId="{3B04C193-1C5C-484F-8408-EFF99E285D48}" destId="{87F424FB-7E21-4E9F-8230-3D5B950B65D8}" srcOrd="12" destOrd="0" presId="urn:microsoft.com/office/officeart/2005/8/layout/list1"/>
    <dgm:cxn modelId="{14F6F7B4-F0CC-4789-94CA-3CA601697AC1}" type="presParOf" srcId="{87F424FB-7E21-4E9F-8230-3D5B950B65D8}" destId="{9A02FB8B-23EC-4E14-B0DB-7A29524F896E}" srcOrd="0" destOrd="0" presId="urn:microsoft.com/office/officeart/2005/8/layout/list1"/>
    <dgm:cxn modelId="{E931D08E-A49F-43D7-A2EC-A1E506DB4511}" type="presParOf" srcId="{87F424FB-7E21-4E9F-8230-3D5B950B65D8}" destId="{72B5CDAC-810B-4407-97C2-0F4768943218}" srcOrd="1" destOrd="0" presId="urn:microsoft.com/office/officeart/2005/8/layout/list1"/>
    <dgm:cxn modelId="{4262D4D9-9FBA-4166-9210-2D754FE323E2}" type="presParOf" srcId="{3B04C193-1C5C-484F-8408-EFF99E285D48}" destId="{A18AAF38-E7E4-47C3-8A9A-02D96FDB3F1A}" srcOrd="13" destOrd="0" presId="urn:microsoft.com/office/officeart/2005/8/layout/list1"/>
    <dgm:cxn modelId="{991D0374-0EA4-483E-9B5B-786EEE801EBE}" type="presParOf" srcId="{3B04C193-1C5C-484F-8408-EFF99E285D48}" destId="{A2A2AD45-B08E-4470-9803-C79ED6A4B79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 1 of Module 4</a:t>
            </a:r>
            <a:r>
              <a:rPr lang="en-US" baseline="0" dirty="0" smtClean="0"/>
              <a:t> </a:t>
            </a:r>
            <a:r>
              <a:rPr lang="en-US" dirty="0" smtClean="0"/>
              <a:t>on </a:t>
            </a:r>
            <a:r>
              <a:rPr lang="en-US" altLang="en-US" dirty="0" smtClean="0"/>
              <a:t>Materialized View Processing and Design</a:t>
            </a:r>
            <a:endParaRPr lang="en-US" altLang="en-US" baseline="0" dirty="0" smtClean="0"/>
          </a:p>
          <a:p>
            <a:pPr eaLnBrk="1" hangingPunct="1"/>
            <a:endParaRPr lang="en-US" altLang="en-US" baseline="0" dirty="0" smtClean="0"/>
          </a:p>
          <a:p>
            <a:pPr eaLnBrk="1" hangingPunct="1"/>
            <a:r>
              <a:rPr lang="en-US" altLang="en-US" baseline="0" dirty="0" smtClean="0"/>
              <a:t>Opening question</a:t>
            </a:r>
          </a:p>
          <a:p>
            <a:pPr marL="171450" indent="-171450" eaLnBrk="1" hangingPunct="1">
              <a:buFontTx/>
              <a:buChar char="-"/>
            </a:pPr>
            <a:r>
              <a:rPr lang="en-US" altLang="en-US" baseline="0" dirty="0" smtClean="0"/>
              <a:t>Can traditional views be used for data warehouses?</a:t>
            </a:r>
          </a:p>
          <a:p>
            <a:pPr marL="171450" indent="-171450" eaLnBrk="1" hangingPunct="1">
              <a:buFontTx/>
              <a:buChar char="-"/>
            </a:pPr>
            <a:r>
              <a:rPr lang="en-US" altLang="en-US" baseline="0" dirty="0" smtClean="0"/>
              <a:t>Yes provide </a:t>
            </a:r>
            <a:r>
              <a:rPr lang="en-US" altLang="en-US" baseline="0" smtClean="0"/>
              <a:t>simplification and </a:t>
            </a:r>
            <a:r>
              <a:rPr lang="en-US" altLang="en-US" baseline="0" dirty="0" smtClean="0"/>
              <a:t>unit of security</a:t>
            </a:r>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nature of query modification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10</a:t>
            </a:fld>
            <a:endParaRPr lang="en-US"/>
          </a:p>
        </p:txBody>
      </p:sp>
    </p:spTree>
    <p:extLst>
      <p:ext uri="{BB962C8B-B14F-4D97-AF65-F5344CB8AC3E}">
        <p14:creationId xmlns:p14="http://schemas.microsoft.com/office/powerpoint/2010/main" val="99105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11</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MVs for summary data storage and reuse</a:t>
            </a:r>
          </a:p>
          <a:p>
            <a:endParaRPr lang="en-US" altLang="en-US" dirty="0" smtClean="0"/>
          </a:p>
          <a:p>
            <a:r>
              <a:rPr lang="en-US" altLang="en-US" dirty="0" smtClean="0"/>
              <a:t>Traditional</a:t>
            </a:r>
            <a:r>
              <a:rPr lang="en-US" altLang="en-US" baseline="0" dirty="0" smtClean="0"/>
              <a:t> views for simplification and security (convenient unit of security)</a:t>
            </a:r>
          </a:p>
          <a:p>
            <a:endParaRPr lang="en-US" altLang="en-US" baseline="0" dirty="0" smtClean="0"/>
          </a:p>
          <a:p>
            <a:r>
              <a:rPr lang="en-US" altLang="en-US" baseline="0" dirty="0" smtClean="0"/>
              <a:t>Major complexity for query rewriting and MV design/selection</a:t>
            </a:r>
          </a:p>
          <a:p>
            <a:endParaRPr lang="en-US" altLang="en-US" baseline="0" dirty="0" smtClean="0"/>
          </a:p>
          <a:p>
            <a:r>
              <a:rPr lang="en-US" altLang="en-US" baseline="0" dirty="0" smtClean="0"/>
              <a:t>Additional refresh processing to update MVs</a:t>
            </a:r>
          </a:p>
          <a:p>
            <a:endParaRPr lang="en-US" altLang="en-US" baseline="0" dirty="0" smtClean="0"/>
          </a:p>
          <a:p>
            <a:r>
              <a:rPr lang="en-US" altLang="en-US" baseline="0" dirty="0" smtClean="0"/>
              <a:t>DBMS innovations</a:t>
            </a:r>
          </a:p>
          <a:p>
            <a:pPr marL="171450" indent="-171450">
              <a:buFontTx/>
              <a:buChar char="-"/>
            </a:pPr>
            <a:r>
              <a:rPr lang="en-US" altLang="en-US" baseline="0" dirty="0" smtClean="0"/>
              <a:t>Rewriting process</a:t>
            </a:r>
          </a:p>
          <a:p>
            <a:pPr marL="171450" indent="-171450">
              <a:buFontTx/>
              <a:buChar char="-"/>
            </a:pPr>
            <a:r>
              <a:rPr lang="en-US" altLang="en-US" baseline="0" dirty="0" smtClean="0"/>
              <a:t>Design tools for determining best collection of MVs</a:t>
            </a:r>
          </a:p>
          <a:p>
            <a:pPr marL="171450" indent="-171450">
              <a:buFontTx/>
              <a:buChar char="-"/>
            </a:pPr>
            <a:r>
              <a:rPr lang="en-US" altLang="en-US" baseline="0" dirty="0" smtClean="0"/>
              <a:t>MV indexing</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smtClean="0"/>
              <a:t>Lesson 1 provides background about traditional views.</a:t>
            </a:r>
            <a:endParaRPr lang="en-US" altLang="en-US" dirty="0" smtClean="0"/>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Understand the differing motivations and usages for traditional views and materialized views</a:t>
            </a:r>
          </a:p>
          <a:p>
            <a:pPr marL="171450" indent="-171450">
              <a:buFont typeface="Arial" pitchFamily="34" charset="0"/>
              <a:buChar char="•"/>
              <a:defRPr/>
            </a:pPr>
            <a:r>
              <a:rPr lang="en-US" dirty="0" smtClean="0"/>
              <a:t>Write</a:t>
            </a:r>
            <a:r>
              <a:rPr lang="en-US" baseline="0" dirty="0" smtClean="0"/>
              <a:t> SQL statements to create materialized views</a:t>
            </a:r>
          </a:p>
          <a:p>
            <a:pPr marL="171450" indent="-171450">
              <a:buFont typeface="Arial" pitchFamily="34" charset="0"/>
              <a:buChar char="•"/>
              <a:defRPr/>
            </a:pPr>
            <a:r>
              <a:rPr lang="en-US" baseline="0" dirty="0" smtClean="0"/>
              <a:t>Understand basics of query modification for traditional views</a:t>
            </a:r>
          </a:p>
          <a:p>
            <a:pPr marL="171450" indent="-171450">
              <a:buFont typeface="Arial" pitchFamily="34" charset="0"/>
              <a:buChar char="•"/>
              <a:defRPr/>
            </a:pPr>
            <a:r>
              <a:rPr lang="en-US" baseline="0" dirty="0" smtClean="0"/>
              <a:t>Understand the goals of query rewriting for materialized views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03550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view?</a:t>
            </a:r>
          </a:p>
          <a:p>
            <a:r>
              <a:rPr lang="en-US" dirty="0" smtClean="0"/>
              <a:t> - Derived table</a:t>
            </a:r>
          </a:p>
          <a:p>
            <a:r>
              <a:rPr lang="en-US" dirty="0" smtClean="0"/>
              <a:t> - Not just a subset of base tables: specify with a query</a:t>
            </a:r>
          </a:p>
          <a:p>
            <a:r>
              <a:rPr lang="en-US" dirty="0" smtClean="0"/>
              <a:t> - Query can be complex and even contain row summaries, not individual rows</a:t>
            </a:r>
          </a:p>
          <a:p>
            <a:r>
              <a:rPr lang="en-US" dirty="0" smtClean="0"/>
              <a:t>View behavior:</a:t>
            </a:r>
          </a:p>
          <a:p>
            <a:r>
              <a:rPr lang="en-US" dirty="0" smtClean="0"/>
              <a:t> - Use a view like a base table</a:t>
            </a:r>
          </a:p>
          <a:p>
            <a:r>
              <a:rPr lang="en-US" dirty="0" smtClean="0"/>
              <a:t> - Use a view in a query</a:t>
            </a:r>
          </a:p>
          <a:p>
            <a:r>
              <a:rPr lang="en-US" dirty="0" smtClean="0"/>
              <a:t> - Use a view in modification statements</a:t>
            </a:r>
          </a:p>
          <a:p>
            <a:r>
              <a:rPr lang="en-US" dirty="0" smtClean="0"/>
              <a:t> - Some restrictions especially on usage in modification statements</a:t>
            </a:r>
          </a:p>
          <a:p>
            <a:r>
              <a:rPr lang="en-US" dirty="0" smtClean="0"/>
              <a:t>Virtual</a:t>
            </a:r>
          </a:p>
          <a:p>
            <a:r>
              <a:rPr lang="en-US" dirty="0" smtClean="0"/>
              <a:t> - Seems to be real but is not</a:t>
            </a:r>
          </a:p>
          <a:p>
            <a:r>
              <a:rPr lang="en-US" dirty="0" smtClean="0"/>
              <a:t> - Virtual memory: provide perception of much larger main memory</a:t>
            </a:r>
          </a:p>
          <a:p>
            <a:r>
              <a:rPr lang="en-US" dirty="0" smtClean="0"/>
              <a:t> - Performance may suffer: must buffer in anticipation of memory needs (delay otherwise)</a:t>
            </a:r>
          </a:p>
          <a:p>
            <a:r>
              <a:rPr lang="en-US" dirty="0" smtClean="0"/>
              <a:t> - Performance of views must be close to base tables: otherwise not used</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14919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 impact of changes</a:t>
            </a:r>
          </a:p>
          <a:p>
            <a:r>
              <a:rPr lang="en-US" dirty="0" smtClean="0"/>
              <a:t> - Software maintenance is a major expense</a:t>
            </a:r>
          </a:p>
          <a:p>
            <a:r>
              <a:rPr lang="en-US" dirty="0" smtClean="0"/>
              <a:t> - Large fraction of software maintenance involves database definition changes</a:t>
            </a:r>
          </a:p>
          <a:p>
            <a:r>
              <a:rPr lang="en-US" dirty="0" smtClean="0"/>
              <a:t> - Applications access </a:t>
            </a:r>
            <a:r>
              <a:rPr lang="en-US" dirty="0" err="1" smtClean="0"/>
              <a:t>db</a:t>
            </a:r>
            <a:r>
              <a:rPr lang="en-US" dirty="0" smtClean="0"/>
              <a:t> through views not base tables</a:t>
            </a:r>
          </a:p>
          <a:p>
            <a:r>
              <a:rPr lang="en-US" dirty="0" smtClean="0"/>
              <a:t> - Only direct changes to the view itself result in program maintenance, not changes</a:t>
            </a:r>
          </a:p>
          <a:p>
            <a:r>
              <a:rPr lang="en-US" dirty="0" smtClean="0"/>
              <a:t>   to base tables</a:t>
            </a:r>
          </a:p>
          <a:p>
            <a:r>
              <a:rPr lang="en-US" dirty="0" smtClean="0"/>
              <a:t> - View acts like a buffer between </a:t>
            </a:r>
            <a:r>
              <a:rPr lang="en-US" dirty="0" err="1" smtClean="0"/>
              <a:t>db</a:t>
            </a:r>
            <a:r>
              <a:rPr lang="en-US" dirty="0" smtClean="0"/>
              <a:t> and applications</a:t>
            </a:r>
          </a:p>
          <a:p>
            <a:r>
              <a:rPr lang="en-US" dirty="0" smtClean="0"/>
              <a:t> - Known as data independence</a:t>
            </a:r>
          </a:p>
          <a:p>
            <a:r>
              <a:rPr lang="en-US" dirty="0" smtClean="0"/>
              <a:t> - Reduces but does not eliminate impact of changes</a:t>
            </a:r>
          </a:p>
          <a:p>
            <a:r>
              <a:rPr lang="en-US" dirty="0" smtClean="0"/>
              <a:t>   - Change the data type of column in a view: application must be changed</a:t>
            </a:r>
          </a:p>
          <a:p>
            <a:r>
              <a:rPr lang="en-US" dirty="0" smtClean="0"/>
              <a:t>   - Add a column to a table and column not needed in the view: no </a:t>
            </a:r>
            <a:r>
              <a:rPr lang="en-US" dirty="0" err="1" smtClean="0"/>
              <a:t>appl</a:t>
            </a:r>
            <a:r>
              <a:rPr lang="en-US" dirty="0" smtClean="0"/>
              <a:t> change</a:t>
            </a:r>
          </a:p>
          <a:p>
            <a:r>
              <a:rPr lang="en-US" dirty="0" smtClean="0"/>
              <a:t>Simplification:</a:t>
            </a:r>
          </a:p>
          <a:p>
            <a:r>
              <a:rPr lang="en-US" dirty="0" smtClean="0"/>
              <a:t> - Views can be derived using complex queries</a:t>
            </a:r>
          </a:p>
          <a:p>
            <a:r>
              <a:rPr lang="en-US" dirty="0" smtClean="0"/>
              <a:t> - Easier to use the view than to write the underlying complex query</a:t>
            </a:r>
          </a:p>
          <a:p>
            <a:r>
              <a:rPr lang="en-US" dirty="0" smtClean="0"/>
              <a:t> - View provides a buffer between the user and the underlying </a:t>
            </a:r>
            <a:r>
              <a:rPr lang="en-US" dirty="0" err="1" smtClean="0"/>
              <a:t>db</a:t>
            </a:r>
            <a:r>
              <a:rPr lang="en-US" dirty="0" smtClean="0"/>
              <a:t> complexity</a:t>
            </a:r>
          </a:p>
          <a:p>
            <a:r>
              <a:rPr lang="en-US" dirty="0" smtClean="0"/>
              <a:t> - Single table (view) vs multiple tables (</a:t>
            </a:r>
            <a:r>
              <a:rPr lang="en-US" dirty="0" err="1" smtClean="0"/>
              <a:t>db</a:t>
            </a:r>
            <a:r>
              <a:rPr lang="en-US" dirty="0" smtClean="0"/>
              <a:t>): no need for joins, grouping by users</a:t>
            </a:r>
          </a:p>
          <a:p>
            <a:r>
              <a:rPr lang="en-US" dirty="0" smtClean="0"/>
              <a:t>Security:</a:t>
            </a:r>
          </a:p>
          <a:p>
            <a:r>
              <a:rPr lang="en-US" dirty="0" smtClean="0"/>
              <a:t> - Views provide a unit of security</a:t>
            </a:r>
          </a:p>
          <a:p>
            <a:r>
              <a:rPr lang="en-US" dirty="0" smtClean="0"/>
              <a:t> - Fine level of control over access privileges: data specified by a query</a:t>
            </a:r>
          </a:p>
          <a:p>
            <a:r>
              <a:rPr lang="en-US" dirty="0" smtClean="0"/>
              <a:t> - View can be complex and even contain row summaries, not individual rows</a:t>
            </a:r>
          </a:p>
          <a:p>
            <a:r>
              <a:rPr lang="en-US" dirty="0" smtClean="0"/>
              <a:t>Performance penalty:</a:t>
            </a:r>
          </a:p>
          <a:p>
            <a:r>
              <a:rPr lang="en-US" dirty="0" smtClean="0"/>
              <a:t> - Should not be significant on most views: explain under view processing</a:t>
            </a:r>
          </a:p>
          <a:p>
            <a:r>
              <a:rPr lang="en-US" dirty="0" smtClean="0"/>
              <a:t> - Can be significant for complex views: views with complex queries</a:t>
            </a:r>
          </a:p>
          <a:p>
            <a:r>
              <a:rPr lang="en-US" dirty="0" smtClean="0"/>
              <a:t> - Experiment with DBMS on complex views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270354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EAD859-3CCA-4E2E-B5B8-58C0042EDDBE}" type="slidenum">
              <a:rPr lang="en-US" sz="1200" smtClean="0"/>
              <a:pPr/>
              <a:t>5</a:t>
            </a:fld>
            <a:endParaRPr lang="en-US" sz="1200"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CREATE VIEW statement:</a:t>
            </a:r>
          </a:p>
          <a:p>
            <a:r>
              <a:rPr lang="en-US" dirty="0" smtClean="0"/>
              <a:t> - Specify the name of the view</a:t>
            </a:r>
          </a:p>
          <a:p>
            <a:r>
              <a:rPr lang="en-US" dirty="0" smtClean="0"/>
              <a:t> - SELECT statement: derivation of view</a:t>
            </a:r>
          </a:p>
          <a:p>
            <a:endParaRPr lang="en-US" dirty="0" smtClean="0"/>
          </a:p>
          <a:p>
            <a:r>
              <a:rPr lang="en-US" dirty="0" smtClean="0"/>
              <a:t>View</a:t>
            </a:r>
            <a:r>
              <a:rPr lang="en-US" baseline="0" dirty="0" smtClean="0"/>
              <a:t> may not be useful in a DW environment because individual rows.</a:t>
            </a:r>
            <a:endParaRPr lang="en-US" dirty="0" smtClean="0"/>
          </a:p>
        </p:txBody>
      </p:sp>
    </p:spTree>
    <p:extLst>
      <p:ext uri="{BB962C8B-B14F-4D97-AF65-F5344CB8AC3E}">
        <p14:creationId xmlns:p14="http://schemas.microsoft.com/office/powerpoint/2010/main" val="9804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EAD859-3CCA-4E2E-B5B8-58C0042EDDBE}" type="slidenum">
              <a:rPr lang="en-US" sz="1200" smtClean="0"/>
              <a:pPr/>
              <a:t>6</a:t>
            </a:fld>
            <a:endParaRPr lang="en-US" sz="1200"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More useful in a DW environment</a:t>
            </a:r>
            <a:r>
              <a:rPr lang="en-US" baseline="0" dirty="0" smtClean="0"/>
              <a:t> with row summaries</a:t>
            </a:r>
            <a:endParaRPr lang="en-US" dirty="0" smtClean="0"/>
          </a:p>
        </p:txBody>
      </p:sp>
    </p:spTree>
    <p:extLst>
      <p:ext uri="{BB962C8B-B14F-4D97-AF65-F5344CB8AC3E}">
        <p14:creationId xmlns:p14="http://schemas.microsoft.com/office/powerpoint/2010/main" val="106867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594CF4-1656-43C4-8B10-C056CED017C7}" type="slidenum">
              <a:rPr lang="en-US" sz="1200" smtClean="0"/>
              <a:pPr/>
              <a:t>7</a:t>
            </a:fld>
            <a:endParaRPr lang="en-US" sz="1200" smtClean="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Query using a view:</a:t>
            </a:r>
          </a:p>
          <a:p>
            <a:r>
              <a:rPr lang="en-US" dirty="0" smtClean="0"/>
              <a:t> - Retrieve </a:t>
            </a:r>
            <a:r>
              <a:rPr lang="en-US" dirty="0" err="1" smtClean="0"/>
              <a:t>Connex</a:t>
            </a:r>
            <a:r>
              <a:rPr lang="en-US" baseline="0" dirty="0" smtClean="0"/>
              <a:t> sales for items with unit prices less than 100 </a:t>
            </a:r>
            <a:endParaRPr lang="en-US" dirty="0" smtClean="0"/>
          </a:p>
          <a:p>
            <a:r>
              <a:rPr lang="en-US" dirty="0" smtClean="0"/>
              <a:t>Modification process:</a:t>
            </a:r>
          </a:p>
          <a:p>
            <a:r>
              <a:rPr lang="en-US" dirty="0" smtClean="0"/>
              <a:t> - FROM: substitute tables in the view's definition</a:t>
            </a:r>
          </a:p>
          <a:p>
            <a:r>
              <a:rPr lang="en-US" dirty="0" smtClean="0"/>
              <a:t> - WHERE: add conditions from the view's definition</a:t>
            </a:r>
          </a:p>
        </p:txBody>
      </p:sp>
    </p:spTree>
    <p:extLst>
      <p:ext uri="{BB962C8B-B14F-4D97-AF65-F5344CB8AC3E}">
        <p14:creationId xmlns:p14="http://schemas.microsoft.com/office/powerpoint/2010/main" val="1625238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p:spPr>
        <p:txBody>
          <a:bodyPr/>
          <a:lstStyle/>
          <a:p>
            <a:r>
              <a:rPr lang="en-US" altLang="en-US" dirty="0" smtClean="0"/>
              <a:t>The query modification process substitutes base tables for views so that materialization of the views is not needed. </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diagram shows that a query using a view is modified or rewritten as a query using base tables only; then the modified query is executed using the base tables. The modification process happens automatically without any user knowledge or action.  In most DBMSs, the modified query cannot be seen even if you want to review it. </a:t>
            </a:r>
          </a:p>
          <a:p>
            <a:endParaRPr lang="en-US" altLang="en-US" dirty="0" smtClean="0"/>
          </a:p>
        </p:txBody>
      </p:sp>
      <p:sp>
        <p:nvSpPr>
          <p:cNvPr id="165892"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D697CCB-8FE4-432A-B174-17533EA65874}" type="slidenum">
              <a:rPr kumimoji="0" lang="en-US" altLang="en-US" sz="1200" b="0" smtClean="0"/>
              <a:pPr/>
              <a:t>8</a:t>
            </a:fld>
            <a:endParaRPr kumimoji="0" lang="en-US" altLang="en-US" sz="1200" b="0" smtClean="0"/>
          </a:p>
        </p:txBody>
      </p:sp>
    </p:spTree>
    <p:extLst>
      <p:ext uri="{BB962C8B-B14F-4D97-AF65-F5344CB8AC3E}">
        <p14:creationId xmlns:p14="http://schemas.microsoft.com/office/powerpoint/2010/main" val="384333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594CF4-1656-43C4-8B10-C056CED017C7}" type="slidenum">
              <a:rPr lang="en-US" sz="1200" smtClean="0"/>
              <a:pPr/>
              <a:t>9</a:t>
            </a:fld>
            <a:endParaRPr lang="en-US" sz="1200" smtClean="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Query using a view:</a:t>
            </a:r>
          </a:p>
          <a:p>
            <a:r>
              <a:rPr lang="en-US" dirty="0" smtClean="0"/>
              <a:t> - Retrieve </a:t>
            </a:r>
            <a:r>
              <a:rPr lang="en-US" dirty="0" err="1" smtClean="0"/>
              <a:t>Connex</a:t>
            </a:r>
            <a:r>
              <a:rPr lang="en-US" baseline="0" dirty="0" smtClean="0"/>
              <a:t> sales for items with unit prices less than 100 </a:t>
            </a:r>
            <a:endParaRPr lang="en-US" dirty="0" smtClean="0"/>
          </a:p>
          <a:p>
            <a:r>
              <a:rPr lang="en-US" dirty="0" smtClean="0"/>
              <a:t>Modification process:</a:t>
            </a:r>
          </a:p>
          <a:p>
            <a:r>
              <a:rPr lang="en-US" dirty="0" smtClean="0"/>
              <a:t> - FROM: substitute tables in the view's definition</a:t>
            </a:r>
          </a:p>
          <a:p>
            <a:r>
              <a:rPr lang="en-US" dirty="0" smtClean="0"/>
              <a:t> - WHERE: add conditions from the view's definition</a:t>
            </a:r>
          </a:p>
        </p:txBody>
      </p:sp>
    </p:spTree>
    <p:extLst>
      <p:ext uri="{BB962C8B-B14F-4D97-AF65-F5344CB8AC3E}">
        <p14:creationId xmlns:p14="http://schemas.microsoft.com/office/powerpoint/2010/main" val="3807901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9039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3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993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499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5578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70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16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14117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0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3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2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6274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78408" y="1505712"/>
            <a:ext cx="7391400" cy="1143000"/>
          </a:xfrm>
        </p:spPr>
        <p:txBody>
          <a:bodyPr/>
          <a:lstStyle/>
          <a:p>
            <a:pPr eaLnBrk="1" hangingPunct="1"/>
            <a:r>
              <a:rPr lang="en-US" altLang="en-US" dirty="0" smtClean="0"/>
              <a:t>Module 4</a:t>
            </a:r>
            <a:br>
              <a:rPr lang="en-US" altLang="en-US" dirty="0" smtClean="0"/>
            </a:br>
            <a:r>
              <a:rPr lang="en-US" altLang="en-US" dirty="0" smtClean="0"/>
              <a:t>Materialized View Processing and Design</a:t>
            </a:r>
          </a:p>
        </p:txBody>
      </p:sp>
      <p:sp>
        <p:nvSpPr>
          <p:cNvPr id="3075" name="Rectangle 5"/>
          <p:cNvSpPr>
            <a:spLocks noGrp="1" noChangeArrowheads="1"/>
          </p:cNvSpPr>
          <p:nvPr>
            <p:ph type="subTitle" idx="1"/>
          </p:nvPr>
        </p:nvSpPr>
        <p:spPr>
          <a:xfrm>
            <a:off x="1706880" y="3628962"/>
            <a:ext cx="7044373" cy="1676400"/>
          </a:xfrm>
          <a:noFill/>
          <a:ln w="25400"/>
        </p:spPr>
        <p:txBody>
          <a:bodyPr/>
          <a:lstStyle/>
          <a:p>
            <a:pPr eaLnBrk="1" hangingPunct="1"/>
            <a:r>
              <a:rPr lang="en-US" altLang="en-US" dirty="0" smtClean="0"/>
              <a:t>Lesson 1: Background on Traditional Views</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Problems</a:t>
            </a:r>
            <a:endParaRPr lang="en-US" dirty="0"/>
          </a:p>
        </p:txBody>
      </p:sp>
      <p:sp>
        <p:nvSpPr>
          <p:cNvPr id="3" name="Content Placeholder 2"/>
          <p:cNvSpPr>
            <a:spLocks noGrp="1"/>
          </p:cNvSpPr>
          <p:nvPr>
            <p:ph idx="1"/>
          </p:nvPr>
        </p:nvSpPr>
        <p:spPr/>
        <p:txBody>
          <a:bodyPr/>
          <a:lstStyle/>
          <a:p>
            <a:r>
              <a:rPr lang="en-US" dirty="0" smtClean="0"/>
              <a:t>Create view</a:t>
            </a:r>
          </a:p>
          <a:p>
            <a:pPr lvl="1"/>
            <a:r>
              <a:rPr lang="en-US" dirty="0" smtClean="0">
                <a:cs typeface="Courier New" pitchFamily="49" charset="0"/>
              </a:rPr>
              <a:t>Colorado customer sales </a:t>
            </a:r>
            <a:r>
              <a:rPr lang="en-US" dirty="0">
                <a:cs typeface="Courier New" pitchFamily="49" charset="0"/>
              </a:rPr>
              <a:t>in </a:t>
            </a:r>
            <a:r>
              <a:rPr lang="en-US" dirty="0" smtClean="0">
                <a:cs typeface="Courier New" pitchFamily="49" charset="0"/>
              </a:rPr>
              <a:t>2014</a:t>
            </a:r>
          </a:p>
          <a:p>
            <a:pPr lvl="1"/>
            <a:r>
              <a:rPr lang="en-US" dirty="0" smtClean="0">
                <a:cs typeface="Courier New" pitchFamily="49" charset="0"/>
              </a:rPr>
              <a:t>Display customer, </a:t>
            </a:r>
            <a:r>
              <a:rPr lang="en-US" dirty="0">
                <a:cs typeface="Courier New" pitchFamily="49" charset="0"/>
              </a:rPr>
              <a:t>item, and time columns in the result</a:t>
            </a:r>
            <a:endParaRPr lang="en-US" dirty="0" smtClean="0"/>
          </a:p>
          <a:p>
            <a:r>
              <a:rPr lang="en-US" dirty="0" smtClean="0"/>
              <a:t>Query using the view</a:t>
            </a:r>
          </a:p>
          <a:p>
            <a:pPr lvl="1"/>
            <a:r>
              <a:rPr lang="en-US" dirty="0" smtClean="0"/>
              <a:t>Denver, CO sales in second half of 2014</a:t>
            </a:r>
          </a:p>
          <a:p>
            <a:pPr lvl="1"/>
            <a:r>
              <a:rPr lang="en-US" dirty="0" smtClean="0"/>
              <a:t>Display customer, item number, and time columns</a:t>
            </a:r>
          </a:p>
          <a:p>
            <a:r>
              <a:rPr lang="en-US" dirty="0" smtClean="0"/>
              <a:t>Modified query using base tables</a:t>
            </a:r>
          </a:p>
          <a:p>
            <a:pPr lvl="1"/>
            <a:r>
              <a:rPr lang="en-US" dirty="0" smtClean="0"/>
              <a:t>Replace view name with base tables</a:t>
            </a:r>
          </a:p>
          <a:p>
            <a:pPr lvl="1"/>
            <a:r>
              <a:rPr lang="en-US" dirty="0" smtClean="0"/>
              <a:t>Combine conditions</a:t>
            </a:r>
            <a:endParaRPr lang="en-US" dirty="0"/>
          </a:p>
        </p:txBody>
      </p:sp>
    </p:spTree>
    <p:extLst>
      <p:ext uri="{BB962C8B-B14F-4D97-AF65-F5344CB8AC3E}">
        <p14:creationId xmlns:p14="http://schemas.microsoft.com/office/powerpoint/2010/main" val="67349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Stored query behaving similar to a base table</a:t>
            </a:r>
          </a:p>
          <a:p>
            <a:pPr eaLnBrk="1" hangingPunct="1"/>
            <a:r>
              <a:rPr lang="en-US" altLang="en-US" dirty="0" smtClean="0"/>
              <a:t>Simplification and unit of security</a:t>
            </a:r>
          </a:p>
          <a:p>
            <a:pPr eaLnBrk="1" hangingPunct="1"/>
            <a:r>
              <a:rPr lang="en-US" altLang="en-US" dirty="0" smtClean="0"/>
              <a:t>CREATE VIEW </a:t>
            </a:r>
            <a:r>
              <a:rPr lang="en-US" altLang="en-US" smtClean="0"/>
              <a:t>statement using a </a:t>
            </a:r>
            <a:r>
              <a:rPr lang="en-US" altLang="en-US" dirty="0" smtClean="0"/>
              <a:t>SELECT statement</a:t>
            </a:r>
          </a:p>
          <a:p>
            <a:pPr eaLnBrk="1" hangingPunct="1"/>
            <a:r>
              <a:rPr lang="en-US" altLang="en-US" dirty="0" smtClean="0"/>
              <a:t>Efficient modification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a:xfrm>
            <a:off x="304800" y="1066800"/>
            <a:ext cx="8382000" cy="2212848"/>
          </a:xfrm>
        </p:spPr>
        <p:txBody>
          <a:bodyPr/>
          <a:lstStyle/>
          <a:p>
            <a:r>
              <a:rPr lang="en-US" dirty="0" smtClean="0"/>
              <a:t>Write statements to create traditional views</a:t>
            </a:r>
          </a:p>
          <a:p>
            <a:r>
              <a:rPr lang="en-US" dirty="0" smtClean="0"/>
              <a:t>Explain query modification process</a:t>
            </a:r>
          </a:p>
          <a:p>
            <a:r>
              <a:rPr lang="en-US" dirty="0" smtClean="0"/>
              <a:t>Reflect on usage of traditional views in data warehouse applications</a:t>
            </a:r>
            <a:endParaRPr lang="en-US" dirty="0"/>
          </a:p>
        </p:txBody>
      </p:sp>
    </p:spTree>
    <p:extLst>
      <p:ext uri="{BB962C8B-B14F-4D97-AF65-F5344CB8AC3E}">
        <p14:creationId xmlns:p14="http://schemas.microsoft.com/office/powerpoint/2010/main" val="94594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Traditional Views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739534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1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Advantages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598223"/>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22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8080375" cy="697992"/>
          </a:xfrm>
        </p:spPr>
        <p:txBody>
          <a:bodyPr/>
          <a:lstStyle/>
          <a:p>
            <a:pPr eaLnBrk="1" hangingPunct="1"/>
            <a:r>
              <a:rPr lang="en-US" dirty="0" smtClean="0"/>
              <a:t>View Definition Example</a:t>
            </a:r>
          </a:p>
        </p:txBody>
      </p:sp>
      <p:sp>
        <p:nvSpPr>
          <p:cNvPr id="8195" name="Rectangle 5"/>
          <p:cNvSpPr>
            <a:spLocks noChangeArrowheads="1"/>
          </p:cNvSpPr>
          <p:nvPr/>
        </p:nvSpPr>
        <p:spPr bwMode="auto">
          <a:xfrm>
            <a:off x="240792" y="926592"/>
            <a:ext cx="8229600" cy="83099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pPr>
            <a:r>
              <a:rPr lang="en-US" b="0" dirty="0" err="1" smtClean="0">
                <a:latin typeface="+mn-lt"/>
                <a:cs typeface="Courier New" pitchFamily="49" charset="0"/>
              </a:rPr>
              <a:t>Connex</a:t>
            </a:r>
            <a:r>
              <a:rPr lang="en-US" b="0" dirty="0" smtClean="0">
                <a:latin typeface="+mn-lt"/>
                <a:cs typeface="Courier New" pitchFamily="49" charset="0"/>
              </a:rPr>
              <a:t> product sales, cost, and units in 2014 to 2016</a:t>
            </a:r>
          </a:p>
          <a:p>
            <a:pPr marL="342900" indent="-342900">
              <a:buFont typeface="Arial" panose="020B0604020202020204" pitchFamily="34" charset="0"/>
              <a:buChar char="•"/>
            </a:pPr>
            <a:r>
              <a:rPr lang="en-US" b="0" dirty="0" smtClean="0">
                <a:latin typeface="+mn-lt"/>
                <a:cs typeface="Courier New" pitchFamily="49" charset="0"/>
              </a:rPr>
              <a:t>Display selected item, time, and sales columns</a:t>
            </a:r>
            <a:endParaRPr lang="en-US" b="0" dirty="0">
              <a:latin typeface="+mn-lt"/>
              <a:cs typeface="Courier New" pitchFamily="49" charset="0"/>
            </a:endParaRPr>
          </a:p>
        </p:txBody>
      </p:sp>
      <p:sp>
        <p:nvSpPr>
          <p:cNvPr id="2" name="Rectangle 1"/>
          <p:cNvSpPr/>
          <p:nvPr/>
        </p:nvSpPr>
        <p:spPr>
          <a:xfrm>
            <a:off x="240792" y="2243328"/>
            <a:ext cx="8589264"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b="0" dirty="0" smtClean="0"/>
              <a:t>Example 1: Basic view definition</a:t>
            </a:r>
          </a:p>
          <a:p>
            <a:r>
              <a:rPr lang="en-US" sz="2000" b="0" dirty="0" smtClean="0">
                <a:latin typeface="Courier New" pitchFamily="49" charset="0"/>
              </a:rPr>
              <a:t>CREATE </a:t>
            </a:r>
            <a:r>
              <a:rPr lang="en-US" sz="2000" b="0" dirty="0">
                <a:latin typeface="Courier New" pitchFamily="49" charset="0"/>
              </a:rPr>
              <a:t>VIEW </a:t>
            </a:r>
            <a:r>
              <a:rPr lang="en-US" sz="2000" b="0" dirty="0" smtClean="0">
                <a:latin typeface="Courier New" pitchFamily="49" charset="0"/>
              </a:rPr>
              <a:t>Connex20142062Sales_View </a:t>
            </a:r>
            <a:r>
              <a:rPr lang="en-US" sz="2000" b="0" dirty="0">
                <a:latin typeface="Courier New" pitchFamily="49" charset="0"/>
              </a:rPr>
              <a:t>AS</a:t>
            </a:r>
          </a:p>
          <a:p>
            <a:r>
              <a:rPr lang="en-US" sz="2000" b="0" dirty="0">
                <a:latin typeface="Courier New" pitchFamily="49" charset="0"/>
              </a:rPr>
              <a:t> SELECT </a:t>
            </a:r>
            <a:r>
              <a:rPr lang="en-US" sz="2000" b="0" dirty="0" err="1" smtClean="0">
                <a:latin typeface="Courier New" pitchFamily="49" charset="0"/>
              </a:rPr>
              <a:t>SSItem.ItemId</a:t>
            </a:r>
            <a:r>
              <a:rPr lang="en-US" sz="2000" b="0" dirty="0" smtClean="0">
                <a:latin typeface="Courier New" pitchFamily="49" charset="0"/>
              </a:rPr>
              <a:t>, </a:t>
            </a:r>
            <a:r>
              <a:rPr lang="en-US" sz="2000" b="0" dirty="0" err="1" smtClean="0">
                <a:latin typeface="Courier New" pitchFamily="49" charset="0"/>
              </a:rPr>
              <a:t>ItemName</a:t>
            </a:r>
            <a:r>
              <a:rPr lang="en-US" sz="2000" b="0" dirty="0">
                <a:latin typeface="Courier New" pitchFamily="49" charset="0"/>
              </a:rPr>
              <a:t>, </a:t>
            </a:r>
            <a:r>
              <a:rPr lang="en-US" sz="2000" b="0" dirty="0" err="1">
                <a:latin typeface="Courier New" pitchFamily="49" charset="0"/>
              </a:rPr>
              <a:t>ItemCategory</a:t>
            </a:r>
            <a:r>
              <a:rPr lang="en-US" sz="2000" b="0" dirty="0">
                <a:latin typeface="Courier New" pitchFamily="49" charset="0"/>
              </a:rPr>
              <a:t>, </a:t>
            </a:r>
          </a:p>
          <a:p>
            <a:r>
              <a:rPr lang="en-US" sz="2000" b="0" dirty="0" smtClean="0">
                <a:latin typeface="Courier New" pitchFamily="49" charset="0"/>
              </a:rPr>
              <a:t>        </a:t>
            </a:r>
            <a:r>
              <a:rPr lang="en-US" sz="2000" b="0" dirty="0" err="1" smtClean="0">
                <a:latin typeface="Courier New" pitchFamily="49" charset="0"/>
              </a:rPr>
              <a:t>ItemUnitPrice</a:t>
            </a:r>
            <a:r>
              <a:rPr lang="en-US" sz="2000" b="0" dirty="0" smtClean="0">
                <a:latin typeface="Courier New" pitchFamily="49" charset="0"/>
              </a:rPr>
              <a:t>, </a:t>
            </a:r>
            <a:r>
              <a:rPr lang="en-US" sz="2000" b="0" dirty="0" err="1" smtClean="0">
                <a:latin typeface="Courier New" pitchFamily="49" charset="0"/>
              </a:rPr>
              <a:t>SalesNo</a:t>
            </a:r>
            <a:r>
              <a:rPr lang="en-US" sz="2000" b="0" dirty="0">
                <a:latin typeface="Courier New" pitchFamily="49" charset="0"/>
              </a:rPr>
              <a:t>, </a:t>
            </a:r>
            <a:r>
              <a:rPr lang="en-US" sz="2000" b="0" dirty="0" err="1">
                <a:latin typeface="Courier New" pitchFamily="49" charset="0"/>
              </a:rPr>
              <a:t>SalesUnits</a:t>
            </a:r>
            <a:r>
              <a:rPr lang="en-US" sz="2000" b="0" dirty="0">
                <a:latin typeface="Courier New" pitchFamily="49" charset="0"/>
              </a:rPr>
              <a:t>, </a:t>
            </a:r>
          </a:p>
          <a:p>
            <a:r>
              <a:rPr lang="en-US" sz="2000" b="0" dirty="0" smtClean="0">
                <a:latin typeface="Courier New" pitchFamily="49" charset="0"/>
              </a:rPr>
              <a:t>        </a:t>
            </a:r>
            <a:r>
              <a:rPr lang="en-US" sz="2000" b="0" dirty="0" err="1" smtClean="0">
                <a:latin typeface="Courier New" pitchFamily="49" charset="0"/>
              </a:rPr>
              <a:t>SalesDollar</a:t>
            </a:r>
            <a:r>
              <a:rPr lang="en-US" sz="2000" b="0" dirty="0" smtClean="0">
                <a:latin typeface="Courier New" pitchFamily="49" charset="0"/>
              </a:rPr>
              <a:t>, </a:t>
            </a:r>
            <a:r>
              <a:rPr lang="en-US" sz="2000" b="0" dirty="0" err="1" smtClean="0">
                <a:latin typeface="Courier New" pitchFamily="49" charset="0"/>
              </a:rPr>
              <a:t>SalesCost</a:t>
            </a:r>
            <a:r>
              <a:rPr lang="en-US" sz="2000" b="0" dirty="0" smtClean="0">
                <a:latin typeface="Courier New" pitchFamily="49" charset="0"/>
              </a:rPr>
              <a:t>, </a:t>
            </a:r>
            <a:r>
              <a:rPr lang="en-US" sz="2000" b="0" dirty="0" err="1" smtClean="0">
                <a:latin typeface="Courier New" pitchFamily="49" charset="0"/>
              </a:rPr>
              <a:t>TimeYear</a:t>
            </a:r>
            <a:r>
              <a:rPr lang="en-US" sz="2000" b="0" dirty="0" smtClean="0">
                <a:latin typeface="Courier New" pitchFamily="49" charset="0"/>
              </a:rPr>
              <a:t>, </a:t>
            </a:r>
          </a:p>
          <a:p>
            <a:r>
              <a:rPr lang="en-US" sz="2000" b="0" dirty="0">
                <a:latin typeface="Courier New" pitchFamily="49" charset="0"/>
              </a:rPr>
              <a:t> </a:t>
            </a:r>
            <a:r>
              <a:rPr lang="en-US" sz="2000" b="0" dirty="0" smtClean="0">
                <a:latin typeface="Courier New" pitchFamily="49" charset="0"/>
              </a:rPr>
              <a:t>       </a:t>
            </a:r>
            <a:r>
              <a:rPr lang="en-US" sz="2000" b="0" dirty="0" err="1" smtClean="0">
                <a:latin typeface="Courier New" pitchFamily="49" charset="0"/>
              </a:rPr>
              <a:t>TimeMonth</a:t>
            </a:r>
            <a:r>
              <a:rPr lang="en-US" sz="2000" b="0" dirty="0" smtClean="0">
                <a:latin typeface="Courier New" pitchFamily="49" charset="0"/>
              </a:rPr>
              <a:t>, </a:t>
            </a:r>
            <a:r>
              <a:rPr lang="en-US" sz="2000" b="0" dirty="0" err="1" smtClean="0">
                <a:latin typeface="Courier New" pitchFamily="49" charset="0"/>
              </a:rPr>
              <a:t>TimeDay</a:t>
            </a:r>
            <a:r>
              <a:rPr lang="en-US" sz="2000" b="0" dirty="0" smtClean="0">
                <a:latin typeface="Courier New" pitchFamily="49" charset="0"/>
              </a:rPr>
              <a:t> </a:t>
            </a:r>
            <a:endParaRPr lang="en-US" sz="2000" b="0" dirty="0">
              <a:latin typeface="Courier New" pitchFamily="49" charset="0"/>
            </a:endParaRPr>
          </a:p>
          <a:p>
            <a:r>
              <a:rPr lang="en-US" sz="2000" b="0" dirty="0" smtClean="0">
                <a:latin typeface="Courier New" pitchFamily="49" charset="0"/>
              </a:rPr>
              <a:t>  FROM </a:t>
            </a:r>
            <a:r>
              <a:rPr lang="en-US" sz="2000" b="0" dirty="0" err="1" smtClean="0">
                <a:latin typeface="Courier New" pitchFamily="49" charset="0"/>
              </a:rPr>
              <a:t>SSItem</a:t>
            </a:r>
            <a:r>
              <a:rPr lang="en-US" sz="2000" b="0" dirty="0" smtClean="0">
                <a:latin typeface="Courier New" pitchFamily="49" charset="0"/>
              </a:rPr>
              <a:t>, </a:t>
            </a:r>
            <a:r>
              <a:rPr lang="en-US" sz="2000" b="0" dirty="0" err="1" smtClean="0">
                <a:latin typeface="Courier New" pitchFamily="49" charset="0"/>
              </a:rPr>
              <a:t>SSSales</a:t>
            </a:r>
            <a:r>
              <a:rPr lang="en-US" sz="2000" b="0" dirty="0" smtClean="0">
                <a:latin typeface="Courier New" pitchFamily="49" charset="0"/>
              </a:rPr>
              <a:t>, </a:t>
            </a:r>
            <a:r>
              <a:rPr lang="en-US" sz="2000" b="0" dirty="0" err="1" smtClean="0">
                <a:latin typeface="Courier New" pitchFamily="49" charset="0"/>
              </a:rPr>
              <a:t>SSTimeDim</a:t>
            </a:r>
            <a:endParaRPr lang="en-US" sz="2000" b="0" dirty="0">
              <a:latin typeface="Courier New" pitchFamily="49" charset="0"/>
            </a:endParaRPr>
          </a:p>
          <a:p>
            <a:r>
              <a:rPr lang="en-US" sz="2000" b="0" dirty="0">
                <a:latin typeface="Courier New" pitchFamily="49" charset="0"/>
              </a:rPr>
              <a:t>  WHERE </a:t>
            </a:r>
            <a:r>
              <a:rPr lang="en-US" sz="2000" b="0" dirty="0" err="1" smtClean="0">
                <a:latin typeface="Courier New" pitchFamily="49" charset="0"/>
              </a:rPr>
              <a:t>ItemBrand</a:t>
            </a:r>
            <a:r>
              <a:rPr lang="en-US" sz="2000" b="0" dirty="0" smtClean="0">
                <a:latin typeface="Courier New" pitchFamily="49" charset="0"/>
              </a:rPr>
              <a:t> = '</a:t>
            </a:r>
            <a:r>
              <a:rPr lang="en-US" sz="2000" b="0" dirty="0" err="1" smtClean="0">
                <a:latin typeface="Courier New" pitchFamily="49" charset="0"/>
              </a:rPr>
              <a:t>Connex</a:t>
            </a:r>
            <a:r>
              <a:rPr lang="en-US" sz="2000" b="0" dirty="0" smtClean="0">
                <a:latin typeface="Courier New" pitchFamily="49" charset="0"/>
              </a:rPr>
              <a:t>' </a:t>
            </a:r>
          </a:p>
          <a:p>
            <a:r>
              <a:rPr lang="en-US" sz="2000" b="0" dirty="0">
                <a:latin typeface="Courier New" pitchFamily="49" charset="0"/>
              </a:rPr>
              <a:t> </a:t>
            </a:r>
            <a:r>
              <a:rPr lang="en-US" sz="2000" b="0" dirty="0" smtClean="0">
                <a:latin typeface="Courier New" pitchFamily="49" charset="0"/>
              </a:rPr>
              <a:t>   AND </a:t>
            </a:r>
            <a:r>
              <a:rPr lang="en-US" sz="2000" b="0" dirty="0" err="1" smtClean="0">
                <a:latin typeface="Courier New" pitchFamily="49" charset="0"/>
              </a:rPr>
              <a:t>TimeYear</a:t>
            </a:r>
            <a:r>
              <a:rPr lang="en-US" sz="2000" b="0" dirty="0" smtClean="0">
                <a:latin typeface="Courier New" pitchFamily="49" charset="0"/>
              </a:rPr>
              <a:t> BETWEEN 2014 AND 2016</a:t>
            </a:r>
            <a:endParaRPr lang="en-US" sz="2000" b="0" dirty="0">
              <a:latin typeface="Courier New" pitchFamily="49" charset="0"/>
            </a:endParaRPr>
          </a:p>
          <a:p>
            <a:r>
              <a:rPr lang="en-US" sz="2000" b="0" dirty="0">
                <a:latin typeface="Courier New" pitchFamily="49" charset="0"/>
              </a:rPr>
              <a:t>    AND </a:t>
            </a:r>
            <a:r>
              <a:rPr lang="en-US" sz="2000" b="0" dirty="0" err="1" smtClean="0">
                <a:latin typeface="Courier New" pitchFamily="49" charset="0"/>
              </a:rPr>
              <a:t>SSItem.ItemId</a:t>
            </a:r>
            <a:r>
              <a:rPr lang="en-US" sz="2000" b="0" dirty="0" smtClean="0">
                <a:latin typeface="Courier New" pitchFamily="49" charset="0"/>
              </a:rPr>
              <a:t> </a:t>
            </a:r>
            <a:r>
              <a:rPr lang="en-US" sz="2000" b="0" dirty="0">
                <a:latin typeface="Courier New" pitchFamily="49" charset="0"/>
              </a:rPr>
              <a:t>= </a:t>
            </a:r>
            <a:r>
              <a:rPr lang="en-US" sz="2000" b="0" dirty="0" err="1" smtClean="0">
                <a:latin typeface="Courier New" pitchFamily="49" charset="0"/>
              </a:rPr>
              <a:t>SSSales.ItemId</a:t>
            </a:r>
            <a:endParaRPr lang="en-US" sz="2000" b="0" dirty="0">
              <a:latin typeface="Courier New" pitchFamily="49" charset="0"/>
            </a:endParaRPr>
          </a:p>
          <a:p>
            <a:r>
              <a:rPr lang="en-US" sz="2000" b="0" dirty="0">
                <a:latin typeface="Courier New" pitchFamily="49" charset="0"/>
              </a:rPr>
              <a:t>    AND </a:t>
            </a:r>
            <a:r>
              <a:rPr lang="en-US" sz="2000" b="0" dirty="0" err="1" smtClean="0">
                <a:latin typeface="Courier New" pitchFamily="49" charset="0"/>
              </a:rPr>
              <a:t>SSTimeDim.TimeNo</a:t>
            </a:r>
            <a:r>
              <a:rPr lang="en-US" sz="2000" b="0" dirty="0" smtClean="0">
                <a:latin typeface="Courier New" pitchFamily="49" charset="0"/>
              </a:rPr>
              <a:t> </a:t>
            </a:r>
            <a:r>
              <a:rPr lang="en-US" sz="2000" b="0" dirty="0">
                <a:latin typeface="Courier New" pitchFamily="49" charset="0"/>
              </a:rPr>
              <a:t>= </a:t>
            </a:r>
            <a:r>
              <a:rPr lang="en-US" sz="2000" b="0" dirty="0" err="1" smtClean="0">
                <a:latin typeface="Courier New" pitchFamily="49" charset="0"/>
              </a:rPr>
              <a:t>SSSales.TimeNo</a:t>
            </a:r>
            <a:r>
              <a:rPr lang="en-US" sz="2000" b="0" dirty="0" smtClean="0">
                <a:latin typeface="Courier New" pitchFamily="49" charset="0"/>
              </a:rPr>
              <a:t>;</a:t>
            </a:r>
            <a:endParaRPr lang="en-US" sz="2000" b="0" dirty="0">
              <a:latin typeface="Courier New" pitchFamily="49" charset="0"/>
            </a:endParaRPr>
          </a:p>
        </p:txBody>
      </p:sp>
    </p:spTree>
    <p:extLst>
      <p:ext uri="{BB962C8B-B14F-4D97-AF65-F5344CB8AC3E}">
        <p14:creationId xmlns:p14="http://schemas.microsoft.com/office/powerpoint/2010/main" val="1564109067"/>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9681" y="192024"/>
            <a:ext cx="8080375" cy="697992"/>
          </a:xfrm>
        </p:spPr>
        <p:txBody>
          <a:bodyPr/>
          <a:lstStyle/>
          <a:p>
            <a:pPr eaLnBrk="1" hangingPunct="1"/>
            <a:r>
              <a:rPr lang="en-US" dirty="0" smtClean="0"/>
              <a:t>View Definition with Row Summaries</a:t>
            </a:r>
          </a:p>
        </p:txBody>
      </p:sp>
      <p:sp>
        <p:nvSpPr>
          <p:cNvPr id="8195" name="Rectangle 5"/>
          <p:cNvSpPr>
            <a:spLocks noChangeArrowheads="1"/>
          </p:cNvSpPr>
          <p:nvPr/>
        </p:nvSpPr>
        <p:spPr bwMode="auto">
          <a:xfrm>
            <a:off x="240792" y="804672"/>
            <a:ext cx="8229600" cy="12003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pPr>
            <a:r>
              <a:rPr lang="en-US" b="0" dirty="0" smtClean="0">
                <a:latin typeface="+mn-lt"/>
                <a:cs typeface="Courier New" pitchFamily="49" charset="0"/>
              </a:rPr>
              <a:t>Sum of </a:t>
            </a:r>
            <a:r>
              <a:rPr lang="en-US" b="0" dirty="0" err="1" smtClean="0">
                <a:latin typeface="+mn-lt"/>
                <a:cs typeface="Courier New" pitchFamily="49" charset="0"/>
              </a:rPr>
              <a:t>Connex</a:t>
            </a:r>
            <a:r>
              <a:rPr lang="en-US" b="0" dirty="0" smtClean="0">
                <a:latin typeface="+mn-lt"/>
                <a:cs typeface="Courier New" pitchFamily="49" charset="0"/>
              </a:rPr>
              <a:t> product sales and cost in 2014 to 2016</a:t>
            </a:r>
          </a:p>
          <a:p>
            <a:pPr marL="342900" indent="-342900">
              <a:buFont typeface="Arial" panose="020B0604020202020204" pitchFamily="34" charset="0"/>
              <a:buChar char="•"/>
            </a:pPr>
            <a:r>
              <a:rPr lang="en-US" b="0" dirty="0" smtClean="0">
                <a:latin typeface="+mn-lt"/>
                <a:cs typeface="Courier New" pitchFamily="49" charset="0"/>
              </a:rPr>
              <a:t>Display selected item and time columns along with sum of sales and cost</a:t>
            </a:r>
            <a:endParaRPr lang="en-US" b="0" dirty="0">
              <a:latin typeface="+mn-lt"/>
              <a:cs typeface="Courier New" pitchFamily="49" charset="0"/>
            </a:endParaRPr>
          </a:p>
        </p:txBody>
      </p:sp>
      <p:sp>
        <p:nvSpPr>
          <p:cNvPr id="2" name="Rectangle 1"/>
          <p:cNvSpPr/>
          <p:nvPr/>
        </p:nvSpPr>
        <p:spPr>
          <a:xfrm>
            <a:off x="240792" y="2104478"/>
            <a:ext cx="8589264"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800" b="0" dirty="0" smtClean="0"/>
              <a:t>Example 2: Extended view definition</a:t>
            </a:r>
          </a:p>
          <a:p>
            <a:r>
              <a:rPr lang="en-US" sz="1800" b="0" dirty="0" smtClean="0">
                <a:latin typeface="Courier New" pitchFamily="49" charset="0"/>
              </a:rPr>
              <a:t>CREATE </a:t>
            </a:r>
            <a:r>
              <a:rPr lang="en-US" sz="1800" b="0" dirty="0">
                <a:latin typeface="Courier New" pitchFamily="49" charset="0"/>
              </a:rPr>
              <a:t>VIEW </a:t>
            </a:r>
            <a:r>
              <a:rPr lang="en-US" sz="1800" b="0" dirty="0" smtClean="0">
                <a:latin typeface="Courier New" pitchFamily="49" charset="0"/>
              </a:rPr>
              <a:t>Connex20142016SumSales_View </a:t>
            </a:r>
            <a:r>
              <a:rPr lang="en-US" sz="1800" b="0" dirty="0">
                <a:latin typeface="Courier New" pitchFamily="49" charset="0"/>
              </a:rPr>
              <a:t>AS</a:t>
            </a:r>
          </a:p>
          <a:p>
            <a:r>
              <a:rPr lang="en-US" sz="1800" b="0" dirty="0">
                <a:latin typeface="Courier New" pitchFamily="49" charset="0"/>
              </a:rPr>
              <a:t> SELECT </a:t>
            </a:r>
            <a:r>
              <a:rPr lang="en-US" sz="1800" b="0" dirty="0" err="1" smtClean="0">
                <a:latin typeface="Courier New" pitchFamily="49" charset="0"/>
              </a:rPr>
              <a:t>SSItem.ItemId</a:t>
            </a:r>
            <a:r>
              <a:rPr lang="en-US" sz="1800" b="0" dirty="0" smtClean="0">
                <a:latin typeface="Courier New" pitchFamily="49" charset="0"/>
              </a:rPr>
              <a:t>, </a:t>
            </a:r>
            <a:r>
              <a:rPr lang="en-US" sz="1800" b="0" dirty="0" err="1" smtClean="0">
                <a:latin typeface="Courier New" pitchFamily="49" charset="0"/>
              </a:rPr>
              <a:t>ItemName</a:t>
            </a:r>
            <a:r>
              <a:rPr lang="en-US" sz="1800" b="0" dirty="0">
                <a:latin typeface="Courier New" pitchFamily="49" charset="0"/>
              </a:rPr>
              <a:t>, </a:t>
            </a:r>
            <a:r>
              <a:rPr lang="en-US" sz="1800" b="0" dirty="0" err="1">
                <a:latin typeface="Courier New" pitchFamily="49" charset="0"/>
              </a:rPr>
              <a:t>ItemCategory</a:t>
            </a:r>
            <a:r>
              <a:rPr lang="en-US" sz="1800" b="0" dirty="0">
                <a:latin typeface="Courier New" pitchFamily="49" charset="0"/>
              </a:rPr>
              <a:t>, </a:t>
            </a:r>
          </a:p>
          <a:p>
            <a:r>
              <a:rPr lang="en-US" sz="1800" b="0" dirty="0" smtClean="0">
                <a:latin typeface="Courier New" pitchFamily="49" charset="0"/>
              </a:rPr>
              <a:t>        </a:t>
            </a:r>
            <a:r>
              <a:rPr lang="en-US" sz="1800" b="0" dirty="0" err="1" smtClean="0">
                <a:latin typeface="Courier New" pitchFamily="49" charset="0"/>
              </a:rPr>
              <a:t>ItemUnitPrice</a:t>
            </a:r>
            <a:r>
              <a:rPr lang="en-US" sz="1800" b="0" dirty="0" smtClean="0">
                <a:latin typeface="Courier New" pitchFamily="49" charset="0"/>
              </a:rPr>
              <a:t>, </a:t>
            </a:r>
            <a:r>
              <a:rPr lang="en-US" sz="1800" b="0" dirty="0" err="1">
                <a:latin typeface="Courier New" pitchFamily="49" charset="0"/>
              </a:rPr>
              <a:t>TimeYear</a:t>
            </a:r>
            <a:r>
              <a:rPr lang="en-US" sz="1800" b="0" dirty="0">
                <a:latin typeface="Courier New" pitchFamily="49" charset="0"/>
              </a:rPr>
              <a:t>, </a:t>
            </a:r>
            <a:r>
              <a:rPr lang="en-US" sz="1800" b="0" dirty="0" err="1" smtClean="0">
                <a:latin typeface="Courier New" pitchFamily="49" charset="0"/>
              </a:rPr>
              <a:t>TimeMonth</a:t>
            </a:r>
            <a:r>
              <a:rPr lang="en-US" sz="1800" b="0" dirty="0" smtClean="0">
                <a:latin typeface="Courier New" pitchFamily="49" charset="0"/>
              </a:rPr>
              <a:t>,</a:t>
            </a:r>
            <a:endParaRPr lang="en-US" sz="1800" b="0" dirty="0">
              <a:latin typeface="Courier New" pitchFamily="49" charset="0"/>
            </a:endParaRPr>
          </a:p>
          <a:p>
            <a:r>
              <a:rPr lang="en-US" sz="1800" b="0" dirty="0" smtClean="0">
                <a:latin typeface="Courier New" pitchFamily="49" charset="0"/>
              </a:rPr>
              <a:t>        SUM(</a:t>
            </a:r>
            <a:r>
              <a:rPr lang="en-US" sz="1800" b="0" dirty="0" err="1" smtClean="0">
                <a:latin typeface="Courier New" pitchFamily="49" charset="0"/>
              </a:rPr>
              <a:t>SalesDollar</a:t>
            </a:r>
            <a:r>
              <a:rPr lang="en-US" sz="1800" b="0" dirty="0" smtClean="0">
                <a:latin typeface="Courier New" pitchFamily="49" charset="0"/>
              </a:rPr>
              <a:t>) AS </a:t>
            </a:r>
            <a:r>
              <a:rPr lang="en-US" sz="1800" b="0" dirty="0" err="1" smtClean="0">
                <a:latin typeface="Courier New" pitchFamily="49" charset="0"/>
              </a:rPr>
              <a:t>SumSalesDollar</a:t>
            </a:r>
            <a:r>
              <a:rPr lang="en-US" sz="1800" b="0" dirty="0" smtClean="0">
                <a:latin typeface="Courier New" pitchFamily="49" charset="0"/>
              </a:rPr>
              <a:t>,</a:t>
            </a:r>
          </a:p>
          <a:p>
            <a:r>
              <a:rPr lang="en-US" sz="1800" b="0" dirty="0">
                <a:latin typeface="Courier New" pitchFamily="49" charset="0"/>
              </a:rPr>
              <a:t> </a:t>
            </a:r>
            <a:r>
              <a:rPr lang="en-US" sz="1800" b="0" dirty="0" smtClean="0">
                <a:latin typeface="Courier New" pitchFamily="49" charset="0"/>
              </a:rPr>
              <a:t>       SUM(</a:t>
            </a:r>
            <a:r>
              <a:rPr lang="en-US" sz="1800" b="0" dirty="0" err="1" smtClean="0">
                <a:latin typeface="Courier New" pitchFamily="49" charset="0"/>
              </a:rPr>
              <a:t>SalesCost</a:t>
            </a:r>
            <a:r>
              <a:rPr lang="en-US" sz="1800" b="0" dirty="0" smtClean="0">
                <a:latin typeface="Courier New" pitchFamily="49" charset="0"/>
              </a:rPr>
              <a:t>) </a:t>
            </a:r>
            <a:r>
              <a:rPr lang="en-US" sz="1800" b="0" dirty="0">
                <a:latin typeface="Courier New" pitchFamily="49" charset="0"/>
              </a:rPr>
              <a:t>AS </a:t>
            </a:r>
            <a:r>
              <a:rPr lang="en-US" sz="1800" b="0" dirty="0" err="1" smtClean="0">
                <a:latin typeface="Courier New" pitchFamily="49" charset="0"/>
              </a:rPr>
              <a:t>SumSalesCost</a:t>
            </a:r>
            <a:endParaRPr lang="en-US" sz="1800" b="0" dirty="0">
              <a:latin typeface="Courier New" pitchFamily="49" charset="0"/>
            </a:endParaRPr>
          </a:p>
          <a:p>
            <a:r>
              <a:rPr lang="en-US" sz="1800" b="0" dirty="0" smtClean="0">
                <a:latin typeface="Courier New" pitchFamily="49" charset="0"/>
              </a:rPr>
              <a:t>  FROM </a:t>
            </a:r>
            <a:r>
              <a:rPr lang="en-US" sz="1800" b="0" dirty="0" err="1" smtClean="0">
                <a:latin typeface="Courier New" pitchFamily="49" charset="0"/>
              </a:rPr>
              <a:t>SSItem</a:t>
            </a:r>
            <a:r>
              <a:rPr lang="en-US" sz="1800" b="0" dirty="0" smtClean="0">
                <a:latin typeface="Courier New" pitchFamily="49" charset="0"/>
              </a:rPr>
              <a:t>, </a:t>
            </a:r>
            <a:r>
              <a:rPr lang="en-US" sz="1800" b="0" dirty="0" err="1" smtClean="0">
                <a:latin typeface="Courier New" pitchFamily="49" charset="0"/>
              </a:rPr>
              <a:t>SSSales</a:t>
            </a:r>
            <a:r>
              <a:rPr lang="en-US" sz="1800" b="0" dirty="0" smtClean="0">
                <a:latin typeface="Courier New" pitchFamily="49" charset="0"/>
              </a:rPr>
              <a:t>, </a:t>
            </a:r>
            <a:r>
              <a:rPr lang="en-US" sz="1800" b="0" dirty="0" err="1" smtClean="0">
                <a:latin typeface="Courier New" pitchFamily="49" charset="0"/>
              </a:rPr>
              <a:t>SSTimeDim</a:t>
            </a:r>
            <a:endParaRPr lang="en-US" sz="1800" b="0" dirty="0">
              <a:latin typeface="Courier New" pitchFamily="49" charset="0"/>
            </a:endParaRPr>
          </a:p>
          <a:p>
            <a:r>
              <a:rPr lang="en-US" sz="1800" b="0" dirty="0">
                <a:latin typeface="Courier New" pitchFamily="49" charset="0"/>
              </a:rPr>
              <a:t>  WHERE </a:t>
            </a:r>
            <a:r>
              <a:rPr lang="en-US" sz="1800" b="0" dirty="0" err="1" smtClean="0">
                <a:latin typeface="Courier New" pitchFamily="49" charset="0"/>
              </a:rPr>
              <a:t>ItemBrand</a:t>
            </a:r>
            <a:r>
              <a:rPr lang="en-US" sz="1800" b="0" dirty="0" smtClean="0">
                <a:latin typeface="Courier New" pitchFamily="49" charset="0"/>
              </a:rPr>
              <a:t> = '</a:t>
            </a:r>
            <a:r>
              <a:rPr lang="en-US" sz="1800" b="0" dirty="0" err="1" smtClean="0">
                <a:latin typeface="Courier New" pitchFamily="49" charset="0"/>
              </a:rPr>
              <a:t>Connex</a:t>
            </a:r>
            <a:r>
              <a:rPr lang="en-US" sz="1800" b="0" dirty="0" smtClean="0">
                <a:latin typeface="Courier New" pitchFamily="49" charset="0"/>
              </a:rPr>
              <a:t>' </a:t>
            </a:r>
          </a:p>
          <a:p>
            <a:r>
              <a:rPr lang="en-US" sz="1800" b="0" dirty="0">
                <a:latin typeface="Courier New" pitchFamily="49" charset="0"/>
              </a:rPr>
              <a:t> </a:t>
            </a:r>
            <a:r>
              <a:rPr lang="en-US" sz="1800" b="0" dirty="0" smtClean="0">
                <a:latin typeface="Courier New" pitchFamily="49" charset="0"/>
              </a:rPr>
              <a:t>   AND </a:t>
            </a:r>
            <a:r>
              <a:rPr lang="en-US" sz="1800" b="0" dirty="0" err="1" smtClean="0">
                <a:latin typeface="Courier New" pitchFamily="49" charset="0"/>
              </a:rPr>
              <a:t>TimeYear</a:t>
            </a:r>
            <a:r>
              <a:rPr lang="en-US" sz="1800" b="0" dirty="0" smtClean="0">
                <a:latin typeface="Courier New" pitchFamily="49" charset="0"/>
              </a:rPr>
              <a:t> BETWEEN 2014 AND 2016</a:t>
            </a:r>
            <a:endParaRPr lang="en-US" sz="1800" b="0" dirty="0">
              <a:latin typeface="Courier New" pitchFamily="49" charset="0"/>
            </a:endParaRPr>
          </a:p>
          <a:p>
            <a:r>
              <a:rPr lang="en-US" sz="1800" b="0" dirty="0">
                <a:latin typeface="Courier New" pitchFamily="49" charset="0"/>
              </a:rPr>
              <a:t>    AND </a:t>
            </a:r>
            <a:r>
              <a:rPr lang="en-US" sz="1800" b="0" dirty="0" err="1" smtClean="0">
                <a:latin typeface="Courier New" pitchFamily="49" charset="0"/>
              </a:rPr>
              <a:t>SSItem.ItemId</a:t>
            </a:r>
            <a:r>
              <a:rPr lang="en-US" sz="1800" b="0" dirty="0" smtClean="0">
                <a:latin typeface="Courier New" pitchFamily="49" charset="0"/>
              </a:rPr>
              <a:t> </a:t>
            </a:r>
            <a:r>
              <a:rPr lang="en-US" sz="1800" b="0" dirty="0">
                <a:latin typeface="Courier New" pitchFamily="49" charset="0"/>
              </a:rPr>
              <a:t>= </a:t>
            </a:r>
            <a:r>
              <a:rPr lang="en-US" sz="1800" b="0" dirty="0" err="1" smtClean="0">
                <a:latin typeface="Courier New" pitchFamily="49" charset="0"/>
              </a:rPr>
              <a:t>SSSales.ItemId</a:t>
            </a:r>
            <a:endParaRPr lang="en-US" sz="1800" b="0" dirty="0">
              <a:latin typeface="Courier New" pitchFamily="49" charset="0"/>
            </a:endParaRPr>
          </a:p>
          <a:p>
            <a:r>
              <a:rPr lang="en-US" sz="1800" b="0" dirty="0">
                <a:latin typeface="Courier New" pitchFamily="49" charset="0"/>
              </a:rPr>
              <a:t>    AND </a:t>
            </a:r>
            <a:r>
              <a:rPr lang="en-US" sz="1800" b="0" dirty="0" err="1" smtClean="0">
                <a:latin typeface="Courier New" pitchFamily="49" charset="0"/>
              </a:rPr>
              <a:t>SSTimeDim.TimeNo</a:t>
            </a:r>
            <a:r>
              <a:rPr lang="en-US" sz="1800" b="0" dirty="0" smtClean="0">
                <a:latin typeface="Courier New" pitchFamily="49" charset="0"/>
              </a:rPr>
              <a:t> </a:t>
            </a:r>
            <a:r>
              <a:rPr lang="en-US" sz="1800" b="0" dirty="0">
                <a:latin typeface="Courier New" pitchFamily="49" charset="0"/>
              </a:rPr>
              <a:t>= </a:t>
            </a:r>
            <a:r>
              <a:rPr lang="en-US" sz="1800" b="0" dirty="0" err="1" smtClean="0">
                <a:latin typeface="Courier New" pitchFamily="49" charset="0"/>
              </a:rPr>
              <a:t>SSSales.TimeNo</a:t>
            </a:r>
            <a:endParaRPr lang="en-US" sz="1800" b="0" dirty="0">
              <a:latin typeface="Courier New" pitchFamily="49" charset="0"/>
            </a:endParaRPr>
          </a:p>
          <a:p>
            <a:r>
              <a:rPr lang="en-US" sz="1800" b="0" dirty="0" smtClean="0">
                <a:latin typeface="Courier New" pitchFamily="49" charset="0"/>
              </a:rPr>
              <a:t>  GROUP </a:t>
            </a:r>
            <a:r>
              <a:rPr lang="en-US" sz="1800" b="0" dirty="0">
                <a:latin typeface="Courier New" pitchFamily="49" charset="0"/>
              </a:rPr>
              <a:t>BY </a:t>
            </a:r>
            <a:r>
              <a:rPr lang="en-US" sz="1800" b="0" dirty="0" err="1">
                <a:latin typeface="Courier New" pitchFamily="49" charset="0"/>
              </a:rPr>
              <a:t>SSItem.ItemId</a:t>
            </a:r>
            <a:r>
              <a:rPr lang="en-US" sz="1800" b="0" dirty="0">
                <a:latin typeface="Courier New" pitchFamily="49" charset="0"/>
              </a:rPr>
              <a:t>, </a:t>
            </a:r>
            <a:r>
              <a:rPr lang="en-US" sz="1800" b="0" dirty="0" err="1">
                <a:latin typeface="Courier New" pitchFamily="49" charset="0"/>
              </a:rPr>
              <a:t>ItemName</a:t>
            </a:r>
            <a:r>
              <a:rPr lang="en-US" sz="1800" b="0" dirty="0">
                <a:latin typeface="Courier New" pitchFamily="49" charset="0"/>
              </a:rPr>
              <a:t>, </a:t>
            </a:r>
            <a:r>
              <a:rPr lang="en-US" sz="1800" b="0" dirty="0" err="1">
                <a:latin typeface="Courier New" pitchFamily="49" charset="0"/>
              </a:rPr>
              <a:t>ItemCategory</a:t>
            </a:r>
            <a:r>
              <a:rPr lang="en-US" sz="1800" b="0" dirty="0">
                <a:latin typeface="Courier New" pitchFamily="49" charset="0"/>
              </a:rPr>
              <a:t>, </a:t>
            </a:r>
          </a:p>
          <a:p>
            <a:r>
              <a:rPr lang="en-US" sz="1800" b="0" dirty="0">
                <a:latin typeface="Courier New" pitchFamily="49" charset="0"/>
              </a:rPr>
              <a:t>        </a:t>
            </a:r>
            <a:r>
              <a:rPr lang="en-US" sz="1800" b="0" dirty="0" err="1">
                <a:latin typeface="Courier New" pitchFamily="49" charset="0"/>
              </a:rPr>
              <a:t>ItemUnitPrice</a:t>
            </a:r>
            <a:r>
              <a:rPr lang="en-US" sz="1800" b="0" dirty="0">
                <a:latin typeface="Courier New" pitchFamily="49" charset="0"/>
              </a:rPr>
              <a:t>, </a:t>
            </a:r>
            <a:r>
              <a:rPr lang="en-US" sz="1800" b="0" dirty="0" err="1" smtClean="0">
                <a:latin typeface="Courier New" pitchFamily="49" charset="0"/>
              </a:rPr>
              <a:t>TimeYear</a:t>
            </a:r>
            <a:r>
              <a:rPr lang="en-US" sz="1800" b="0" dirty="0">
                <a:latin typeface="Courier New" pitchFamily="49" charset="0"/>
              </a:rPr>
              <a:t>, </a:t>
            </a:r>
            <a:r>
              <a:rPr lang="en-US" sz="1800" b="0" dirty="0" err="1" smtClean="0">
                <a:latin typeface="Courier New" pitchFamily="49" charset="0"/>
              </a:rPr>
              <a:t>TimeMonth</a:t>
            </a:r>
            <a:r>
              <a:rPr lang="en-US" sz="1800" b="0" dirty="0">
                <a:latin typeface="Courier New" pitchFamily="49" charset="0"/>
              </a:rPr>
              <a:t>;</a:t>
            </a:r>
          </a:p>
        </p:txBody>
      </p:sp>
    </p:spTree>
    <p:extLst>
      <p:ext uri="{BB962C8B-B14F-4D97-AF65-F5344CB8AC3E}">
        <p14:creationId xmlns:p14="http://schemas.microsoft.com/office/powerpoint/2010/main" val="2226647668"/>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564860" y="269194"/>
            <a:ext cx="8080375" cy="633014"/>
          </a:xfrm>
        </p:spPr>
        <p:txBody>
          <a:bodyPr/>
          <a:lstStyle/>
          <a:p>
            <a:pPr eaLnBrk="1" hangingPunct="1"/>
            <a:r>
              <a:rPr lang="en-US" dirty="0" smtClean="0"/>
              <a:t>Using Views</a:t>
            </a:r>
          </a:p>
        </p:txBody>
      </p:sp>
      <p:sp>
        <p:nvSpPr>
          <p:cNvPr id="14339" name="Rectangle 1027"/>
          <p:cNvSpPr>
            <a:spLocks noChangeArrowheads="1"/>
          </p:cNvSpPr>
          <p:nvPr/>
        </p:nvSpPr>
        <p:spPr bwMode="auto">
          <a:xfrm>
            <a:off x="564860" y="1182624"/>
            <a:ext cx="7689123" cy="2231380"/>
          </a:xfrm>
          <a:prstGeom prst="rect">
            <a:avLst/>
          </a:prstGeom>
          <a:ln/>
          <a:extLst/>
        </p:spPr>
        <p:style>
          <a:lnRef idx="2">
            <a:schemeClr val="accent6"/>
          </a:lnRef>
          <a:fillRef idx="1">
            <a:schemeClr val="lt1"/>
          </a:fillRef>
          <a:effectRef idx="0">
            <a:schemeClr val="accent6"/>
          </a:effectRef>
          <a:fontRef idx="minor">
            <a:schemeClr val="dk1"/>
          </a:fontRef>
        </p:style>
        <p:txBody>
          <a:bodyPr wrap="square">
            <a:spAutoFit/>
          </a:bodyPr>
          <a:lstStyle/>
          <a:p>
            <a:pPr>
              <a:spcAft>
                <a:spcPct val="25000"/>
              </a:spcAft>
            </a:pPr>
            <a:r>
              <a:rPr lang="en-US" sz="2000" b="0" dirty="0">
                <a:cs typeface="Courier New" pitchFamily="49" charset="0"/>
              </a:rPr>
              <a:t>Example </a:t>
            </a:r>
            <a:r>
              <a:rPr lang="en-US" sz="2000" b="0" dirty="0" smtClean="0">
                <a:cs typeface="Courier New" pitchFamily="49" charset="0"/>
              </a:rPr>
              <a:t>3: </a:t>
            </a:r>
            <a:r>
              <a:rPr lang="en-US" sz="2000" b="0" dirty="0">
                <a:cs typeface="Courier New" pitchFamily="49" charset="0"/>
              </a:rPr>
              <a:t>Query using </a:t>
            </a:r>
            <a:r>
              <a:rPr lang="en-US" sz="2000" b="0" dirty="0" smtClean="0">
                <a:cs typeface="Courier New" pitchFamily="49" charset="0"/>
              </a:rPr>
              <a:t>Connex20142016Sales_View</a:t>
            </a:r>
            <a:endParaRPr lang="en-US" sz="2000" b="0" dirty="0">
              <a:cs typeface="Courier New" pitchFamily="49" charset="0"/>
            </a:endParaRPr>
          </a:p>
          <a:p>
            <a:r>
              <a:rPr lang="en-US" b="0" dirty="0">
                <a:latin typeface="Courier New" pitchFamily="49" charset="0"/>
                <a:cs typeface="Times New Roman" pitchFamily="18" charset="0"/>
              </a:rPr>
              <a:t> </a:t>
            </a:r>
            <a:r>
              <a:rPr lang="en-US" sz="1800" b="0" dirty="0">
                <a:latin typeface="Courier New" pitchFamily="49" charset="0"/>
                <a:cs typeface="Times New Roman" pitchFamily="18" charset="0"/>
              </a:rPr>
              <a:t>SELECT </a:t>
            </a:r>
            <a:r>
              <a:rPr lang="en-US" sz="1800" b="0" dirty="0" err="1" smtClean="0">
                <a:latin typeface="Courier New" pitchFamily="49" charset="0"/>
                <a:cs typeface="Times New Roman" pitchFamily="18" charset="0"/>
              </a:rPr>
              <a:t>ItemName</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ItemCategory</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ItemUnitPrice</a:t>
            </a:r>
            <a:r>
              <a:rPr lang="en-US" sz="1800" b="0" dirty="0" smtClean="0">
                <a:latin typeface="Courier New" pitchFamily="49" charset="0"/>
                <a:cs typeface="Times New Roman" pitchFamily="18" charset="0"/>
              </a:rPr>
              <a:t>, </a:t>
            </a:r>
          </a:p>
          <a:p>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SalesUnits</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SalesDollar</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SalesCost</a:t>
            </a:r>
            <a:r>
              <a:rPr lang="en-US" sz="1800" b="0" dirty="0" smtClean="0">
                <a:latin typeface="Courier New" pitchFamily="49" charset="0"/>
                <a:cs typeface="Times New Roman" pitchFamily="18" charset="0"/>
              </a:rPr>
              <a:t>,</a:t>
            </a:r>
          </a:p>
          <a:p>
            <a:r>
              <a:rPr lang="en-US" sz="1800" b="0" dirty="0">
                <a:latin typeface="Courier New" pitchFamily="49" charset="0"/>
                <a:cs typeface="Times New Roman" pitchFamily="18" charset="0"/>
              </a:rPr>
              <a:t> </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TimeYear</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TimeMonth</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TimeDay</a:t>
            </a:r>
            <a:r>
              <a:rPr lang="en-US" sz="1800" b="0" dirty="0" smtClean="0">
                <a:latin typeface="Courier New" pitchFamily="49" charset="0"/>
                <a:cs typeface="Times New Roman" pitchFamily="18" charset="0"/>
              </a:rPr>
              <a:t> </a:t>
            </a:r>
            <a:endParaRPr lang="en-US" sz="1800" b="0" dirty="0">
              <a:latin typeface="Courier New" pitchFamily="49" charset="0"/>
              <a:cs typeface="Times New Roman" pitchFamily="18" charset="0"/>
            </a:endParaRPr>
          </a:p>
          <a:p>
            <a:r>
              <a:rPr lang="en-US" sz="1800" b="0" dirty="0">
                <a:latin typeface="Courier New" pitchFamily="49" charset="0"/>
                <a:cs typeface="Times New Roman" pitchFamily="18" charset="0"/>
              </a:rPr>
              <a:t>  FROM </a:t>
            </a:r>
            <a:r>
              <a:rPr lang="en-US" sz="1800" b="0" dirty="0" smtClean="0">
                <a:latin typeface="Courier New" pitchFamily="49" charset="0"/>
              </a:rPr>
              <a:t>Connex20102012Sales_View</a:t>
            </a:r>
          </a:p>
          <a:p>
            <a:r>
              <a:rPr lang="en-US" sz="1800" b="0" dirty="0" smtClean="0">
                <a:latin typeface="Courier New" pitchFamily="49" charset="0"/>
                <a:cs typeface="Times New Roman" pitchFamily="18" charset="0"/>
              </a:rPr>
              <a:t>  </a:t>
            </a:r>
            <a:r>
              <a:rPr lang="en-US" sz="1800" b="0" dirty="0">
                <a:latin typeface="Courier New" pitchFamily="49" charset="0"/>
                <a:cs typeface="Times New Roman" pitchFamily="18" charset="0"/>
              </a:rPr>
              <a:t>WHERE </a:t>
            </a:r>
            <a:r>
              <a:rPr lang="en-US" sz="1800" b="0" dirty="0" err="1" smtClean="0">
                <a:latin typeface="Courier New" pitchFamily="49" charset="0"/>
                <a:cs typeface="Times New Roman" pitchFamily="18" charset="0"/>
              </a:rPr>
              <a:t>ItemUnitPrice</a:t>
            </a:r>
            <a:r>
              <a:rPr lang="en-US" sz="1800" b="0" dirty="0" smtClean="0">
                <a:latin typeface="Courier New" pitchFamily="49" charset="0"/>
                <a:cs typeface="Times New Roman" pitchFamily="18" charset="0"/>
              </a:rPr>
              <a:t> &lt; 100</a:t>
            </a:r>
          </a:p>
          <a:p>
            <a:pPr lvl="0"/>
            <a:r>
              <a:rPr lang="en-US" sz="1800" b="0" dirty="0">
                <a:latin typeface="Courier New" pitchFamily="49" charset="0"/>
                <a:cs typeface="Times New Roman" pitchFamily="18" charset="0"/>
              </a:rPr>
              <a:t> </a:t>
            </a:r>
            <a:r>
              <a:rPr lang="en-US" sz="1800" b="0" dirty="0" smtClean="0">
                <a:latin typeface="Courier New" pitchFamily="49" charset="0"/>
                <a:cs typeface="Times New Roman" pitchFamily="18" charset="0"/>
              </a:rPr>
              <a:t>   AND </a:t>
            </a:r>
            <a:r>
              <a:rPr lang="en-US" sz="1800" b="0" dirty="0" err="1">
                <a:solidFill>
                  <a:srgbClr val="000000"/>
                </a:solidFill>
                <a:latin typeface="Courier New" pitchFamily="49" charset="0"/>
              </a:rPr>
              <a:t>TimeYear</a:t>
            </a:r>
            <a:r>
              <a:rPr lang="en-US" sz="1800" b="0" dirty="0">
                <a:solidFill>
                  <a:srgbClr val="000000"/>
                </a:solidFill>
                <a:latin typeface="Courier New" pitchFamily="49" charset="0"/>
              </a:rPr>
              <a:t> BETWEEN </a:t>
            </a:r>
            <a:r>
              <a:rPr lang="en-US" sz="1800" b="0" dirty="0" smtClean="0">
                <a:solidFill>
                  <a:srgbClr val="000000"/>
                </a:solidFill>
                <a:latin typeface="Courier New" pitchFamily="49" charset="0"/>
              </a:rPr>
              <a:t>2015 </a:t>
            </a:r>
            <a:r>
              <a:rPr lang="en-US" sz="1800" b="0" dirty="0">
                <a:solidFill>
                  <a:srgbClr val="000000"/>
                </a:solidFill>
                <a:latin typeface="Courier New" pitchFamily="49" charset="0"/>
              </a:rPr>
              <a:t>AND </a:t>
            </a:r>
            <a:r>
              <a:rPr lang="en-US" sz="1800" b="0" dirty="0" smtClean="0">
                <a:solidFill>
                  <a:srgbClr val="000000"/>
                </a:solidFill>
                <a:latin typeface="Courier New" pitchFamily="49" charset="0"/>
              </a:rPr>
              <a:t>2016;</a:t>
            </a:r>
            <a:endParaRPr lang="en-US" sz="1800" b="0" dirty="0">
              <a:solidFill>
                <a:srgbClr val="000000"/>
              </a:solidFill>
              <a:latin typeface="Courier New" pitchFamily="49" charset="0"/>
            </a:endParaRPr>
          </a:p>
        </p:txBody>
      </p:sp>
      <p:sp>
        <p:nvSpPr>
          <p:cNvPr id="2" name="Rectangle 1"/>
          <p:cNvSpPr/>
          <p:nvPr/>
        </p:nvSpPr>
        <p:spPr>
          <a:xfrm>
            <a:off x="564860" y="3694420"/>
            <a:ext cx="7689123" cy="158504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ct val="25000"/>
              </a:spcAft>
            </a:pPr>
            <a:r>
              <a:rPr lang="en-US" sz="2000" b="0" dirty="0">
                <a:cs typeface="Courier New" pitchFamily="49" charset="0"/>
              </a:rPr>
              <a:t>Example 4: Query using </a:t>
            </a:r>
            <a:r>
              <a:rPr lang="en-US" sz="2000" b="0" dirty="0" smtClean="0">
                <a:cs typeface="Courier New" pitchFamily="49" charset="0"/>
              </a:rPr>
              <a:t>Connex20142016SumSales_View</a:t>
            </a:r>
            <a:endParaRPr lang="en-US" sz="2000" b="0" dirty="0">
              <a:cs typeface="Courier New" pitchFamily="49" charset="0"/>
            </a:endParaRPr>
          </a:p>
          <a:p>
            <a:pPr lvl="0"/>
            <a:r>
              <a:rPr lang="en-US" sz="1800" b="0" dirty="0">
                <a:solidFill>
                  <a:srgbClr val="000000"/>
                </a:solidFill>
                <a:latin typeface="Courier New" pitchFamily="49" charset="0"/>
              </a:rPr>
              <a:t> SELECT </a:t>
            </a:r>
            <a:r>
              <a:rPr lang="en-US" sz="1800" b="0" dirty="0" err="1">
                <a:solidFill>
                  <a:srgbClr val="000000"/>
                </a:solidFill>
                <a:latin typeface="Courier New" pitchFamily="49" charset="0"/>
              </a:rPr>
              <a:t>ItemName</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ItemCategory</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ItemUnitPrice</a:t>
            </a:r>
            <a:r>
              <a:rPr lang="en-US" sz="1800" b="0" dirty="0">
                <a:solidFill>
                  <a:srgbClr val="000000"/>
                </a:solidFill>
                <a:latin typeface="Courier New" pitchFamily="49" charset="0"/>
              </a:rPr>
              <a:t>, </a:t>
            </a:r>
          </a:p>
          <a:p>
            <a:pPr lvl="0"/>
            <a:r>
              <a:rPr lang="en-US" sz="1800" b="0" dirty="0">
                <a:solidFill>
                  <a:srgbClr val="000000"/>
                </a:solidFill>
                <a:latin typeface="Courier New" pitchFamily="49" charset="0"/>
              </a:rPr>
              <a:t>        </a:t>
            </a:r>
            <a:r>
              <a:rPr lang="en-US" sz="1800" b="0" dirty="0" err="1">
                <a:solidFill>
                  <a:srgbClr val="000000"/>
                </a:solidFill>
                <a:latin typeface="Courier New" pitchFamily="49" charset="0"/>
              </a:rPr>
              <a:t>TimeMonth</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SumSalesDollar</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SumSalesCost</a:t>
            </a:r>
            <a:r>
              <a:rPr lang="en-US" sz="1800" b="0" dirty="0">
                <a:solidFill>
                  <a:srgbClr val="000000"/>
                </a:solidFill>
                <a:latin typeface="Courier New" pitchFamily="49" charset="0"/>
              </a:rPr>
              <a:t> </a:t>
            </a:r>
          </a:p>
          <a:p>
            <a:pPr lvl="0"/>
            <a:r>
              <a:rPr lang="en-US" sz="1800" b="0" dirty="0">
                <a:solidFill>
                  <a:srgbClr val="000000"/>
                </a:solidFill>
                <a:latin typeface="Courier New" pitchFamily="49" charset="0"/>
              </a:rPr>
              <a:t>  FROM </a:t>
            </a:r>
            <a:r>
              <a:rPr lang="en-US" sz="1800" b="0" dirty="0" smtClean="0">
                <a:solidFill>
                  <a:srgbClr val="000000"/>
                </a:solidFill>
                <a:latin typeface="Courier New" pitchFamily="49" charset="0"/>
              </a:rPr>
              <a:t>Connex20102012SumSales_View</a:t>
            </a: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WHERE </a:t>
            </a:r>
            <a:r>
              <a:rPr lang="en-US" sz="1800" b="0" dirty="0" err="1">
                <a:latin typeface="Courier New" pitchFamily="49" charset="0"/>
              </a:rPr>
              <a:t>TimeYear</a:t>
            </a:r>
            <a:r>
              <a:rPr lang="en-US" sz="1800" b="0" dirty="0">
                <a:latin typeface="Courier New" pitchFamily="49" charset="0"/>
              </a:rPr>
              <a:t> = </a:t>
            </a:r>
            <a:r>
              <a:rPr lang="en-US" sz="1800" b="0" dirty="0" smtClean="0">
                <a:latin typeface="Courier New" pitchFamily="49" charset="0"/>
              </a:rPr>
              <a:t>2014</a:t>
            </a:r>
            <a:r>
              <a:rPr lang="en-US" sz="1800" b="0" dirty="0" smtClean="0">
                <a:solidFill>
                  <a:srgbClr val="000000"/>
                </a:solidFill>
                <a:latin typeface="Courier New" pitchFamily="49" charset="0"/>
              </a:rPr>
              <a:t>;</a:t>
            </a:r>
            <a:endParaRPr lang="en-US" sz="1800" b="0" dirty="0">
              <a:solidFill>
                <a:srgbClr val="000000"/>
              </a:solidFill>
              <a:latin typeface="Courier New" pitchFamily="49" charset="0"/>
            </a:endParaRPr>
          </a:p>
        </p:txBody>
      </p:sp>
    </p:spTree>
    <p:extLst>
      <p:ext uri="{BB962C8B-B14F-4D97-AF65-F5344CB8AC3E}">
        <p14:creationId xmlns:p14="http://schemas.microsoft.com/office/powerpoint/2010/main" val="270216241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dirty="0" smtClean="0"/>
              <a:t>Query Modification Process</a:t>
            </a:r>
          </a:p>
        </p:txBody>
      </p:sp>
      <p:sp>
        <p:nvSpPr>
          <p:cNvPr id="8089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80900" name="Object 4"/>
          <p:cNvGraphicFramePr>
            <a:graphicFrameLocks noChangeAspect="1"/>
          </p:cNvGraphicFramePr>
          <p:nvPr>
            <p:extLst>
              <p:ext uri="{D42A27DB-BD31-4B8C-83A1-F6EECF244321}">
                <p14:modId xmlns:p14="http://schemas.microsoft.com/office/powerpoint/2010/main" val="4235549749"/>
              </p:ext>
            </p:extLst>
          </p:nvPr>
        </p:nvGraphicFramePr>
        <p:xfrm>
          <a:off x="154781" y="1182751"/>
          <a:ext cx="8682038" cy="4432300"/>
        </p:xfrm>
        <a:graphic>
          <a:graphicData uri="http://schemas.openxmlformats.org/presentationml/2006/ole">
            <mc:AlternateContent xmlns:mc="http://schemas.openxmlformats.org/markup-compatibility/2006">
              <mc:Choice xmlns:v="urn:schemas-microsoft-com:vml" Requires="v">
                <p:oleObj spid="_x0000_s81187" name="Visio" r:id="rId4" imgW="5429132" imgH="2762370" progId="Visio.Drawing.11">
                  <p:embed/>
                </p:oleObj>
              </mc:Choice>
              <mc:Fallback>
                <p:oleObj name="Visio" r:id="rId4" imgW="5429132" imgH="2762370" progId="Visio.Drawing.11">
                  <p:embed/>
                  <p:pic>
                    <p:nvPicPr>
                      <p:cNvPr id="0" name="Object 4"/>
                      <p:cNvPicPr>
                        <a:picLocks noChangeAspect="1" noChangeArrowheads="1"/>
                      </p:cNvPicPr>
                      <p:nvPr/>
                    </p:nvPicPr>
                    <p:blipFill>
                      <a:blip r:embed="rId5"/>
                      <a:srcRect/>
                      <a:stretch>
                        <a:fillRect/>
                      </a:stretch>
                    </p:blipFill>
                    <p:spPr bwMode="auto">
                      <a:xfrm>
                        <a:off x="154781" y="1182751"/>
                        <a:ext cx="8682038" cy="4432300"/>
                      </a:xfrm>
                      <a:prstGeom prst="rect">
                        <a:avLst/>
                      </a:prstGeom>
                      <a:solidFill>
                        <a:schemeClr val="accent5"/>
                      </a:soli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564860" y="269194"/>
            <a:ext cx="8080375" cy="633014"/>
          </a:xfrm>
        </p:spPr>
        <p:txBody>
          <a:bodyPr/>
          <a:lstStyle/>
          <a:p>
            <a:pPr eaLnBrk="1" hangingPunct="1"/>
            <a:r>
              <a:rPr lang="en-US" dirty="0" smtClean="0"/>
              <a:t>Query Modification Example</a:t>
            </a:r>
          </a:p>
        </p:txBody>
      </p:sp>
      <p:sp>
        <p:nvSpPr>
          <p:cNvPr id="14339" name="Rectangle 1027"/>
          <p:cNvSpPr>
            <a:spLocks noChangeArrowheads="1"/>
          </p:cNvSpPr>
          <p:nvPr/>
        </p:nvSpPr>
        <p:spPr bwMode="auto">
          <a:xfrm>
            <a:off x="650204" y="2743200"/>
            <a:ext cx="8347491" cy="3062377"/>
          </a:xfrm>
          <a:prstGeom prst="rect">
            <a:avLst/>
          </a:prstGeom>
          <a:ln/>
          <a:extLst/>
        </p:spPr>
        <p:style>
          <a:lnRef idx="2">
            <a:schemeClr val="accent6"/>
          </a:lnRef>
          <a:fillRef idx="1">
            <a:schemeClr val="lt1"/>
          </a:fillRef>
          <a:effectRef idx="0">
            <a:schemeClr val="accent6"/>
          </a:effectRef>
          <a:fontRef idx="minor">
            <a:schemeClr val="dk1"/>
          </a:fontRef>
        </p:style>
        <p:txBody>
          <a:bodyPr wrap="square">
            <a:spAutoFit/>
          </a:bodyPr>
          <a:lstStyle/>
          <a:p>
            <a:pPr>
              <a:spcAft>
                <a:spcPct val="25000"/>
              </a:spcAft>
            </a:pPr>
            <a:r>
              <a:rPr lang="en-US" sz="2000" b="0" dirty="0" smtClean="0">
                <a:cs typeface="Courier New" pitchFamily="49" charset="0"/>
              </a:rPr>
              <a:t>Example </a:t>
            </a:r>
            <a:r>
              <a:rPr lang="en-US" sz="2000" b="0" dirty="0">
                <a:cs typeface="Courier New" pitchFamily="49" charset="0"/>
              </a:rPr>
              <a:t>5</a:t>
            </a:r>
            <a:r>
              <a:rPr lang="en-US" sz="2000" b="0" dirty="0" smtClean="0">
                <a:cs typeface="Courier New" pitchFamily="49" charset="0"/>
              </a:rPr>
              <a:t>: </a:t>
            </a:r>
            <a:r>
              <a:rPr lang="en-US" sz="2000" b="0" dirty="0">
                <a:cs typeface="Courier New" pitchFamily="49" charset="0"/>
              </a:rPr>
              <a:t>m</a:t>
            </a:r>
            <a:r>
              <a:rPr lang="en-US" sz="2000" b="0" dirty="0" smtClean="0">
                <a:cs typeface="Courier New" pitchFamily="49" charset="0"/>
              </a:rPr>
              <a:t>odified query for Example 3 </a:t>
            </a:r>
            <a:endParaRPr lang="en-US" sz="2000" b="0" dirty="0">
              <a:cs typeface="Courier New" pitchFamily="49" charset="0"/>
            </a:endParaRPr>
          </a:p>
          <a:p>
            <a:pPr lvl="0"/>
            <a:r>
              <a:rPr lang="en-US" b="0" dirty="0">
                <a:solidFill>
                  <a:srgbClr val="000000"/>
                </a:solidFill>
                <a:latin typeface="Courier New" pitchFamily="49" charset="0"/>
                <a:cs typeface="Times New Roman" pitchFamily="18" charset="0"/>
              </a:rPr>
              <a:t> </a:t>
            </a:r>
            <a:r>
              <a:rPr lang="en-US" sz="1800" b="0" dirty="0">
                <a:solidFill>
                  <a:srgbClr val="000000"/>
                </a:solidFill>
                <a:latin typeface="Courier New" pitchFamily="49" charset="0"/>
                <a:cs typeface="Times New Roman" pitchFamily="18" charset="0"/>
              </a:rPr>
              <a:t>SELECT </a:t>
            </a:r>
            <a:r>
              <a:rPr lang="en-US" sz="1800" b="0" dirty="0" err="1">
                <a:solidFill>
                  <a:srgbClr val="000000"/>
                </a:solidFill>
                <a:latin typeface="Courier New" pitchFamily="49" charset="0"/>
                <a:cs typeface="Times New Roman" pitchFamily="18" charset="0"/>
              </a:rPr>
              <a:t>ItemName</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ItemCategory</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ItemUnitPrice</a:t>
            </a:r>
            <a:r>
              <a:rPr lang="en-US" sz="1800" b="0" dirty="0">
                <a:solidFill>
                  <a:srgbClr val="000000"/>
                </a:solidFill>
                <a:latin typeface="Courier New" pitchFamily="49" charset="0"/>
                <a:cs typeface="Times New Roman" pitchFamily="18" charset="0"/>
              </a:rPr>
              <a:t>, </a:t>
            </a:r>
          </a:p>
          <a:p>
            <a:pPr lvl="0"/>
            <a:r>
              <a:rPr lang="en-US" sz="1800" b="0" dirty="0" smtClean="0">
                <a:solidFill>
                  <a:srgbClr val="000000"/>
                </a:solidFill>
                <a:latin typeface="Courier New" pitchFamily="49" charset="0"/>
                <a:cs typeface="Times New Roman" pitchFamily="18" charset="0"/>
              </a:rPr>
              <a:t>        </a:t>
            </a:r>
            <a:r>
              <a:rPr lang="en-US" sz="1800" b="0" dirty="0" err="1" smtClean="0">
                <a:solidFill>
                  <a:srgbClr val="000000"/>
                </a:solidFill>
                <a:latin typeface="Courier New" pitchFamily="49" charset="0"/>
                <a:cs typeface="Times New Roman" pitchFamily="18" charset="0"/>
              </a:rPr>
              <a:t>SalesUnits</a:t>
            </a:r>
            <a:r>
              <a:rPr lang="en-US" sz="1800" b="0" dirty="0">
                <a:solidFill>
                  <a:srgbClr val="000000"/>
                </a:solidFill>
                <a:latin typeface="Courier New" pitchFamily="49" charset="0"/>
                <a:cs typeface="Times New Roman" pitchFamily="18" charset="0"/>
              </a:rPr>
              <a:t>, </a:t>
            </a:r>
            <a:r>
              <a:rPr lang="en-US" sz="1800" b="0" dirty="0" err="1" smtClean="0">
                <a:solidFill>
                  <a:srgbClr val="000000"/>
                </a:solidFill>
                <a:latin typeface="Courier New" pitchFamily="49" charset="0"/>
                <a:cs typeface="Times New Roman" pitchFamily="18" charset="0"/>
              </a:rPr>
              <a:t>SalesDollar</a:t>
            </a:r>
            <a:r>
              <a:rPr lang="en-US" sz="1800" b="0" dirty="0" smtClean="0">
                <a:solidFill>
                  <a:srgbClr val="000000"/>
                </a:solidFill>
                <a:latin typeface="Courier New" pitchFamily="49" charset="0"/>
                <a:cs typeface="Times New Roman" pitchFamily="18" charset="0"/>
              </a:rPr>
              <a:t>, </a:t>
            </a:r>
            <a:r>
              <a:rPr lang="en-US" sz="1800" b="0" dirty="0" err="1" smtClean="0">
                <a:solidFill>
                  <a:srgbClr val="000000"/>
                </a:solidFill>
                <a:latin typeface="Courier New" pitchFamily="49" charset="0"/>
                <a:cs typeface="Times New Roman" pitchFamily="18" charset="0"/>
              </a:rPr>
              <a:t>SalesCost</a:t>
            </a:r>
            <a:r>
              <a:rPr lang="en-US" sz="1800" b="0" dirty="0" smtClean="0">
                <a:solidFill>
                  <a:srgbClr val="000000"/>
                </a:solidFill>
                <a:latin typeface="Courier New" pitchFamily="49" charset="0"/>
                <a:cs typeface="Times New Roman" pitchFamily="18" charset="0"/>
              </a:rPr>
              <a:t>,</a:t>
            </a:r>
          </a:p>
          <a:p>
            <a:pPr lvl="0"/>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TimeYear</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TimeMonth</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TimeDay</a:t>
            </a:r>
            <a:r>
              <a:rPr lang="en-US" sz="1800" b="0" dirty="0" smtClean="0">
                <a:solidFill>
                  <a:srgbClr val="000000"/>
                </a:solidFill>
                <a:latin typeface="Courier New" pitchFamily="49" charset="0"/>
                <a:cs typeface="Times New Roman" pitchFamily="18" charset="0"/>
              </a:rPr>
              <a:t> </a:t>
            </a:r>
            <a:endParaRPr lang="en-US" sz="1800" b="0" dirty="0">
              <a:solidFill>
                <a:srgbClr val="000000"/>
              </a:solidFill>
              <a:latin typeface="Courier New" pitchFamily="49" charset="0"/>
              <a:cs typeface="Times New Roman" pitchFamily="18" charset="0"/>
            </a:endParaRP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FROM </a:t>
            </a:r>
            <a:r>
              <a:rPr lang="en-US" sz="1800" b="0" u="sng" dirty="0" err="1">
                <a:solidFill>
                  <a:srgbClr val="000000"/>
                </a:solidFill>
                <a:latin typeface="Courier New" pitchFamily="49" charset="0"/>
              </a:rPr>
              <a:t>SSItem</a:t>
            </a:r>
            <a:r>
              <a:rPr lang="en-US" sz="1800" b="0" u="sng" dirty="0">
                <a:solidFill>
                  <a:srgbClr val="000000"/>
                </a:solidFill>
                <a:latin typeface="Courier New" pitchFamily="49" charset="0"/>
              </a:rPr>
              <a:t>, </a:t>
            </a:r>
            <a:r>
              <a:rPr lang="en-US" sz="1800" b="0" u="sng" dirty="0" err="1">
                <a:solidFill>
                  <a:srgbClr val="000000"/>
                </a:solidFill>
                <a:latin typeface="Courier New" pitchFamily="49" charset="0"/>
              </a:rPr>
              <a:t>SSSales</a:t>
            </a:r>
            <a:r>
              <a:rPr lang="en-US" sz="1800" b="0" u="sng" dirty="0">
                <a:solidFill>
                  <a:srgbClr val="000000"/>
                </a:solidFill>
                <a:latin typeface="Courier New" pitchFamily="49" charset="0"/>
              </a:rPr>
              <a:t>, </a:t>
            </a:r>
            <a:r>
              <a:rPr lang="en-US" sz="1800" b="0" u="sng" dirty="0" err="1">
                <a:solidFill>
                  <a:srgbClr val="000000"/>
                </a:solidFill>
                <a:latin typeface="Courier New" pitchFamily="49" charset="0"/>
              </a:rPr>
              <a:t>SSTimeDim</a:t>
            </a:r>
            <a:endParaRPr lang="en-US" sz="1800" b="0" u="sng" dirty="0">
              <a:solidFill>
                <a:srgbClr val="000000"/>
              </a:solidFill>
              <a:latin typeface="Courier New" pitchFamily="49" charset="0"/>
            </a:endParaRPr>
          </a:p>
          <a:p>
            <a:pPr lvl="0"/>
            <a:r>
              <a:rPr lang="en-US" sz="1800" b="0" dirty="0">
                <a:solidFill>
                  <a:srgbClr val="000000"/>
                </a:solidFill>
                <a:latin typeface="Courier New" pitchFamily="49" charset="0"/>
              </a:rPr>
              <a:t>  WHERE </a:t>
            </a:r>
            <a:r>
              <a:rPr lang="en-US" sz="1800" b="0" dirty="0" err="1">
                <a:latin typeface="Courier New" pitchFamily="49" charset="0"/>
                <a:cs typeface="Times New Roman" pitchFamily="18" charset="0"/>
              </a:rPr>
              <a:t>ItemUnitPrice</a:t>
            </a:r>
            <a:r>
              <a:rPr lang="en-US" sz="1800" b="0" dirty="0">
                <a:latin typeface="Courier New" pitchFamily="49" charset="0"/>
                <a:cs typeface="Times New Roman" pitchFamily="18" charset="0"/>
              </a:rPr>
              <a:t> &lt; </a:t>
            </a:r>
            <a:r>
              <a:rPr lang="en-US" sz="1800" b="0" dirty="0" smtClean="0">
                <a:latin typeface="Courier New" pitchFamily="49" charset="0"/>
                <a:cs typeface="Times New Roman" pitchFamily="18" charset="0"/>
              </a:rPr>
              <a:t>100</a:t>
            </a:r>
            <a:endParaRPr lang="en-US" sz="1800" b="0" dirty="0" smtClean="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a:t>
            </a:r>
            <a:r>
              <a:rPr lang="en-US" sz="1800" b="0" u="sng" dirty="0" smtClean="0">
                <a:solidFill>
                  <a:srgbClr val="000000"/>
                </a:solidFill>
                <a:latin typeface="Courier New" pitchFamily="49" charset="0"/>
              </a:rPr>
              <a:t>AND </a:t>
            </a:r>
            <a:r>
              <a:rPr lang="en-US" sz="1800" b="0" u="sng" dirty="0" err="1" smtClean="0">
                <a:solidFill>
                  <a:srgbClr val="000000"/>
                </a:solidFill>
                <a:latin typeface="Courier New" pitchFamily="49" charset="0"/>
              </a:rPr>
              <a:t>ItemBrand</a:t>
            </a:r>
            <a:r>
              <a:rPr lang="en-US" sz="1800" b="0" u="sng" dirty="0" smtClean="0">
                <a:solidFill>
                  <a:srgbClr val="000000"/>
                </a:solidFill>
                <a:latin typeface="Courier New" pitchFamily="49" charset="0"/>
              </a:rPr>
              <a:t> </a:t>
            </a:r>
            <a:r>
              <a:rPr lang="en-US" sz="1800" b="0" u="sng" dirty="0">
                <a:solidFill>
                  <a:srgbClr val="000000"/>
                </a:solidFill>
                <a:latin typeface="Courier New" pitchFamily="49" charset="0"/>
              </a:rPr>
              <a:t>= '</a:t>
            </a:r>
            <a:r>
              <a:rPr lang="en-US" sz="1800" b="0" u="sng" dirty="0" err="1">
                <a:solidFill>
                  <a:srgbClr val="000000"/>
                </a:solidFill>
                <a:latin typeface="Courier New" pitchFamily="49" charset="0"/>
              </a:rPr>
              <a:t>Connex</a:t>
            </a:r>
            <a:r>
              <a:rPr lang="en-US" sz="1800" b="0" u="sng" dirty="0">
                <a:solidFill>
                  <a:srgbClr val="000000"/>
                </a:solidFill>
                <a:latin typeface="Courier New" pitchFamily="49" charset="0"/>
              </a:rPr>
              <a:t>' </a:t>
            </a:r>
            <a:endParaRPr lang="en-US" sz="1800" b="0" u="sng" dirty="0" smtClean="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a:t>
            </a:r>
            <a:r>
              <a:rPr lang="en-US" sz="1800" b="0" u="sng" dirty="0" smtClean="0">
                <a:solidFill>
                  <a:srgbClr val="000000"/>
                </a:solidFill>
                <a:latin typeface="Courier New" pitchFamily="49" charset="0"/>
              </a:rPr>
              <a:t>AND </a:t>
            </a:r>
            <a:r>
              <a:rPr lang="en-US" sz="1800" b="0" u="sng" dirty="0" err="1">
                <a:solidFill>
                  <a:srgbClr val="000000"/>
                </a:solidFill>
                <a:latin typeface="Courier New" pitchFamily="49" charset="0"/>
              </a:rPr>
              <a:t>TimeYear</a:t>
            </a:r>
            <a:r>
              <a:rPr lang="en-US" sz="1800" b="0" u="sng" dirty="0">
                <a:solidFill>
                  <a:srgbClr val="000000"/>
                </a:solidFill>
                <a:latin typeface="Courier New" pitchFamily="49" charset="0"/>
              </a:rPr>
              <a:t> </a:t>
            </a:r>
            <a:r>
              <a:rPr lang="en-US" sz="1800" b="0" u="sng" dirty="0" smtClean="0">
                <a:solidFill>
                  <a:srgbClr val="000000"/>
                </a:solidFill>
                <a:latin typeface="Courier New" pitchFamily="49" charset="0"/>
              </a:rPr>
              <a:t>BETWEEN 2015 AND 2016</a:t>
            </a:r>
            <a:endParaRPr lang="en-US" sz="1800" b="0" u="sng" dirty="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u="sng" dirty="0">
                <a:solidFill>
                  <a:srgbClr val="000000"/>
                </a:solidFill>
                <a:latin typeface="Courier New" pitchFamily="49" charset="0"/>
              </a:rPr>
              <a:t>AND </a:t>
            </a:r>
            <a:r>
              <a:rPr lang="en-US" sz="1800" b="0" u="sng" dirty="0" err="1">
                <a:solidFill>
                  <a:srgbClr val="000000"/>
                </a:solidFill>
                <a:latin typeface="Courier New" pitchFamily="49" charset="0"/>
              </a:rPr>
              <a:t>SSItem.ItemId</a:t>
            </a:r>
            <a:r>
              <a:rPr lang="en-US" sz="1800" b="0" u="sng" dirty="0">
                <a:solidFill>
                  <a:srgbClr val="000000"/>
                </a:solidFill>
                <a:latin typeface="Courier New" pitchFamily="49" charset="0"/>
              </a:rPr>
              <a:t> = </a:t>
            </a:r>
            <a:r>
              <a:rPr lang="en-US" sz="1800" b="0" u="sng" dirty="0" err="1">
                <a:solidFill>
                  <a:srgbClr val="000000"/>
                </a:solidFill>
                <a:latin typeface="Courier New" pitchFamily="49" charset="0"/>
              </a:rPr>
              <a:t>SSSales.ItemId</a:t>
            </a:r>
            <a:endParaRPr lang="en-US" sz="1800" b="0" u="sng" dirty="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u="sng" dirty="0">
                <a:solidFill>
                  <a:srgbClr val="000000"/>
                </a:solidFill>
                <a:latin typeface="Courier New" pitchFamily="49" charset="0"/>
              </a:rPr>
              <a:t>AND </a:t>
            </a:r>
            <a:r>
              <a:rPr lang="en-US" sz="1800" b="0" u="sng" dirty="0" err="1">
                <a:solidFill>
                  <a:srgbClr val="000000"/>
                </a:solidFill>
                <a:latin typeface="Courier New" pitchFamily="49" charset="0"/>
              </a:rPr>
              <a:t>SSTimeDim.TimeNo</a:t>
            </a:r>
            <a:r>
              <a:rPr lang="en-US" sz="1800" b="0" u="sng" dirty="0">
                <a:solidFill>
                  <a:srgbClr val="000000"/>
                </a:solidFill>
                <a:latin typeface="Courier New" pitchFamily="49" charset="0"/>
              </a:rPr>
              <a:t> = </a:t>
            </a:r>
            <a:r>
              <a:rPr lang="en-US" sz="1800" b="0" u="sng" dirty="0" err="1">
                <a:solidFill>
                  <a:srgbClr val="000000"/>
                </a:solidFill>
                <a:latin typeface="Courier New" pitchFamily="49" charset="0"/>
              </a:rPr>
              <a:t>SSSales.TimeNo</a:t>
            </a:r>
            <a:r>
              <a:rPr lang="en-US" sz="1800" b="0" dirty="0" smtClean="0">
                <a:solidFill>
                  <a:srgbClr val="000000"/>
                </a:solidFill>
                <a:latin typeface="Courier New" pitchFamily="49" charset="0"/>
              </a:rPr>
              <a:t>;</a:t>
            </a:r>
            <a:endParaRPr lang="en-US" sz="1800" b="0" dirty="0">
              <a:solidFill>
                <a:srgbClr val="000000"/>
              </a:solidFill>
              <a:latin typeface="Courier New" pitchFamily="49" charset="0"/>
              <a:cs typeface="Times New Roman" pitchFamily="18" charset="0"/>
            </a:endParaRPr>
          </a:p>
        </p:txBody>
      </p:sp>
      <p:sp>
        <p:nvSpPr>
          <p:cNvPr id="2" name="Rectangle 1"/>
          <p:cNvSpPr/>
          <p:nvPr/>
        </p:nvSpPr>
        <p:spPr>
          <a:xfrm>
            <a:off x="650204" y="1219200"/>
            <a:ext cx="7603780" cy="923330"/>
          </a:xfrm>
          <a:prstGeom prst="rect">
            <a:avLst/>
          </a:prstGeom>
        </p:spPr>
        <p:txBody>
          <a:bodyPr wrap="square">
            <a:spAutoFit/>
          </a:bodyPr>
          <a:lstStyle/>
          <a:p>
            <a:pPr marL="342900" indent="-342900">
              <a:spcAft>
                <a:spcPct val="25000"/>
              </a:spcAft>
              <a:buFont typeface="Arial" panose="020B0604020202020204" pitchFamily="34" charset="0"/>
              <a:buChar char="•"/>
            </a:pPr>
            <a:r>
              <a:rPr lang="en-US" b="0" dirty="0">
                <a:latin typeface="+mn-lt"/>
              </a:rPr>
              <a:t>Replace view name in the FROM clause</a:t>
            </a:r>
          </a:p>
          <a:p>
            <a:pPr marL="342900" indent="-342900">
              <a:spcAft>
                <a:spcPct val="25000"/>
              </a:spcAft>
              <a:buFont typeface="Arial" panose="020B0604020202020204" pitchFamily="34" charset="0"/>
              <a:buChar char="•"/>
            </a:pPr>
            <a:r>
              <a:rPr lang="en-US" b="0" dirty="0">
                <a:latin typeface="+mn-lt"/>
              </a:rPr>
              <a:t>Append WHERE conditions from the view definition</a:t>
            </a:r>
          </a:p>
        </p:txBody>
      </p:sp>
    </p:spTree>
    <p:extLst>
      <p:ext uri="{BB962C8B-B14F-4D97-AF65-F5344CB8AC3E}">
        <p14:creationId xmlns:p14="http://schemas.microsoft.com/office/powerpoint/2010/main" val="36455411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Materialized View Processing and Design&amp;quot;&quot;/&gt;&lt;property id=&quot;20307&quot; value=&quot;256&quot;/&gt;&lt;/object&gt;&lt;object type=&quot;3&quot; unique_id=&quot;10080&quot;&gt;&lt;property id=&quot;20148&quot; value=&quot;5&quot;/&gt;&lt;property id=&quot;20300&quot; value=&quot;Slide 8 - &amp;quot;Query Modification Process&amp;quot;&quot;/&gt;&lt;property id=&quot;20307&quot; value=&quot;395&quot;/&gt;&lt;/object&gt;&lt;object type=&quot;3&quot; unique_id=&quot;10085&quot;&gt;&lt;property id=&quot;20148&quot; value=&quot;5&quot;/&gt;&lt;property id=&quot;20300&quot; value=&quot;Slide 11 - &amp;quot;Summary&amp;quot;&quot;/&gt;&lt;property id=&quot;20307&quot; value=&quot;264&quot;/&gt;&lt;/object&gt;&lt;object type=&quot;3&quot; unique_id=&quot;22193&quot;&gt;&lt;property id=&quot;20148&quot; value=&quot;5&quot;/&gt;&lt;property id=&quot;20300&quot; value=&quot;Slide 5 - &amp;quot;View Definition Example&amp;quot;&quot;/&gt;&lt;property id=&quot;20307&quot; value=&quot;404&quot;/&gt;&lt;/object&gt;&lt;object type=&quot;3&quot; unique_id=&quot;22275&quot;&gt;&lt;property id=&quot;20148&quot; value=&quot;5&quot;/&gt;&lt;property id=&quot;20300&quot; value=&quot;Slide 9 - &amp;quot;Query Modification Example&amp;quot;&quot;/&gt;&lt;property id=&quot;20307&quot; value=&quot;406&quot;/&gt;&lt;/object&gt;&lt;object type=&quot;3&quot; unique_id=&quot;23244&quot;&gt;&lt;property id=&quot;20148&quot; value=&quot;5&quot;/&gt;&lt;property id=&quot;20300&quot; value=&quot;Slide 2 - &amp;quot;Lesson Objectives&amp;quot;&quot;/&gt;&lt;property id=&quot;20307&quot; value=&quot;409&quot;/&gt;&lt;/object&gt;&lt;object type=&quot;3&quot; unique_id=&quot;23245&quot;&gt;&lt;property id=&quot;20148&quot; value=&quot;5&quot;/&gt;&lt;property id=&quot;20300&quot; value=&quot;Slide 10 - &amp;quot;Additional Problems&amp;quot;&quot;/&gt;&lt;property id=&quot;20307&quot; value=&quot;410&quot;/&gt;&lt;/object&gt;&lt;object type=&quot;3&quot; unique_id=&quot;25867&quot;&gt;&lt;property id=&quot;20148&quot; value=&quot;5&quot;/&gt;&lt;property id=&quot;20300&quot; value=&quot;Slide 3 - &amp;quot;Basics of Traditional Views&amp;quot;&quot;/&gt;&lt;property id=&quot;20307&quot; value=&quot;413&quot;/&gt;&lt;/object&gt;&lt;object type=&quot;3&quot; unique_id=&quot;25868&quot;&gt;&lt;property id=&quot;20148&quot; value=&quot;5&quot;/&gt;&lt;property id=&quot;20300&quot; value=&quot;Slide 4 - &amp;quot;View Advantages&amp;quot;&quot;/&gt;&lt;property id=&quot;20307&quot; value=&quot;412&quot;/&gt;&lt;/object&gt;&lt;object type=&quot;3&quot; unique_id=&quot;25869&quot;&gt;&lt;property id=&quot;20148&quot; value=&quot;5&quot;/&gt;&lt;property id=&quot;20300&quot; value=&quot;Slide 6 - &amp;quot;View Definition with Row Summaries&amp;quot;&quot;/&gt;&lt;property id=&quot;20307&quot; value=&quot;411&quot;/&gt;&lt;/object&gt;&lt;object type=&quot;3&quot; unique_id=&quot;25870&quot;&gt;&lt;property id=&quot;20148&quot; value=&quot;5&quot;/&gt;&lt;property id=&quot;20300&quot; value=&quot;Slide 7 - &amp;quot;Using Views&amp;quot;&quot;/&gt;&lt;property id=&quot;20307&quot; value=&quot;41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10736</TotalTime>
  <Words>1229</Words>
  <Application>Microsoft Office PowerPoint</Application>
  <PresentationFormat>On-screen Show (4:3)</PresentationFormat>
  <Paragraphs>180</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ＭＳ Ｐゴシック</vt:lpstr>
      <vt:lpstr>Arial</vt:lpstr>
      <vt:lpstr>Courier New</vt:lpstr>
      <vt:lpstr>Times New Roman</vt:lpstr>
      <vt:lpstr>Blank Presentation</vt:lpstr>
      <vt:lpstr>Visio</vt:lpstr>
      <vt:lpstr>Module 4 Materialized View Processing and Design</vt:lpstr>
      <vt:lpstr>Lesson Objectives</vt:lpstr>
      <vt:lpstr>Basics of Traditional Views</vt:lpstr>
      <vt:lpstr>View Advantages</vt:lpstr>
      <vt:lpstr>View Definition Example</vt:lpstr>
      <vt:lpstr>View Definition with Row Summaries</vt:lpstr>
      <vt:lpstr>Using Views</vt:lpstr>
      <vt:lpstr>Query Modification Process</vt:lpstr>
      <vt:lpstr>Query Modification Example</vt:lpstr>
      <vt:lpstr>Additional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2133</cp:revision>
  <cp:lastPrinted>1601-01-01T00:00:00Z</cp:lastPrinted>
  <dcterms:created xsi:type="dcterms:W3CDTF">2000-07-15T18:34:14Z</dcterms:created>
  <dcterms:modified xsi:type="dcterms:W3CDTF">2018-05-16T05:07:58Z</dcterms:modified>
</cp:coreProperties>
</file>