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handoutMasterIdLst>
    <p:handoutMasterId r:id="rId12"/>
  </p:handoutMasterIdLst>
  <p:sldIdLst>
    <p:sldId id="256" r:id="rId2"/>
    <p:sldId id="407" r:id="rId3"/>
    <p:sldId id="412" r:id="rId4"/>
    <p:sldId id="409" r:id="rId5"/>
    <p:sldId id="410" r:id="rId6"/>
    <p:sldId id="397" r:id="rId7"/>
    <p:sldId id="398" r:id="rId8"/>
    <p:sldId id="399" r:id="rId9"/>
    <p:sldId id="264"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4"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CCFF"/>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190B1-B59B-4450-A1E2-99B374D0FE77}" type="doc">
      <dgm:prSet loTypeId="urn:microsoft.com/office/officeart/2005/8/layout/list1" loCatId="list" qsTypeId="urn:microsoft.com/office/officeart/2005/8/quickstyle/simple3" qsCatId="simple" csTypeId="urn:microsoft.com/office/officeart/2005/8/colors/colorful2" csCatId="colorful" phldr="1"/>
      <dgm:spPr/>
    </dgm:pt>
    <dgm:pt modelId="{1399678B-3007-4BE4-93C4-6DF74261F666}">
      <dgm:prSet phldrT="[Text]"/>
      <dgm:spPr/>
      <dgm:t>
        <a:bodyPr/>
        <a:lstStyle/>
        <a:p>
          <a:r>
            <a:rPr lang="en-US" altLang="en-US" dirty="0" smtClean="0"/>
            <a:t>Substitution process matching materialized view and query</a:t>
          </a:r>
          <a:endParaRPr lang="en-US" dirty="0"/>
        </a:p>
      </dgm:t>
    </dgm:pt>
    <dgm:pt modelId="{E829DC6C-36CA-4D7D-AFF8-1FBA38E6BE1A}" type="parTrans" cxnId="{5CE04757-15B9-4482-9963-058E48523622}">
      <dgm:prSet/>
      <dgm:spPr/>
      <dgm:t>
        <a:bodyPr/>
        <a:lstStyle/>
        <a:p>
          <a:endParaRPr lang="en-US"/>
        </a:p>
      </dgm:t>
    </dgm:pt>
    <dgm:pt modelId="{14AA4B6F-C6C2-4493-85E4-D7B1E1516509}" type="sibTrans" cxnId="{5CE04757-15B9-4482-9963-058E48523622}">
      <dgm:prSet/>
      <dgm:spPr/>
      <dgm:t>
        <a:bodyPr/>
        <a:lstStyle/>
        <a:p>
          <a:endParaRPr lang="en-US"/>
        </a:p>
      </dgm:t>
    </dgm:pt>
    <dgm:pt modelId="{5C174DA6-AC66-44B3-BEE0-EE2B32C63A56}">
      <dgm:prSet phldrT="[Text]"/>
      <dgm:spPr/>
      <dgm:t>
        <a:bodyPr/>
        <a:lstStyle/>
        <a:p>
          <a:r>
            <a:rPr lang="en-US" altLang="en-US" dirty="0" smtClean="0"/>
            <a:t>Replace fact and dimension tables in a query with a materialized view</a:t>
          </a:r>
          <a:endParaRPr lang="en-US" dirty="0"/>
        </a:p>
      </dgm:t>
    </dgm:pt>
    <dgm:pt modelId="{242E8AAD-21A5-4B7A-8AA0-8743EDA68135}" type="parTrans" cxnId="{DC8F51EB-5E3B-452F-A754-8C9760BF2A3E}">
      <dgm:prSet/>
      <dgm:spPr/>
      <dgm:t>
        <a:bodyPr/>
        <a:lstStyle/>
        <a:p>
          <a:endParaRPr lang="en-US"/>
        </a:p>
      </dgm:t>
    </dgm:pt>
    <dgm:pt modelId="{8264B9AD-C71A-485E-9A39-4AF94EDE9B34}" type="sibTrans" cxnId="{DC8F51EB-5E3B-452F-A754-8C9760BF2A3E}">
      <dgm:prSet/>
      <dgm:spPr/>
      <dgm:t>
        <a:bodyPr/>
        <a:lstStyle/>
        <a:p>
          <a:endParaRPr lang="en-US"/>
        </a:p>
      </dgm:t>
    </dgm:pt>
    <dgm:pt modelId="{35ED85D5-C816-45E8-88FE-9D9F042038B6}">
      <dgm:prSet phldrT="[Text]"/>
      <dgm:spPr/>
      <dgm:t>
        <a:bodyPr/>
        <a:lstStyle/>
        <a:p>
          <a:r>
            <a:rPr lang="en-US" altLang="en-US" dirty="0" smtClean="0"/>
            <a:t>Evaluate performance improvements over the original query</a:t>
          </a:r>
          <a:endParaRPr lang="en-US" dirty="0"/>
        </a:p>
      </dgm:t>
    </dgm:pt>
    <dgm:pt modelId="{5F23BD0F-D2CE-480F-BB0B-C76E06D04694}" type="parTrans" cxnId="{AA2E1299-D73D-4968-A03C-A8935609B20C}">
      <dgm:prSet/>
      <dgm:spPr/>
      <dgm:t>
        <a:bodyPr/>
        <a:lstStyle/>
        <a:p>
          <a:endParaRPr lang="en-US"/>
        </a:p>
      </dgm:t>
    </dgm:pt>
    <dgm:pt modelId="{1404F566-2DB4-42BB-A788-2760C23EC78B}" type="sibTrans" cxnId="{AA2E1299-D73D-4968-A03C-A8935609B20C}">
      <dgm:prSet/>
      <dgm:spPr/>
      <dgm:t>
        <a:bodyPr/>
        <a:lstStyle/>
        <a:p>
          <a:endParaRPr lang="en-US"/>
        </a:p>
      </dgm:t>
    </dgm:pt>
    <dgm:pt modelId="{15DF33B9-02B1-4571-8F73-8874E9490977}">
      <dgm:prSet phldrT="[Text]"/>
      <dgm:spPr/>
      <dgm:t>
        <a:bodyPr/>
        <a:lstStyle/>
        <a:p>
          <a:r>
            <a:rPr lang="en-US" altLang="en-US" smtClean="0"/>
            <a:t>More complex than query modification process for traditional views</a:t>
          </a:r>
          <a:endParaRPr lang="en-US" dirty="0"/>
        </a:p>
      </dgm:t>
    </dgm:pt>
    <dgm:pt modelId="{6E8893CE-AAEF-4C48-8C44-49A49F7E0279}" type="parTrans" cxnId="{9F69F243-0963-4CD1-949A-B477A690F4C0}">
      <dgm:prSet/>
      <dgm:spPr/>
      <dgm:t>
        <a:bodyPr/>
        <a:lstStyle/>
        <a:p>
          <a:endParaRPr lang="en-US"/>
        </a:p>
      </dgm:t>
    </dgm:pt>
    <dgm:pt modelId="{25D37803-3E1D-4A96-84AF-59A2602A1BB1}" type="sibTrans" cxnId="{9F69F243-0963-4CD1-949A-B477A690F4C0}">
      <dgm:prSet/>
      <dgm:spPr/>
      <dgm:t>
        <a:bodyPr/>
        <a:lstStyle/>
        <a:p>
          <a:endParaRPr lang="en-US"/>
        </a:p>
      </dgm:t>
    </dgm:pt>
    <dgm:pt modelId="{79C332B0-A908-4BF3-A81A-70E67A387497}" type="pres">
      <dgm:prSet presAssocID="{990190B1-B59B-4450-A1E2-99B374D0FE77}" presName="linear" presStyleCnt="0">
        <dgm:presLayoutVars>
          <dgm:dir/>
          <dgm:animLvl val="lvl"/>
          <dgm:resizeHandles val="exact"/>
        </dgm:presLayoutVars>
      </dgm:prSet>
      <dgm:spPr/>
    </dgm:pt>
    <dgm:pt modelId="{60A5AD66-A9C5-40C1-954F-08F340107ECE}" type="pres">
      <dgm:prSet presAssocID="{1399678B-3007-4BE4-93C4-6DF74261F666}" presName="parentLin" presStyleCnt="0"/>
      <dgm:spPr/>
    </dgm:pt>
    <dgm:pt modelId="{BF6D37A5-38CB-480F-A306-14671C43995A}" type="pres">
      <dgm:prSet presAssocID="{1399678B-3007-4BE4-93C4-6DF74261F666}" presName="parentLeftMargin" presStyleLbl="node1" presStyleIdx="0" presStyleCnt="4"/>
      <dgm:spPr/>
      <dgm:t>
        <a:bodyPr/>
        <a:lstStyle/>
        <a:p>
          <a:endParaRPr lang="en-US"/>
        </a:p>
      </dgm:t>
    </dgm:pt>
    <dgm:pt modelId="{60EBC3D5-27B9-4806-A540-A5292E44755D}" type="pres">
      <dgm:prSet presAssocID="{1399678B-3007-4BE4-93C4-6DF74261F666}" presName="parentText" presStyleLbl="node1" presStyleIdx="0" presStyleCnt="4">
        <dgm:presLayoutVars>
          <dgm:chMax val="0"/>
          <dgm:bulletEnabled val="1"/>
        </dgm:presLayoutVars>
      </dgm:prSet>
      <dgm:spPr/>
      <dgm:t>
        <a:bodyPr/>
        <a:lstStyle/>
        <a:p>
          <a:endParaRPr lang="en-US"/>
        </a:p>
      </dgm:t>
    </dgm:pt>
    <dgm:pt modelId="{8BF2CC25-6858-4181-923B-B474EC2B4C59}" type="pres">
      <dgm:prSet presAssocID="{1399678B-3007-4BE4-93C4-6DF74261F666}" presName="negativeSpace" presStyleCnt="0"/>
      <dgm:spPr/>
    </dgm:pt>
    <dgm:pt modelId="{98085CD2-C58D-4A31-BC29-5EA726A0CFE5}" type="pres">
      <dgm:prSet presAssocID="{1399678B-3007-4BE4-93C4-6DF74261F666}" presName="childText" presStyleLbl="conFgAcc1" presStyleIdx="0" presStyleCnt="4">
        <dgm:presLayoutVars>
          <dgm:bulletEnabled val="1"/>
        </dgm:presLayoutVars>
      </dgm:prSet>
      <dgm:spPr/>
    </dgm:pt>
    <dgm:pt modelId="{6D214807-CD79-40B1-9E73-3B081A39B43F}" type="pres">
      <dgm:prSet presAssocID="{14AA4B6F-C6C2-4493-85E4-D7B1E1516509}" presName="spaceBetweenRectangles" presStyleCnt="0"/>
      <dgm:spPr/>
    </dgm:pt>
    <dgm:pt modelId="{A2D64CA3-8527-4445-8DFB-853C8B6321C8}" type="pres">
      <dgm:prSet presAssocID="{5C174DA6-AC66-44B3-BEE0-EE2B32C63A56}" presName="parentLin" presStyleCnt="0"/>
      <dgm:spPr/>
    </dgm:pt>
    <dgm:pt modelId="{A129198F-95EA-4BD9-B493-98036818122B}" type="pres">
      <dgm:prSet presAssocID="{5C174DA6-AC66-44B3-BEE0-EE2B32C63A56}" presName="parentLeftMargin" presStyleLbl="node1" presStyleIdx="0" presStyleCnt="4"/>
      <dgm:spPr/>
      <dgm:t>
        <a:bodyPr/>
        <a:lstStyle/>
        <a:p>
          <a:endParaRPr lang="en-US"/>
        </a:p>
      </dgm:t>
    </dgm:pt>
    <dgm:pt modelId="{714BB7A4-A7BE-4F9D-8C5F-F110BF7528A1}" type="pres">
      <dgm:prSet presAssocID="{5C174DA6-AC66-44B3-BEE0-EE2B32C63A56}" presName="parentText" presStyleLbl="node1" presStyleIdx="1" presStyleCnt="4">
        <dgm:presLayoutVars>
          <dgm:chMax val="0"/>
          <dgm:bulletEnabled val="1"/>
        </dgm:presLayoutVars>
      </dgm:prSet>
      <dgm:spPr/>
      <dgm:t>
        <a:bodyPr/>
        <a:lstStyle/>
        <a:p>
          <a:endParaRPr lang="en-US"/>
        </a:p>
      </dgm:t>
    </dgm:pt>
    <dgm:pt modelId="{1F201DEF-B4D0-4F8F-AAB8-1675F3D61ECA}" type="pres">
      <dgm:prSet presAssocID="{5C174DA6-AC66-44B3-BEE0-EE2B32C63A56}" presName="negativeSpace" presStyleCnt="0"/>
      <dgm:spPr/>
    </dgm:pt>
    <dgm:pt modelId="{17995CC8-9E3F-4ED8-AF60-0048713B3E32}" type="pres">
      <dgm:prSet presAssocID="{5C174DA6-AC66-44B3-BEE0-EE2B32C63A56}" presName="childText" presStyleLbl="conFgAcc1" presStyleIdx="1" presStyleCnt="4">
        <dgm:presLayoutVars>
          <dgm:bulletEnabled val="1"/>
        </dgm:presLayoutVars>
      </dgm:prSet>
      <dgm:spPr/>
    </dgm:pt>
    <dgm:pt modelId="{C7168126-D6B7-43D8-9F68-DA4A112613D1}" type="pres">
      <dgm:prSet presAssocID="{8264B9AD-C71A-485E-9A39-4AF94EDE9B34}" presName="spaceBetweenRectangles" presStyleCnt="0"/>
      <dgm:spPr/>
    </dgm:pt>
    <dgm:pt modelId="{6DC9ED01-285D-43C8-8D94-0BBFEB776D79}" type="pres">
      <dgm:prSet presAssocID="{15DF33B9-02B1-4571-8F73-8874E9490977}" presName="parentLin" presStyleCnt="0"/>
      <dgm:spPr/>
    </dgm:pt>
    <dgm:pt modelId="{2C69CCBE-3F8E-45DE-9963-3E85DE923057}" type="pres">
      <dgm:prSet presAssocID="{15DF33B9-02B1-4571-8F73-8874E9490977}" presName="parentLeftMargin" presStyleLbl="node1" presStyleIdx="1" presStyleCnt="4"/>
      <dgm:spPr/>
      <dgm:t>
        <a:bodyPr/>
        <a:lstStyle/>
        <a:p>
          <a:endParaRPr lang="en-US"/>
        </a:p>
      </dgm:t>
    </dgm:pt>
    <dgm:pt modelId="{9FC697D7-A659-49E7-BA69-8836698E7538}" type="pres">
      <dgm:prSet presAssocID="{15DF33B9-02B1-4571-8F73-8874E9490977}" presName="parentText" presStyleLbl="node1" presStyleIdx="2" presStyleCnt="4">
        <dgm:presLayoutVars>
          <dgm:chMax val="0"/>
          <dgm:bulletEnabled val="1"/>
        </dgm:presLayoutVars>
      </dgm:prSet>
      <dgm:spPr/>
      <dgm:t>
        <a:bodyPr/>
        <a:lstStyle/>
        <a:p>
          <a:endParaRPr lang="en-US"/>
        </a:p>
      </dgm:t>
    </dgm:pt>
    <dgm:pt modelId="{01B4C9CA-AAF1-4ECF-ADE8-B44313525747}" type="pres">
      <dgm:prSet presAssocID="{15DF33B9-02B1-4571-8F73-8874E9490977}" presName="negativeSpace" presStyleCnt="0"/>
      <dgm:spPr/>
    </dgm:pt>
    <dgm:pt modelId="{7A0FBA22-FAF2-4F70-9AFA-AA6DE08D0FC5}" type="pres">
      <dgm:prSet presAssocID="{15DF33B9-02B1-4571-8F73-8874E9490977}" presName="childText" presStyleLbl="conFgAcc1" presStyleIdx="2" presStyleCnt="4">
        <dgm:presLayoutVars>
          <dgm:bulletEnabled val="1"/>
        </dgm:presLayoutVars>
      </dgm:prSet>
      <dgm:spPr/>
    </dgm:pt>
    <dgm:pt modelId="{BCA7DFBD-7EE7-4169-A41B-43F2850C7E94}" type="pres">
      <dgm:prSet presAssocID="{25D37803-3E1D-4A96-84AF-59A2602A1BB1}" presName="spaceBetweenRectangles" presStyleCnt="0"/>
      <dgm:spPr/>
    </dgm:pt>
    <dgm:pt modelId="{AD309A22-8EDE-4A34-A19D-923D8279F563}" type="pres">
      <dgm:prSet presAssocID="{35ED85D5-C816-45E8-88FE-9D9F042038B6}" presName="parentLin" presStyleCnt="0"/>
      <dgm:spPr/>
    </dgm:pt>
    <dgm:pt modelId="{0D43FA34-2055-46FD-86AF-70C092819BD6}" type="pres">
      <dgm:prSet presAssocID="{35ED85D5-C816-45E8-88FE-9D9F042038B6}" presName="parentLeftMargin" presStyleLbl="node1" presStyleIdx="2" presStyleCnt="4"/>
      <dgm:spPr/>
      <dgm:t>
        <a:bodyPr/>
        <a:lstStyle/>
        <a:p>
          <a:endParaRPr lang="en-US"/>
        </a:p>
      </dgm:t>
    </dgm:pt>
    <dgm:pt modelId="{8505A0EB-061B-46A6-ACF9-ED587E8FDA42}" type="pres">
      <dgm:prSet presAssocID="{35ED85D5-C816-45E8-88FE-9D9F042038B6}" presName="parentText" presStyleLbl="node1" presStyleIdx="3" presStyleCnt="4">
        <dgm:presLayoutVars>
          <dgm:chMax val="0"/>
          <dgm:bulletEnabled val="1"/>
        </dgm:presLayoutVars>
      </dgm:prSet>
      <dgm:spPr/>
      <dgm:t>
        <a:bodyPr/>
        <a:lstStyle/>
        <a:p>
          <a:endParaRPr lang="en-US"/>
        </a:p>
      </dgm:t>
    </dgm:pt>
    <dgm:pt modelId="{9C6546AA-A82D-4C0A-A519-063546359F7B}" type="pres">
      <dgm:prSet presAssocID="{35ED85D5-C816-45E8-88FE-9D9F042038B6}" presName="negativeSpace" presStyleCnt="0"/>
      <dgm:spPr/>
    </dgm:pt>
    <dgm:pt modelId="{2EB9A5F9-5B5D-4837-BC70-3B0D5118B3D3}" type="pres">
      <dgm:prSet presAssocID="{35ED85D5-C816-45E8-88FE-9D9F042038B6}" presName="childText" presStyleLbl="conFgAcc1" presStyleIdx="3" presStyleCnt="4">
        <dgm:presLayoutVars>
          <dgm:bulletEnabled val="1"/>
        </dgm:presLayoutVars>
      </dgm:prSet>
      <dgm:spPr/>
    </dgm:pt>
  </dgm:ptLst>
  <dgm:cxnLst>
    <dgm:cxn modelId="{47F76AB5-0A9D-4109-9425-A7E91AB72653}" type="presOf" srcId="{5C174DA6-AC66-44B3-BEE0-EE2B32C63A56}" destId="{A129198F-95EA-4BD9-B493-98036818122B}" srcOrd="0" destOrd="0" presId="urn:microsoft.com/office/officeart/2005/8/layout/list1"/>
    <dgm:cxn modelId="{DC8F51EB-5E3B-452F-A754-8C9760BF2A3E}" srcId="{990190B1-B59B-4450-A1E2-99B374D0FE77}" destId="{5C174DA6-AC66-44B3-BEE0-EE2B32C63A56}" srcOrd="1" destOrd="0" parTransId="{242E8AAD-21A5-4B7A-8AA0-8743EDA68135}" sibTransId="{8264B9AD-C71A-485E-9A39-4AF94EDE9B34}"/>
    <dgm:cxn modelId="{537C048A-045E-4871-A08A-F77B7CD6FAB9}" type="presOf" srcId="{5C174DA6-AC66-44B3-BEE0-EE2B32C63A56}" destId="{714BB7A4-A7BE-4F9D-8C5F-F110BF7528A1}" srcOrd="1" destOrd="0" presId="urn:microsoft.com/office/officeart/2005/8/layout/list1"/>
    <dgm:cxn modelId="{3AAC5F11-9D07-4F89-BB0A-4D4431A1FB73}" type="presOf" srcId="{35ED85D5-C816-45E8-88FE-9D9F042038B6}" destId="{0D43FA34-2055-46FD-86AF-70C092819BD6}" srcOrd="0" destOrd="0" presId="urn:microsoft.com/office/officeart/2005/8/layout/list1"/>
    <dgm:cxn modelId="{87BE8D38-B697-4E42-A3F3-30D53667CB17}" type="presOf" srcId="{1399678B-3007-4BE4-93C4-6DF74261F666}" destId="{BF6D37A5-38CB-480F-A306-14671C43995A}" srcOrd="0" destOrd="0" presId="urn:microsoft.com/office/officeart/2005/8/layout/list1"/>
    <dgm:cxn modelId="{AA2E1299-D73D-4968-A03C-A8935609B20C}" srcId="{990190B1-B59B-4450-A1E2-99B374D0FE77}" destId="{35ED85D5-C816-45E8-88FE-9D9F042038B6}" srcOrd="3" destOrd="0" parTransId="{5F23BD0F-D2CE-480F-BB0B-C76E06D04694}" sibTransId="{1404F566-2DB4-42BB-A788-2760C23EC78B}"/>
    <dgm:cxn modelId="{60DD1D2D-BB03-4DFD-9230-D8C60340D800}" type="presOf" srcId="{15DF33B9-02B1-4571-8F73-8874E9490977}" destId="{2C69CCBE-3F8E-45DE-9963-3E85DE923057}" srcOrd="0" destOrd="0" presId="urn:microsoft.com/office/officeart/2005/8/layout/list1"/>
    <dgm:cxn modelId="{6C47A418-8EAE-4281-B151-8B1CA30235CD}" type="presOf" srcId="{990190B1-B59B-4450-A1E2-99B374D0FE77}" destId="{79C332B0-A908-4BF3-A81A-70E67A387497}" srcOrd="0" destOrd="0" presId="urn:microsoft.com/office/officeart/2005/8/layout/list1"/>
    <dgm:cxn modelId="{5CE04757-15B9-4482-9963-058E48523622}" srcId="{990190B1-B59B-4450-A1E2-99B374D0FE77}" destId="{1399678B-3007-4BE4-93C4-6DF74261F666}" srcOrd="0" destOrd="0" parTransId="{E829DC6C-36CA-4D7D-AFF8-1FBA38E6BE1A}" sibTransId="{14AA4B6F-C6C2-4493-85E4-D7B1E1516509}"/>
    <dgm:cxn modelId="{9F69F243-0963-4CD1-949A-B477A690F4C0}" srcId="{990190B1-B59B-4450-A1E2-99B374D0FE77}" destId="{15DF33B9-02B1-4571-8F73-8874E9490977}" srcOrd="2" destOrd="0" parTransId="{6E8893CE-AAEF-4C48-8C44-49A49F7E0279}" sibTransId="{25D37803-3E1D-4A96-84AF-59A2602A1BB1}"/>
    <dgm:cxn modelId="{152DEA3B-6F24-4E14-B33C-C76583F8729E}" type="presOf" srcId="{1399678B-3007-4BE4-93C4-6DF74261F666}" destId="{60EBC3D5-27B9-4806-A540-A5292E44755D}" srcOrd="1" destOrd="0" presId="urn:microsoft.com/office/officeart/2005/8/layout/list1"/>
    <dgm:cxn modelId="{F93FBC5A-38CC-495B-865F-FC907AE71F5C}" type="presOf" srcId="{35ED85D5-C816-45E8-88FE-9D9F042038B6}" destId="{8505A0EB-061B-46A6-ACF9-ED587E8FDA42}" srcOrd="1" destOrd="0" presId="urn:microsoft.com/office/officeart/2005/8/layout/list1"/>
    <dgm:cxn modelId="{C4BB664A-CC66-4B83-845A-048559904782}" type="presOf" srcId="{15DF33B9-02B1-4571-8F73-8874E9490977}" destId="{9FC697D7-A659-49E7-BA69-8836698E7538}" srcOrd="1" destOrd="0" presId="urn:microsoft.com/office/officeart/2005/8/layout/list1"/>
    <dgm:cxn modelId="{4DB382B2-D8AF-4CEB-9743-5C1307EA74CA}" type="presParOf" srcId="{79C332B0-A908-4BF3-A81A-70E67A387497}" destId="{60A5AD66-A9C5-40C1-954F-08F340107ECE}" srcOrd="0" destOrd="0" presId="urn:microsoft.com/office/officeart/2005/8/layout/list1"/>
    <dgm:cxn modelId="{47180ACD-9CFF-4189-98B6-74511C075F5C}" type="presParOf" srcId="{60A5AD66-A9C5-40C1-954F-08F340107ECE}" destId="{BF6D37A5-38CB-480F-A306-14671C43995A}" srcOrd="0" destOrd="0" presId="urn:microsoft.com/office/officeart/2005/8/layout/list1"/>
    <dgm:cxn modelId="{89E1F453-7CBC-4F42-AE43-0BD53F931D1D}" type="presParOf" srcId="{60A5AD66-A9C5-40C1-954F-08F340107ECE}" destId="{60EBC3D5-27B9-4806-A540-A5292E44755D}" srcOrd="1" destOrd="0" presId="urn:microsoft.com/office/officeart/2005/8/layout/list1"/>
    <dgm:cxn modelId="{4568013A-8E6B-4DA4-87C3-CA1508FB4507}" type="presParOf" srcId="{79C332B0-A908-4BF3-A81A-70E67A387497}" destId="{8BF2CC25-6858-4181-923B-B474EC2B4C59}" srcOrd="1" destOrd="0" presId="urn:microsoft.com/office/officeart/2005/8/layout/list1"/>
    <dgm:cxn modelId="{58BA9724-8116-4CA1-B803-386490C7ADCC}" type="presParOf" srcId="{79C332B0-A908-4BF3-A81A-70E67A387497}" destId="{98085CD2-C58D-4A31-BC29-5EA726A0CFE5}" srcOrd="2" destOrd="0" presId="urn:microsoft.com/office/officeart/2005/8/layout/list1"/>
    <dgm:cxn modelId="{DE6CE33E-3AFA-49D2-B839-C62E48917396}" type="presParOf" srcId="{79C332B0-A908-4BF3-A81A-70E67A387497}" destId="{6D214807-CD79-40B1-9E73-3B081A39B43F}" srcOrd="3" destOrd="0" presId="urn:microsoft.com/office/officeart/2005/8/layout/list1"/>
    <dgm:cxn modelId="{FDDE9F7E-030A-476E-BBB3-DBC4E128844B}" type="presParOf" srcId="{79C332B0-A908-4BF3-A81A-70E67A387497}" destId="{A2D64CA3-8527-4445-8DFB-853C8B6321C8}" srcOrd="4" destOrd="0" presId="urn:microsoft.com/office/officeart/2005/8/layout/list1"/>
    <dgm:cxn modelId="{9EC26963-0959-486E-AEB8-07EB82AA28EB}" type="presParOf" srcId="{A2D64CA3-8527-4445-8DFB-853C8B6321C8}" destId="{A129198F-95EA-4BD9-B493-98036818122B}" srcOrd="0" destOrd="0" presId="urn:microsoft.com/office/officeart/2005/8/layout/list1"/>
    <dgm:cxn modelId="{29EBC670-F4E6-4062-9F93-073EC01F2BB3}" type="presParOf" srcId="{A2D64CA3-8527-4445-8DFB-853C8B6321C8}" destId="{714BB7A4-A7BE-4F9D-8C5F-F110BF7528A1}" srcOrd="1" destOrd="0" presId="urn:microsoft.com/office/officeart/2005/8/layout/list1"/>
    <dgm:cxn modelId="{D5319568-76FF-4E85-888B-A62A11B87D21}" type="presParOf" srcId="{79C332B0-A908-4BF3-A81A-70E67A387497}" destId="{1F201DEF-B4D0-4F8F-AAB8-1675F3D61ECA}" srcOrd="5" destOrd="0" presId="urn:microsoft.com/office/officeart/2005/8/layout/list1"/>
    <dgm:cxn modelId="{CA21BCFE-65CA-4EED-BCC3-12D7222CA08C}" type="presParOf" srcId="{79C332B0-A908-4BF3-A81A-70E67A387497}" destId="{17995CC8-9E3F-4ED8-AF60-0048713B3E32}" srcOrd="6" destOrd="0" presId="urn:microsoft.com/office/officeart/2005/8/layout/list1"/>
    <dgm:cxn modelId="{BD56EBFA-A0D1-4F5F-9547-9C86389EBE79}" type="presParOf" srcId="{79C332B0-A908-4BF3-A81A-70E67A387497}" destId="{C7168126-D6B7-43D8-9F68-DA4A112613D1}" srcOrd="7" destOrd="0" presId="urn:microsoft.com/office/officeart/2005/8/layout/list1"/>
    <dgm:cxn modelId="{EC9A08C9-6A3F-463E-AE2B-FC8FB2EFFC6B}" type="presParOf" srcId="{79C332B0-A908-4BF3-A81A-70E67A387497}" destId="{6DC9ED01-285D-43C8-8D94-0BBFEB776D79}" srcOrd="8" destOrd="0" presId="urn:microsoft.com/office/officeart/2005/8/layout/list1"/>
    <dgm:cxn modelId="{57405474-7F3C-4A07-B2E7-2515B49E0148}" type="presParOf" srcId="{6DC9ED01-285D-43C8-8D94-0BBFEB776D79}" destId="{2C69CCBE-3F8E-45DE-9963-3E85DE923057}" srcOrd="0" destOrd="0" presId="urn:microsoft.com/office/officeart/2005/8/layout/list1"/>
    <dgm:cxn modelId="{038A34E4-E3F8-49FE-AA8E-D90289185EB9}" type="presParOf" srcId="{6DC9ED01-285D-43C8-8D94-0BBFEB776D79}" destId="{9FC697D7-A659-49E7-BA69-8836698E7538}" srcOrd="1" destOrd="0" presId="urn:microsoft.com/office/officeart/2005/8/layout/list1"/>
    <dgm:cxn modelId="{FF1FF35D-3775-4DD3-BCC2-0CB427E4CDC7}" type="presParOf" srcId="{79C332B0-A908-4BF3-A81A-70E67A387497}" destId="{01B4C9CA-AAF1-4ECF-ADE8-B44313525747}" srcOrd="9" destOrd="0" presId="urn:microsoft.com/office/officeart/2005/8/layout/list1"/>
    <dgm:cxn modelId="{DD47BC10-55C0-45E9-9E32-27FEB9F54511}" type="presParOf" srcId="{79C332B0-A908-4BF3-A81A-70E67A387497}" destId="{7A0FBA22-FAF2-4F70-9AFA-AA6DE08D0FC5}" srcOrd="10" destOrd="0" presId="urn:microsoft.com/office/officeart/2005/8/layout/list1"/>
    <dgm:cxn modelId="{A16A0697-5273-4B72-9368-E9C87FA4F541}" type="presParOf" srcId="{79C332B0-A908-4BF3-A81A-70E67A387497}" destId="{BCA7DFBD-7EE7-4169-A41B-43F2850C7E94}" srcOrd="11" destOrd="0" presId="urn:microsoft.com/office/officeart/2005/8/layout/list1"/>
    <dgm:cxn modelId="{6EE9EA0D-22FD-47DF-8D3F-8E0AD383A649}" type="presParOf" srcId="{79C332B0-A908-4BF3-A81A-70E67A387497}" destId="{AD309A22-8EDE-4A34-A19D-923D8279F563}" srcOrd="12" destOrd="0" presId="urn:microsoft.com/office/officeart/2005/8/layout/list1"/>
    <dgm:cxn modelId="{A855C4FF-A96F-4415-8620-1BEA3B937838}" type="presParOf" srcId="{AD309A22-8EDE-4A34-A19D-923D8279F563}" destId="{0D43FA34-2055-46FD-86AF-70C092819BD6}" srcOrd="0" destOrd="0" presId="urn:microsoft.com/office/officeart/2005/8/layout/list1"/>
    <dgm:cxn modelId="{3CD8D5C7-84E7-410B-BAAF-602EEFA0DAF6}" type="presParOf" srcId="{AD309A22-8EDE-4A34-A19D-923D8279F563}" destId="{8505A0EB-061B-46A6-ACF9-ED587E8FDA42}" srcOrd="1" destOrd="0" presId="urn:microsoft.com/office/officeart/2005/8/layout/list1"/>
    <dgm:cxn modelId="{F30653C7-1E89-41E4-9D25-BD1D34E04FCE}" type="presParOf" srcId="{79C332B0-A908-4BF3-A81A-70E67A387497}" destId="{9C6546AA-A82D-4C0A-A519-063546359F7B}" srcOrd="13" destOrd="0" presId="urn:microsoft.com/office/officeart/2005/8/layout/list1"/>
    <dgm:cxn modelId="{6BC9031E-D60D-4A41-B419-9EA0CE162D04}" type="presParOf" srcId="{79C332B0-A908-4BF3-A81A-70E67A387497}" destId="{2EB9A5F9-5B5D-4837-BC70-3B0D5118B3D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65FC5-3932-447F-8821-0E957A201D67}" type="doc">
      <dgm:prSet loTypeId="urn:microsoft.com/office/officeart/2005/8/layout/vList5" loCatId="list" qsTypeId="urn:microsoft.com/office/officeart/2005/8/quickstyle/simple3" qsCatId="simple" csTypeId="urn:microsoft.com/office/officeart/2005/8/colors/colorful5" csCatId="colorful" phldr="1"/>
      <dgm:spPr/>
      <dgm:t>
        <a:bodyPr/>
        <a:lstStyle/>
        <a:p>
          <a:endParaRPr lang="en-US"/>
        </a:p>
      </dgm:t>
    </dgm:pt>
    <dgm:pt modelId="{AA98AB78-F0B3-42C8-B578-6D4E56CC1562}">
      <dgm:prSet phldrT="[Text]"/>
      <dgm:spPr/>
      <dgm:t>
        <a:bodyPr/>
        <a:lstStyle/>
        <a:p>
          <a:r>
            <a:rPr lang="en-US" dirty="0" smtClean="0"/>
            <a:t>Row conditions</a:t>
          </a:r>
          <a:endParaRPr lang="en-US" dirty="0"/>
        </a:p>
      </dgm:t>
    </dgm:pt>
    <dgm:pt modelId="{FEEFD04B-DDC8-4212-A0DD-5E00FEEEB5D9}" type="parTrans" cxnId="{AFDCCD0F-306B-4434-B3D3-D3204A2D49C6}">
      <dgm:prSet/>
      <dgm:spPr/>
      <dgm:t>
        <a:bodyPr/>
        <a:lstStyle/>
        <a:p>
          <a:endParaRPr lang="en-US"/>
        </a:p>
      </dgm:t>
    </dgm:pt>
    <dgm:pt modelId="{9A0410F8-E3DF-4E46-9F69-9AC8F8A64B74}" type="sibTrans" cxnId="{AFDCCD0F-306B-4434-B3D3-D3204A2D49C6}">
      <dgm:prSet/>
      <dgm:spPr/>
      <dgm:t>
        <a:bodyPr/>
        <a:lstStyle/>
        <a:p>
          <a:endParaRPr lang="en-US"/>
        </a:p>
      </dgm:t>
    </dgm:pt>
    <dgm:pt modelId="{AAE8557D-6DBF-43EC-A435-F81E1E866DD8}">
      <dgm:prSet phldrT="[Text]"/>
      <dgm:spPr/>
      <dgm:t>
        <a:bodyPr/>
        <a:lstStyle/>
        <a:p>
          <a:r>
            <a:rPr lang="en-US" dirty="0" smtClean="0"/>
            <a:t>MV rows contain query rows.</a:t>
          </a:r>
          <a:endParaRPr lang="en-US" dirty="0"/>
        </a:p>
      </dgm:t>
    </dgm:pt>
    <dgm:pt modelId="{4D9E8F2A-2A57-4E80-933E-8778C96E59D7}" type="parTrans" cxnId="{14EC6F01-2B68-40A2-958B-933296418A7B}">
      <dgm:prSet/>
      <dgm:spPr/>
      <dgm:t>
        <a:bodyPr/>
        <a:lstStyle/>
        <a:p>
          <a:endParaRPr lang="en-US"/>
        </a:p>
      </dgm:t>
    </dgm:pt>
    <dgm:pt modelId="{D6446663-ED6D-4309-85BF-1573D555094D}" type="sibTrans" cxnId="{14EC6F01-2B68-40A2-958B-933296418A7B}">
      <dgm:prSet/>
      <dgm:spPr/>
      <dgm:t>
        <a:bodyPr/>
        <a:lstStyle/>
        <a:p>
          <a:endParaRPr lang="en-US"/>
        </a:p>
      </dgm:t>
    </dgm:pt>
    <dgm:pt modelId="{086E5D19-33CC-4877-AD70-BEB8E9C1F336}">
      <dgm:prSet phldrT="[Text]"/>
      <dgm:spPr/>
      <dgm:t>
        <a:bodyPr/>
        <a:lstStyle/>
        <a:p>
          <a:r>
            <a:rPr lang="en-US" dirty="0" smtClean="0"/>
            <a:t>Query conditions at least as restrictive as MV conditions</a:t>
          </a:r>
          <a:endParaRPr lang="en-US" dirty="0"/>
        </a:p>
      </dgm:t>
    </dgm:pt>
    <dgm:pt modelId="{9C3692E6-DD7D-485E-A3A2-923E51E46704}" type="parTrans" cxnId="{0C8611C5-CA6D-4167-B2B0-82759768A41F}">
      <dgm:prSet/>
      <dgm:spPr/>
      <dgm:t>
        <a:bodyPr/>
        <a:lstStyle/>
        <a:p>
          <a:endParaRPr lang="en-US"/>
        </a:p>
      </dgm:t>
    </dgm:pt>
    <dgm:pt modelId="{4D4D5B05-E47B-46A7-8597-387709CB6FFE}" type="sibTrans" cxnId="{0C8611C5-CA6D-4167-B2B0-82759768A41F}">
      <dgm:prSet/>
      <dgm:spPr/>
      <dgm:t>
        <a:bodyPr/>
        <a:lstStyle/>
        <a:p>
          <a:endParaRPr lang="en-US"/>
        </a:p>
      </dgm:t>
    </dgm:pt>
    <dgm:pt modelId="{675F0EDC-A0F3-4CD0-9690-51449175AC74}">
      <dgm:prSet phldrT="[Text]"/>
      <dgm:spPr/>
      <dgm:t>
        <a:bodyPr/>
        <a:lstStyle/>
        <a:p>
          <a:r>
            <a:rPr lang="en-US" dirty="0" smtClean="0"/>
            <a:t>Grouping columns</a:t>
          </a:r>
          <a:endParaRPr lang="en-US" dirty="0"/>
        </a:p>
      </dgm:t>
    </dgm:pt>
    <dgm:pt modelId="{71EABBCC-55F4-4EB1-876E-1409790CB8C8}" type="parTrans" cxnId="{36021E69-846A-4857-9C4A-736FA26FECC6}">
      <dgm:prSet/>
      <dgm:spPr/>
      <dgm:t>
        <a:bodyPr/>
        <a:lstStyle/>
        <a:p>
          <a:endParaRPr lang="en-US"/>
        </a:p>
      </dgm:t>
    </dgm:pt>
    <dgm:pt modelId="{B960FE2D-630A-46D1-AB1F-DC6E3E855708}" type="sibTrans" cxnId="{36021E69-846A-4857-9C4A-736FA26FECC6}">
      <dgm:prSet/>
      <dgm:spPr/>
      <dgm:t>
        <a:bodyPr/>
        <a:lstStyle/>
        <a:p>
          <a:endParaRPr lang="en-US"/>
        </a:p>
      </dgm:t>
    </dgm:pt>
    <dgm:pt modelId="{EDB75940-06BD-4E3A-B5BD-4D954F8A98A2}">
      <dgm:prSet phldrT="[Text]"/>
      <dgm:spPr/>
      <dgm:t>
        <a:bodyPr/>
        <a:lstStyle/>
        <a:p>
          <a:r>
            <a:rPr lang="en-US" dirty="0" smtClean="0"/>
            <a:t>MV grouping columns contain query grouping columns.</a:t>
          </a:r>
          <a:endParaRPr lang="en-US" dirty="0"/>
        </a:p>
      </dgm:t>
    </dgm:pt>
    <dgm:pt modelId="{B075346B-E241-4ABD-9386-1B6F722F158C}" type="parTrans" cxnId="{E1784C7E-A5FB-4A73-B620-96829C51B052}">
      <dgm:prSet/>
      <dgm:spPr/>
      <dgm:t>
        <a:bodyPr/>
        <a:lstStyle/>
        <a:p>
          <a:endParaRPr lang="en-US"/>
        </a:p>
      </dgm:t>
    </dgm:pt>
    <dgm:pt modelId="{032D02ED-D56D-42C2-9542-83775F1A6A53}" type="sibTrans" cxnId="{E1784C7E-A5FB-4A73-B620-96829C51B052}">
      <dgm:prSet/>
      <dgm:spPr/>
      <dgm:t>
        <a:bodyPr/>
        <a:lstStyle/>
        <a:p>
          <a:endParaRPr lang="en-US"/>
        </a:p>
      </dgm:t>
    </dgm:pt>
    <dgm:pt modelId="{144DA0D5-2720-42A0-BB27-B62791CC885E}">
      <dgm:prSet phldrT="[Text]"/>
      <dgm:spPr/>
      <dgm:t>
        <a:bodyPr/>
        <a:lstStyle/>
        <a:p>
          <a:r>
            <a:rPr lang="en-US" dirty="0" smtClean="0"/>
            <a:t>Grouping dependencies</a:t>
          </a:r>
          <a:endParaRPr lang="en-US" dirty="0"/>
        </a:p>
      </dgm:t>
    </dgm:pt>
    <dgm:pt modelId="{74010F02-1865-44EC-9D34-5357D6208C6F}" type="parTrans" cxnId="{E080A36B-0009-4D76-97C2-A0AB3250820B}">
      <dgm:prSet/>
      <dgm:spPr/>
      <dgm:t>
        <a:bodyPr/>
        <a:lstStyle/>
        <a:p>
          <a:endParaRPr lang="en-US"/>
        </a:p>
      </dgm:t>
    </dgm:pt>
    <dgm:pt modelId="{21D8D6C9-A4BE-476D-A5A8-5C7FA1200350}" type="sibTrans" cxnId="{E080A36B-0009-4D76-97C2-A0AB3250820B}">
      <dgm:prSet/>
      <dgm:spPr/>
      <dgm:t>
        <a:bodyPr/>
        <a:lstStyle/>
        <a:p>
          <a:endParaRPr lang="en-US"/>
        </a:p>
      </dgm:t>
    </dgm:pt>
    <dgm:pt modelId="{D0604AF7-EA04-4CFD-94AB-E466076E7F5F}">
      <dgm:prSet phldrT="[Text]"/>
      <dgm:spPr/>
      <dgm:t>
        <a:bodyPr/>
        <a:lstStyle/>
        <a:p>
          <a:r>
            <a:rPr lang="en-US" dirty="0" smtClean="0"/>
            <a:t>Query columns match or derivable by FDs on MV columns.</a:t>
          </a:r>
          <a:endParaRPr lang="en-US" dirty="0"/>
        </a:p>
      </dgm:t>
    </dgm:pt>
    <dgm:pt modelId="{BF7A772C-69A5-4601-B2F8-BC73F3502CC2}" type="parTrans" cxnId="{F21D6512-F39F-4A59-B628-B47541598A03}">
      <dgm:prSet/>
      <dgm:spPr/>
      <dgm:t>
        <a:bodyPr/>
        <a:lstStyle/>
        <a:p>
          <a:endParaRPr lang="en-US"/>
        </a:p>
      </dgm:t>
    </dgm:pt>
    <dgm:pt modelId="{765CCC7E-1E5D-42FB-879F-7C2304E3707A}" type="sibTrans" cxnId="{F21D6512-F39F-4A59-B628-B47541598A03}">
      <dgm:prSet/>
      <dgm:spPr/>
      <dgm:t>
        <a:bodyPr/>
        <a:lstStyle/>
        <a:p>
          <a:endParaRPr lang="en-US"/>
        </a:p>
      </dgm:t>
    </dgm:pt>
    <dgm:pt modelId="{5788D37A-6EBC-4208-B0FD-98F1BA0A7E8C}">
      <dgm:prSet phldrT="[Text]"/>
      <dgm:spPr/>
      <dgm:t>
        <a:bodyPr/>
        <a:lstStyle/>
        <a:p>
          <a:r>
            <a:rPr lang="en-US" dirty="0" smtClean="0"/>
            <a:t>Aggregate functions</a:t>
          </a:r>
          <a:endParaRPr lang="en-US" dirty="0"/>
        </a:p>
      </dgm:t>
    </dgm:pt>
    <dgm:pt modelId="{8CBD0DCC-1D5E-4654-9F62-5BDF770F2156}" type="parTrans" cxnId="{360AE8AA-8846-438E-BC1C-2C1289F45EEF}">
      <dgm:prSet/>
      <dgm:spPr/>
      <dgm:t>
        <a:bodyPr/>
        <a:lstStyle/>
        <a:p>
          <a:endParaRPr lang="en-US"/>
        </a:p>
      </dgm:t>
    </dgm:pt>
    <dgm:pt modelId="{12252B02-533E-465D-ABB8-BC324D195F4B}" type="sibTrans" cxnId="{360AE8AA-8846-438E-BC1C-2C1289F45EEF}">
      <dgm:prSet/>
      <dgm:spPr/>
      <dgm:t>
        <a:bodyPr/>
        <a:lstStyle/>
        <a:p>
          <a:endParaRPr lang="en-US"/>
        </a:p>
      </dgm:t>
    </dgm:pt>
    <dgm:pt modelId="{167BB347-8DF6-4C25-B2C4-98AF5DA2887A}">
      <dgm:prSet phldrT="[Text]"/>
      <dgm:spPr/>
      <dgm:t>
        <a:bodyPr/>
        <a:lstStyle/>
        <a:p>
          <a:r>
            <a:rPr lang="en-US" dirty="0" smtClean="0"/>
            <a:t>Query aggregate functions match or derivable from MV aggregate functions.</a:t>
          </a:r>
          <a:endParaRPr lang="en-US" dirty="0"/>
        </a:p>
      </dgm:t>
    </dgm:pt>
    <dgm:pt modelId="{8C88A8EB-FB17-4434-B8C7-FA9E6EEB3B12}" type="parTrans" cxnId="{4E999198-8EC1-4C95-BFD4-F0EA11EBD134}">
      <dgm:prSet/>
      <dgm:spPr/>
      <dgm:t>
        <a:bodyPr/>
        <a:lstStyle/>
        <a:p>
          <a:endParaRPr lang="en-US"/>
        </a:p>
      </dgm:t>
    </dgm:pt>
    <dgm:pt modelId="{A160DC5B-25EB-4CF2-AEBD-43656A1BD456}" type="sibTrans" cxnId="{4E999198-8EC1-4C95-BFD4-F0EA11EBD134}">
      <dgm:prSet/>
      <dgm:spPr/>
      <dgm:t>
        <a:bodyPr/>
        <a:lstStyle/>
        <a:p>
          <a:endParaRPr lang="en-US"/>
        </a:p>
      </dgm:t>
    </dgm:pt>
    <dgm:pt modelId="{2055EBA9-C59F-472C-AFEF-AA711ACAC8AB}" type="pres">
      <dgm:prSet presAssocID="{57A65FC5-3932-447F-8821-0E957A201D67}" presName="Name0" presStyleCnt="0">
        <dgm:presLayoutVars>
          <dgm:dir/>
          <dgm:animLvl val="lvl"/>
          <dgm:resizeHandles val="exact"/>
        </dgm:presLayoutVars>
      </dgm:prSet>
      <dgm:spPr/>
      <dgm:t>
        <a:bodyPr/>
        <a:lstStyle/>
        <a:p>
          <a:endParaRPr lang="en-US"/>
        </a:p>
      </dgm:t>
    </dgm:pt>
    <dgm:pt modelId="{64930F0E-6DF1-4CB6-90F4-5D72781E6CA5}" type="pres">
      <dgm:prSet presAssocID="{AA98AB78-F0B3-42C8-B578-6D4E56CC1562}" presName="linNode" presStyleCnt="0"/>
      <dgm:spPr/>
    </dgm:pt>
    <dgm:pt modelId="{514613C6-8651-43F3-A7E5-F41E1783B5D7}" type="pres">
      <dgm:prSet presAssocID="{AA98AB78-F0B3-42C8-B578-6D4E56CC1562}" presName="parentText" presStyleLbl="node1" presStyleIdx="0" presStyleCnt="4">
        <dgm:presLayoutVars>
          <dgm:chMax val="1"/>
          <dgm:bulletEnabled val="1"/>
        </dgm:presLayoutVars>
      </dgm:prSet>
      <dgm:spPr/>
      <dgm:t>
        <a:bodyPr/>
        <a:lstStyle/>
        <a:p>
          <a:endParaRPr lang="en-US"/>
        </a:p>
      </dgm:t>
    </dgm:pt>
    <dgm:pt modelId="{0A05FB4D-31A5-426E-B74D-C7F0AFF75C2A}" type="pres">
      <dgm:prSet presAssocID="{AA98AB78-F0B3-42C8-B578-6D4E56CC1562}" presName="descendantText" presStyleLbl="alignAccFollowNode1" presStyleIdx="0" presStyleCnt="4">
        <dgm:presLayoutVars>
          <dgm:bulletEnabled val="1"/>
        </dgm:presLayoutVars>
      </dgm:prSet>
      <dgm:spPr/>
      <dgm:t>
        <a:bodyPr/>
        <a:lstStyle/>
        <a:p>
          <a:endParaRPr lang="en-US"/>
        </a:p>
      </dgm:t>
    </dgm:pt>
    <dgm:pt modelId="{2EDB79FA-4965-47B6-8C48-F22B7A8DF85C}" type="pres">
      <dgm:prSet presAssocID="{9A0410F8-E3DF-4E46-9F69-9AC8F8A64B74}" presName="sp" presStyleCnt="0"/>
      <dgm:spPr/>
    </dgm:pt>
    <dgm:pt modelId="{DD7E3398-74A6-4C83-83FB-F425DBED68E3}" type="pres">
      <dgm:prSet presAssocID="{675F0EDC-A0F3-4CD0-9690-51449175AC74}" presName="linNode" presStyleCnt="0"/>
      <dgm:spPr/>
    </dgm:pt>
    <dgm:pt modelId="{5A175B1D-9781-4CF6-8D19-B30A96001771}" type="pres">
      <dgm:prSet presAssocID="{675F0EDC-A0F3-4CD0-9690-51449175AC74}" presName="parentText" presStyleLbl="node1" presStyleIdx="1" presStyleCnt="4">
        <dgm:presLayoutVars>
          <dgm:chMax val="1"/>
          <dgm:bulletEnabled val="1"/>
        </dgm:presLayoutVars>
      </dgm:prSet>
      <dgm:spPr/>
      <dgm:t>
        <a:bodyPr/>
        <a:lstStyle/>
        <a:p>
          <a:endParaRPr lang="en-US"/>
        </a:p>
      </dgm:t>
    </dgm:pt>
    <dgm:pt modelId="{701C3F63-961B-4DA1-8575-E532F792FB47}" type="pres">
      <dgm:prSet presAssocID="{675F0EDC-A0F3-4CD0-9690-51449175AC74}" presName="descendantText" presStyleLbl="alignAccFollowNode1" presStyleIdx="1" presStyleCnt="4">
        <dgm:presLayoutVars>
          <dgm:bulletEnabled val="1"/>
        </dgm:presLayoutVars>
      </dgm:prSet>
      <dgm:spPr/>
      <dgm:t>
        <a:bodyPr/>
        <a:lstStyle/>
        <a:p>
          <a:endParaRPr lang="en-US"/>
        </a:p>
      </dgm:t>
    </dgm:pt>
    <dgm:pt modelId="{CEFA114B-F51A-479E-B534-F76F268A1730}" type="pres">
      <dgm:prSet presAssocID="{B960FE2D-630A-46D1-AB1F-DC6E3E855708}" presName="sp" presStyleCnt="0"/>
      <dgm:spPr/>
    </dgm:pt>
    <dgm:pt modelId="{F915F457-E7FB-4ABE-9393-5A9C9ABB12D8}" type="pres">
      <dgm:prSet presAssocID="{144DA0D5-2720-42A0-BB27-B62791CC885E}" presName="linNode" presStyleCnt="0"/>
      <dgm:spPr/>
    </dgm:pt>
    <dgm:pt modelId="{33D4B7A0-4020-4F1E-BDC2-8A736280111C}" type="pres">
      <dgm:prSet presAssocID="{144DA0D5-2720-42A0-BB27-B62791CC885E}" presName="parentText" presStyleLbl="node1" presStyleIdx="2" presStyleCnt="4">
        <dgm:presLayoutVars>
          <dgm:chMax val="1"/>
          <dgm:bulletEnabled val="1"/>
        </dgm:presLayoutVars>
      </dgm:prSet>
      <dgm:spPr/>
      <dgm:t>
        <a:bodyPr/>
        <a:lstStyle/>
        <a:p>
          <a:endParaRPr lang="en-US"/>
        </a:p>
      </dgm:t>
    </dgm:pt>
    <dgm:pt modelId="{CF8CCE0E-155B-468A-8365-D1E5226766F3}" type="pres">
      <dgm:prSet presAssocID="{144DA0D5-2720-42A0-BB27-B62791CC885E}" presName="descendantText" presStyleLbl="alignAccFollowNode1" presStyleIdx="2" presStyleCnt="4">
        <dgm:presLayoutVars>
          <dgm:bulletEnabled val="1"/>
        </dgm:presLayoutVars>
      </dgm:prSet>
      <dgm:spPr/>
      <dgm:t>
        <a:bodyPr/>
        <a:lstStyle/>
        <a:p>
          <a:endParaRPr lang="en-US"/>
        </a:p>
      </dgm:t>
    </dgm:pt>
    <dgm:pt modelId="{C03E5D00-D4B0-489F-BE17-B01CE2D4FE13}" type="pres">
      <dgm:prSet presAssocID="{21D8D6C9-A4BE-476D-A5A8-5C7FA1200350}" presName="sp" presStyleCnt="0"/>
      <dgm:spPr/>
    </dgm:pt>
    <dgm:pt modelId="{F252D9E8-63A4-4CA3-9D58-46E56E75711F}" type="pres">
      <dgm:prSet presAssocID="{5788D37A-6EBC-4208-B0FD-98F1BA0A7E8C}" presName="linNode" presStyleCnt="0"/>
      <dgm:spPr/>
    </dgm:pt>
    <dgm:pt modelId="{56F6481B-AE71-45A9-8525-C99EDB72DEF6}" type="pres">
      <dgm:prSet presAssocID="{5788D37A-6EBC-4208-B0FD-98F1BA0A7E8C}" presName="parentText" presStyleLbl="node1" presStyleIdx="3" presStyleCnt="4">
        <dgm:presLayoutVars>
          <dgm:chMax val="1"/>
          <dgm:bulletEnabled val="1"/>
        </dgm:presLayoutVars>
      </dgm:prSet>
      <dgm:spPr/>
      <dgm:t>
        <a:bodyPr/>
        <a:lstStyle/>
        <a:p>
          <a:endParaRPr lang="en-US"/>
        </a:p>
      </dgm:t>
    </dgm:pt>
    <dgm:pt modelId="{FCA888DF-DA0A-4655-8558-6749E586E065}" type="pres">
      <dgm:prSet presAssocID="{5788D37A-6EBC-4208-B0FD-98F1BA0A7E8C}" presName="descendantText" presStyleLbl="alignAccFollowNode1" presStyleIdx="3" presStyleCnt="4">
        <dgm:presLayoutVars>
          <dgm:bulletEnabled val="1"/>
        </dgm:presLayoutVars>
      </dgm:prSet>
      <dgm:spPr/>
      <dgm:t>
        <a:bodyPr/>
        <a:lstStyle/>
        <a:p>
          <a:endParaRPr lang="en-US"/>
        </a:p>
      </dgm:t>
    </dgm:pt>
  </dgm:ptLst>
  <dgm:cxnLst>
    <dgm:cxn modelId="{39023781-48F9-42E8-AEC6-3A6470D92150}" type="presOf" srcId="{AAE8557D-6DBF-43EC-A435-F81E1E866DD8}" destId="{0A05FB4D-31A5-426E-B74D-C7F0AFF75C2A}" srcOrd="0" destOrd="0" presId="urn:microsoft.com/office/officeart/2005/8/layout/vList5"/>
    <dgm:cxn modelId="{0C8611C5-CA6D-4167-B2B0-82759768A41F}" srcId="{AA98AB78-F0B3-42C8-B578-6D4E56CC1562}" destId="{086E5D19-33CC-4877-AD70-BEB8E9C1F336}" srcOrd="1" destOrd="0" parTransId="{9C3692E6-DD7D-485E-A3A2-923E51E46704}" sibTransId="{4D4D5B05-E47B-46A7-8597-387709CB6FFE}"/>
    <dgm:cxn modelId="{4BE8D813-6DA2-465E-B25B-3DE83286F4C9}" type="presOf" srcId="{D0604AF7-EA04-4CFD-94AB-E466076E7F5F}" destId="{CF8CCE0E-155B-468A-8365-D1E5226766F3}" srcOrd="0" destOrd="0" presId="urn:microsoft.com/office/officeart/2005/8/layout/vList5"/>
    <dgm:cxn modelId="{360AE8AA-8846-438E-BC1C-2C1289F45EEF}" srcId="{57A65FC5-3932-447F-8821-0E957A201D67}" destId="{5788D37A-6EBC-4208-B0FD-98F1BA0A7E8C}" srcOrd="3" destOrd="0" parTransId="{8CBD0DCC-1D5E-4654-9F62-5BDF770F2156}" sibTransId="{12252B02-533E-465D-ABB8-BC324D195F4B}"/>
    <dgm:cxn modelId="{14EC6F01-2B68-40A2-958B-933296418A7B}" srcId="{AA98AB78-F0B3-42C8-B578-6D4E56CC1562}" destId="{AAE8557D-6DBF-43EC-A435-F81E1E866DD8}" srcOrd="0" destOrd="0" parTransId="{4D9E8F2A-2A57-4E80-933E-8778C96E59D7}" sibTransId="{D6446663-ED6D-4309-85BF-1573D555094D}"/>
    <dgm:cxn modelId="{B99B9EEB-68D9-4E1D-8011-8CAE8E027FB9}" type="presOf" srcId="{5788D37A-6EBC-4208-B0FD-98F1BA0A7E8C}" destId="{56F6481B-AE71-45A9-8525-C99EDB72DEF6}" srcOrd="0" destOrd="0" presId="urn:microsoft.com/office/officeart/2005/8/layout/vList5"/>
    <dgm:cxn modelId="{D6125A94-19CC-4D5B-B136-0E1AD887C716}" type="presOf" srcId="{086E5D19-33CC-4877-AD70-BEB8E9C1F336}" destId="{0A05FB4D-31A5-426E-B74D-C7F0AFF75C2A}" srcOrd="0" destOrd="1" presId="urn:microsoft.com/office/officeart/2005/8/layout/vList5"/>
    <dgm:cxn modelId="{E080A36B-0009-4D76-97C2-A0AB3250820B}" srcId="{57A65FC5-3932-447F-8821-0E957A201D67}" destId="{144DA0D5-2720-42A0-BB27-B62791CC885E}" srcOrd="2" destOrd="0" parTransId="{74010F02-1865-44EC-9D34-5357D6208C6F}" sibTransId="{21D8D6C9-A4BE-476D-A5A8-5C7FA1200350}"/>
    <dgm:cxn modelId="{28E28FE0-857C-4789-80D1-C3EF56BA2D90}" type="presOf" srcId="{EDB75940-06BD-4E3A-B5BD-4D954F8A98A2}" destId="{701C3F63-961B-4DA1-8575-E532F792FB47}" srcOrd="0" destOrd="0" presId="urn:microsoft.com/office/officeart/2005/8/layout/vList5"/>
    <dgm:cxn modelId="{36021E69-846A-4857-9C4A-736FA26FECC6}" srcId="{57A65FC5-3932-447F-8821-0E957A201D67}" destId="{675F0EDC-A0F3-4CD0-9690-51449175AC74}" srcOrd="1" destOrd="0" parTransId="{71EABBCC-55F4-4EB1-876E-1409790CB8C8}" sibTransId="{B960FE2D-630A-46D1-AB1F-DC6E3E855708}"/>
    <dgm:cxn modelId="{028B6DA1-1543-4EB5-BC48-5B2E9B7674BF}" type="presOf" srcId="{57A65FC5-3932-447F-8821-0E957A201D67}" destId="{2055EBA9-C59F-472C-AFEF-AA711ACAC8AB}" srcOrd="0" destOrd="0" presId="urn:microsoft.com/office/officeart/2005/8/layout/vList5"/>
    <dgm:cxn modelId="{F21D6512-F39F-4A59-B628-B47541598A03}" srcId="{144DA0D5-2720-42A0-BB27-B62791CC885E}" destId="{D0604AF7-EA04-4CFD-94AB-E466076E7F5F}" srcOrd="0" destOrd="0" parTransId="{BF7A772C-69A5-4601-B2F8-BC73F3502CC2}" sibTransId="{765CCC7E-1E5D-42FB-879F-7C2304E3707A}"/>
    <dgm:cxn modelId="{4E999198-8EC1-4C95-BFD4-F0EA11EBD134}" srcId="{5788D37A-6EBC-4208-B0FD-98F1BA0A7E8C}" destId="{167BB347-8DF6-4C25-B2C4-98AF5DA2887A}" srcOrd="0" destOrd="0" parTransId="{8C88A8EB-FB17-4434-B8C7-FA9E6EEB3B12}" sibTransId="{A160DC5B-25EB-4CF2-AEBD-43656A1BD456}"/>
    <dgm:cxn modelId="{E1784C7E-A5FB-4A73-B620-96829C51B052}" srcId="{675F0EDC-A0F3-4CD0-9690-51449175AC74}" destId="{EDB75940-06BD-4E3A-B5BD-4D954F8A98A2}" srcOrd="0" destOrd="0" parTransId="{B075346B-E241-4ABD-9386-1B6F722F158C}" sibTransId="{032D02ED-D56D-42C2-9542-83775F1A6A53}"/>
    <dgm:cxn modelId="{63EC1761-D1AE-42FF-B894-F8E34668466A}" type="presOf" srcId="{167BB347-8DF6-4C25-B2C4-98AF5DA2887A}" destId="{FCA888DF-DA0A-4655-8558-6749E586E065}" srcOrd="0" destOrd="0" presId="urn:microsoft.com/office/officeart/2005/8/layout/vList5"/>
    <dgm:cxn modelId="{AFDCCD0F-306B-4434-B3D3-D3204A2D49C6}" srcId="{57A65FC5-3932-447F-8821-0E957A201D67}" destId="{AA98AB78-F0B3-42C8-B578-6D4E56CC1562}" srcOrd="0" destOrd="0" parTransId="{FEEFD04B-DDC8-4212-A0DD-5E00FEEEB5D9}" sibTransId="{9A0410F8-E3DF-4E46-9F69-9AC8F8A64B74}"/>
    <dgm:cxn modelId="{177CCC80-2331-4440-8599-B70698E8F9C8}" type="presOf" srcId="{144DA0D5-2720-42A0-BB27-B62791CC885E}" destId="{33D4B7A0-4020-4F1E-BDC2-8A736280111C}" srcOrd="0" destOrd="0" presId="urn:microsoft.com/office/officeart/2005/8/layout/vList5"/>
    <dgm:cxn modelId="{2F0DD1D8-1CC4-4119-A857-AB016E917D95}" type="presOf" srcId="{675F0EDC-A0F3-4CD0-9690-51449175AC74}" destId="{5A175B1D-9781-4CF6-8D19-B30A96001771}" srcOrd="0" destOrd="0" presId="urn:microsoft.com/office/officeart/2005/8/layout/vList5"/>
    <dgm:cxn modelId="{AB3E01D3-F1DB-4B4D-A5A4-B1534056E5F0}" type="presOf" srcId="{AA98AB78-F0B3-42C8-B578-6D4E56CC1562}" destId="{514613C6-8651-43F3-A7E5-F41E1783B5D7}" srcOrd="0" destOrd="0" presId="urn:microsoft.com/office/officeart/2005/8/layout/vList5"/>
    <dgm:cxn modelId="{E40F880B-C90A-46E5-BFCB-AFB5B48A9BC5}" type="presParOf" srcId="{2055EBA9-C59F-472C-AFEF-AA711ACAC8AB}" destId="{64930F0E-6DF1-4CB6-90F4-5D72781E6CA5}" srcOrd="0" destOrd="0" presId="urn:microsoft.com/office/officeart/2005/8/layout/vList5"/>
    <dgm:cxn modelId="{88C18253-6E49-4404-93BA-91B7751FEC42}" type="presParOf" srcId="{64930F0E-6DF1-4CB6-90F4-5D72781E6CA5}" destId="{514613C6-8651-43F3-A7E5-F41E1783B5D7}" srcOrd="0" destOrd="0" presId="urn:microsoft.com/office/officeart/2005/8/layout/vList5"/>
    <dgm:cxn modelId="{A56255B7-0B91-4502-9BA7-6497B199EC39}" type="presParOf" srcId="{64930F0E-6DF1-4CB6-90F4-5D72781E6CA5}" destId="{0A05FB4D-31A5-426E-B74D-C7F0AFF75C2A}" srcOrd="1" destOrd="0" presId="urn:microsoft.com/office/officeart/2005/8/layout/vList5"/>
    <dgm:cxn modelId="{C593BBC9-6DAE-4A46-AAE3-3158B4A64721}" type="presParOf" srcId="{2055EBA9-C59F-472C-AFEF-AA711ACAC8AB}" destId="{2EDB79FA-4965-47B6-8C48-F22B7A8DF85C}" srcOrd="1" destOrd="0" presId="urn:microsoft.com/office/officeart/2005/8/layout/vList5"/>
    <dgm:cxn modelId="{E9F1FA7C-D140-4745-991B-8E6FB9CF928C}" type="presParOf" srcId="{2055EBA9-C59F-472C-AFEF-AA711ACAC8AB}" destId="{DD7E3398-74A6-4C83-83FB-F425DBED68E3}" srcOrd="2" destOrd="0" presId="urn:microsoft.com/office/officeart/2005/8/layout/vList5"/>
    <dgm:cxn modelId="{AE253BDA-2F80-4F7C-AA55-6B4D0C5E4CBB}" type="presParOf" srcId="{DD7E3398-74A6-4C83-83FB-F425DBED68E3}" destId="{5A175B1D-9781-4CF6-8D19-B30A96001771}" srcOrd="0" destOrd="0" presId="urn:microsoft.com/office/officeart/2005/8/layout/vList5"/>
    <dgm:cxn modelId="{EFF34EE1-ABC8-4313-9154-5E3DDF731FCD}" type="presParOf" srcId="{DD7E3398-74A6-4C83-83FB-F425DBED68E3}" destId="{701C3F63-961B-4DA1-8575-E532F792FB47}" srcOrd="1" destOrd="0" presId="urn:microsoft.com/office/officeart/2005/8/layout/vList5"/>
    <dgm:cxn modelId="{4F5F3A32-2A35-4667-8A3B-287AB08B8446}" type="presParOf" srcId="{2055EBA9-C59F-472C-AFEF-AA711ACAC8AB}" destId="{CEFA114B-F51A-479E-B534-F76F268A1730}" srcOrd="3" destOrd="0" presId="urn:microsoft.com/office/officeart/2005/8/layout/vList5"/>
    <dgm:cxn modelId="{00B031D5-985A-4181-A8F6-B97F3732AF87}" type="presParOf" srcId="{2055EBA9-C59F-472C-AFEF-AA711ACAC8AB}" destId="{F915F457-E7FB-4ABE-9393-5A9C9ABB12D8}" srcOrd="4" destOrd="0" presId="urn:microsoft.com/office/officeart/2005/8/layout/vList5"/>
    <dgm:cxn modelId="{915BA89A-65DE-4D94-A980-36B92C5AD602}" type="presParOf" srcId="{F915F457-E7FB-4ABE-9393-5A9C9ABB12D8}" destId="{33D4B7A0-4020-4F1E-BDC2-8A736280111C}" srcOrd="0" destOrd="0" presId="urn:microsoft.com/office/officeart/2005/8/layout/vList5"/>
    <dgm:cxn modelId="{E1D99A66-F404-48E9-AD4E-CD2BB616DF29}" type="presParOf" srcId="{F915F457-E7FB-4ABE-9393-5A9C9ABB12D8}" destId="{CF8CCE0E-155B-468A-8365-D1E5226766F3}" srcOrd="1" destOrd="0" presId="urn:microsoft.com/office/officeart/2005/8/layout/vList5"/>
    <dgm:cxn modelId="{FF5BC753-465B-460E-A5A6-4A9753656533}" type="presParOf" srcId="{2055EBA9-C59F-472C-AFEF-AA711ACAC8AB}" destId="{C03E5D00-D4B0-489F-BE17-B01CE2D4FE13}" srcOrd="5" destOrd="0" presId="urn:microsoft.com/office/officeart/2005/8/layout/vList5"/>
    <dgm:cxn modelId="{32970FB4-6C1F-4920-99E0-45D52C9EE42D}" type="presParOf" srcId="{2055EBA9-C59F-472C-AFEF-AA711ACAC8AB}" destId="{F252D9E8-63A4-4CA3-9D58-46E56E75711F}" srcOrd="6" destOrd="0" presId="urn:microsoft.com/office/officeart/2005/8/layout/vList5"/>
    <dgm:cxn modelId="{A5614F27-80BC-46BC-8B58-A8BF6A60DCC9}" type="presParOf" srcId="{F252D9E8-63A4-4CA3-9D58-46E56E75711F}" destId="{56F6481B-AE71-45A9-8525-C99EDB72DEF6}" srcOrd="0" destOrd="0" presId="urn:microsoft.com/office/officeart/2005/8/layout/vList5"/>
    <dgm:cxn modelId="{C25671B9-1C72-4C6F-8A46-9BD7496256D6}" type="presParOf" srcId="{F252D9E8-63A4-4CA3-9D58-46E56E75711F}" destId="{FCA888DF-DA0A-4655-8558-6749E586E06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r>
              <a:rPr lang="en-US" dirty="0" smtClean="0"/>
              <a:t>Welcome to Lesson 3 of Module 4</a:t>
            </a:r>
            <a:r>
              <a:rPr lang="en-US" baseline="0" dirty="0" smtClean="0"/>
              <a:t> </a:t>
            </a:r>
            <a:r>
              <a:rPr lang="en-US" dirty="0" smtClean="0"/>
              <a:t>on </a:t>
            </a:r>
            <a:r>
              <a:rPr lang="en-US" altLang="en-US" dirty="0" smtClean="0"/>
              <a:t>Materialized View Processing and Design</a:t>
            </a:r>
          </a:p>
          <a:p>
            <a:pPr eaLnBrk="1" hangingPunct="1"/>
            <a:endParaRPr lang="en-US" altLang="en-US" baseline="0" dirty="0" smtClean="0"/>
          </a:p>
          <a:p>
            <a:pPr eaLnBrk="1" hangingPunct="1"/>
            <a:r>
              <a:rPr lang="en-US" altLang="en-US" baseline="0" dirty="0" smtClean="0"/>
              <a:t>Opening question:</a:t>
            </a:r>
          </a:p>
          <a:p>
            <a:pPr marL="171450" indent="-171450" eaLnBrk="1" hangingPunct="1">
              <a:buFontTx/>
              <a:buChar char="-"/>
            </a:pPr>
            <a:r>
              <a:rPr lang="en-US" altLang="en-US" baseline="0" dirty="0" smtClean="0"/>
              <a:t>In practice, do you need to know these query rewriting rules?</a:t>
            </a:r>
          </a:p>
          <a:p>
            <a:pPr marL="171450" indent="-171450" eaLnBrk="1" hangingPunct="1">
              <a:buFontTx/>
              <a:buChar char="-"/>
            </a:pPr>
            <a:r>
              <a:rPr lang="en-US" altLang="en-US" baseline="0" dirty="0" smtClean="0"/>
              <a:t>Applied by extended optimizing compiler</a:t>
            </a:r>
          </a:p>
          <a:p>
            <a:pPr marL="171450" indent="-171450" eaLnBrk="1" hangingPunct="1">
              <a:buFontTx/>
              <a:buChar char="-"/>
            </a:pPr>
            <a:r>
              <a:rPr lang="en-US" altLang="en-US" baseline="0" dirty="0" smtClean="0"/>
              <a:t>Useful to have an idea about the features of the optimizing compiler especially if an MV is not used </a:t>
            </a:r>
            <a:r>
              <a:rPr lang="en-US" altLang="en-US" baseline="0" smtClean="0"/>
              <a:t>as anticipated.</a:t>
            </a:r>
            <a:endParaRPr lang="en-US" altLang="en-US" baseline="0" dirty="0" smtClean="0"/>
          </a:p>
        </p:txBody>
      </p:sp>
    </p:spTree>
    <p:extLst>
      <p:ext uri="{BB962C8B-B14F-4D97-AF65-F5344CB8AC3E}">
        <p14:creationId xmlns:p14="http://schemas.microsoft.com/office/powerpoint/2010/main" val="221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t>Lesson 3 presents details about query rewriting for materialized views.</a:t>
            </a:r>
          </a:p>
          <a:p>
            <a:pPr>
              <a:defRPr/>
            </a:pPr>
            <a:endParaRPr lang="en-US" dirty="0" smtClean="0"/>
          </a:p>
          <a:p>
            <a:pPr>
              <a:defRPr/>
            </a:pPr>
            <a:r>
              <a:rPr lang="en-US" dirty="0" smtClean="0"/>
              <a:t>Objectives:</a:t>
            </a:r>
          </a:p>
          <a:p>
            <a:pPr marL="171450" indent="-171450">
              <a:buFont typeface="Arial" pitchFamily="34" charset="0"/>
              <a:buChar char="•"/>
              <a:defRPr/>
            </a:pPr>
            <a:r>
              <a:rPr lang="en-US" dirty="0" smtClean="0"/>
              <a:t>Gain insights about the complexity of the query rewriting process to match materialized views with user queries</a:t>
            </a:r>
          </a:p>
          <a:p>
            <a:pPr marL="171450" indent="-171450">
              <a:buFont typeface="Arial" pitchFamily="34" charset="0"/>
              <a:buChar char="•"/>
              <a:defRPr/>
            </a:pPr>
            <a:r>
              <a:rPr lang="en-US" dirty="0" smtClean="0"/>
              <a:t>List the four types of matching</a:t>
            </a:r>
            <a:r>
              <a:rPr lang="en-US" baseline="0" dirty="0" smtClean="0"/>
              <a:t> rules used in query rewriting</a:t>
            </a:r>
            <a:endParaRPr lang="en-US" dirty="0" smtClean="0"/>
          </a:p>
          <a:p>
            <a:pPr marL="171450" indent="-171450">
              <a:buFont typeface="Arial" pitchFamily="34" charset="0"/>
              <a:buChar char="•"/>
              <a:defRPr/>
            </a:pPr>
            <a:r>
              <a:rPr lang="en-US" dirty="0" smtClean="0"/>
              <a:t>Practice</a:t>
            </a:r>
            <a:r>
              <a:rPr lang="en-US" baseline="0" dirty="0" smtClean="0"/>
              <a:t> the matching process using materialized views</a:t>
            </a:r>
          </a:p>
          <a:p>
            <a:pPr marL="171450" indent="-171450">
              <a:buFont typeface="Arial" pitchFamily="34" charset="0"/>
              <a:buChar char="•"/>
              <a:defRPr/>
            </a:pPr>
            <a:r>
              <a:rPr lang="en-US" baseline="0" dirty="0" smtClean="0"/>
              <a:t>Practice the matching process using the UNION operator to combine multiple materialized views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77517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The query rewriting process for materialized views reverses the query modification process for traditional views. The query modification process substitutes base tables for views in queries that reference views so that materialization of the views is not needed. In contrast, the query rewrite process substitutes materialized views for base tables to avoid accessing large fact and dimension tables. In the original data warehouse queries, users reference the fact and dimension tables.</a:t>
            </a:r>
          </a:p>
          <a:p>
            <a:endParaRPr lang="en-US" altLang="en-US" dirty="0" smtClean="0"/>
          </a:p>
          <a:p>
            <a:r>
              <a:rPr lang="en-US" altLang="en-US" dirty="0" smtClean="0"/>
              <a:t>Overall, query rewriting is more complex than query modification because query rewriting involves a more complex substitution process and query rewriting requires the optimizer to evaluate costs. In both processes, the DBMS performs the substitution process, not the user. In the query rewriting process, the query optimizer must evaluate whether the substitution will improve performance over the original query. In the query modification process, the query optimizer does not compare the cost of the modified query to the original query because modification usually provides substantial cost savings.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62437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4514EC9-A8F5-47BA-939B-33D419F49F85}" type="slidenum">
              <a:rPr kumimoji="0" lang="en-US" altLang="en-US" sz="1200" b="0" smtClean="0"/>
              <a:pPr/>
              <a:t>4</a:t>
            </a:fld>
            <a:endParaRPr kumimoji="0" lang="en-US" altLang="en-US" sz="1200" b="0"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r>
              <a:rPr lang="en-US" altLang="en-US" smtClean="0"/>
              <a:t>The query rewriting process substitutes materialized views for fact and dimension tables to avoid accessing large fact and dimension tables. The substitution process is only performed if performance improvements are expected. </a:t>
            </a:r>
          </a:p>
        </p:txBody>
      </p:sp>
    </p:spTree>
    <p:extLst>
      <p:ext uri="{BB962C8B-B14F-4D97-AF65-F5344CB8AC3E}">
        <p14:creationId xmlns:p14="http://schemas.microsoft.com/office/powerpoint/2010/main" val="69112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u="none" dirty="0" smtClean="0"/>
              <a:t>The</a:t>
            </a:r>
            <a:r>
              <a:rPr lang="en-US" u="none" baseline="0" dirty="0" smtClean="0"/>
              <a:t> matching rules indicate if a rewrite is possible. Rewriting involves substituting a materialized view for dimension and fact tables in a query.</a:t>
            </a:r>
            <a:endParaRPr lang="en-US" u="none" dirty="0" smtClean="0"/>
          </a:p>
          <a:p>
            <a:pPr eaLnBrk="1" hangingPunct="1"/>
            <a:endParaRPr lang="en-US" u="sng" dirty="0" smtClean="0"/>
          </a:p>
          <a:p>
            <a:pPr eaLnBrk="1" hangingPunct="1"/>
            <a:r>
              <a:rPr lang="en-US" u="sng" dirty="0" smtClean="0"/>
              <a:t>Row condition match</a:t>
            </a:r>
            <a:r>
              <a:rPr lang="en-US" dirty="0" smtClean="0"/>
              <a:t>: rewrite is not possible if a materialized view contains more restrictive conditions (proper superset) than a query;</a:t>
            </a:r>
            <a:r>
              <a:rPr lang="en-US" baseline="0" dirty="0" smtClean="0"/>
              <a:t> cannot add rows back removed by MV; WHERE condition of MV must contain superset of rows of query defined by its WHERE condition</a:t>
            </a:r>
            <a:endParaRPr lang="en-US" u="sng" dirty="0" smtClean="0"/>
          </a:p>
          <a:p>
            <a:pPr eaLnBrk="1" hangingPunct="1"/>
            <a:endParaRPr lang="en-US" u="sng" dirty="0" smtClean="0"/>
          </a:p>
          <a:p>
            <a:pPr eaLnBrk="1" hangingPunct="1"/>
            <a:r>
              <a:rPr lang="en-US" u="sng" dirty="0" smtClean="0"/>
              <a:t>Grouping match for level of detail</a:t>
            </a:r>
            <a:r>
              <a:rPr lang="en-US" dirty="0" smtClean="0"/>
              <a:t>: rewrite is not possible if a grouping column in a query is not contained in a</a:t>
            </a:r>
            <a:r>
              <a:rPr lang="en-US" baseline="0" dirty="0" smtClean="0"/>
              <a:t>n MV (or derivable by an FD as shown in grouping dependencies)</a:t>
            </a:r>
          </a:p>
          <a:p>
            <a:pPr eaLnBrk="1" hangingPunct="1"/>
            <a:endParaRPr lang="en-US" dirty="0" smtClean="0"/>
          </a:p>
          <a:p>
            <a:pPr eaLnBrk="1" hangingPunct="1"/>
            <a:r>
              <a:rPr lang="en-US" u="sng" dirty="0" smtClean="0"/>
              <a:t>Grouping match for functional dependencies</a:t>
            </a:r>
            <a:r>
              <a:rPr lang="en-US" dirty="0" smtClean="0"/>
              <a:t>: rewrite is not possible if a query contains grouping columns not in a materialized view unless the columns can be derived by functional dependencies. Functional dependencies are derived from primary keys, candidate keys, and dimension dependencies (via the DETERMINES clause in Oracle CREATE DIMENSION</a:t>
            </a:r>
            <a:r>
              <a:rPr lang="en-US" baseline="0" dirty="0" smtClean="0"/>
              <a:t> statement</a:t>
            </a:r>
            <a:r>
              <a:rPr lang="en-US" dirty="0" smtClean="0"/>
              <a:t>).</a:t>
            </a:r>
          </a:p>
          <a:p>
            <a:pPr eaLnBrk="1" hangingPunct="1"/>
            <a:endParaRPr lang="en-US" dirty="0" smtClean="0"/>
          </a:p>
          <a:p>
            <a:pPr eaLnBrk="1" hangingPunct="1"/>
            <a:r>
              <a:rPr lang="en-US" dirty="0" smtClean="0"/>
              <a:t>Joins can be used to retrieve columns in a query but not in a materialized view as long as there is a functional relationship (usually a 1-M relationship) involving the tables.</a:t>
            </a:r>
          </a:p>
          <a:p>
            <a:pPr eaLnBrk="1" hangingPunct="1"/>
            <a:endParaRPr lang="en-US" dirty="0" smtClean="0"/>
          </a:p>
          <a:p>
            <a:pPr eaLnBrk="1" hangingPunct="1"/>
            <a:r>
              <a:rPr lang="en-US" dirty="0" smtClean="0"/>
              <a:t>Note:</a:t>
            </a:r>
            <a:r>
              <a:rPr lang="en-US" baseline="0" dirty="0" smtClean="0"/>
              <a:t> columns in query conditions must be used as grouping columns in the MV or derivable by FDs if query contains more restrictive conditions.</a:t>
            </a:r>
            <a:endParaRPr lang="en-US" dirty="0" smtClean="0"/>
          </a:p>
          <a:p>
            <a:pPr eaLnBrk="1" hangingPunct="1"/>
            <a:endParaRPr lang="en-US" u="sng" dirty="0" smtClean="0"/>
          </a:p>
          <a:p>
            <a:pPr eaLnBrk="1" hangingPunct="1"/>
            <a:r>
              <a:rPr lang="en-US" u="sng" dirty="0" smtClean="0"/>
              <a:t>Aggregate match</a:t>
            </a:r>
            <a:r>
              <a:rPr lang="en-US" dirty="0" smtClean="0"/>
              <a:t>: aggregates in the query must match available aggregates in the materialized view or be derivable from aggregates in the materialized view.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1310937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Rows </a:t>
            </a:r>
            <a:r>
              <a:rPr lang="en-US" baseline="0" dirty="0" smtClean="0"/>
              <a:t>in MV (as defined by its WHERE conditions) contain rows in query (as defined by its WHERE conditions).</a:t>
            </a:r>
          </a:p>
          <a:p>
            <a:endParaRPr lang="en-US" baseline="0" dirty="0" smtClean="0"/>
          </a:p>
          <a:p>
            <a:r>
              <a:rPr lang="en-US" baseline="0" dirty="0" smtClean="0"/>
              <a:t>Note that </a:t>
            </a:r>
            <a:r>
              <a:rPr lang="en-US" baseline="0" dirty="0" err="1" smtClean="0"/>
              <a:t>TimeYear</a:t>
            </a:r>
            <a:r>
              <a:rPr lang="en-US" baseline="0" dirty="0" smtClean="0"/>
              <a:t> must also be a result column in the MV (or derivable by an FD) because query contains a more restrictive condition on it.</a:t>
            </a:r>
            <a:endParaRPr lang="en-US" dirty="0"/>
          </a:p>
        </p:txBody>
      </p:sp>
      <p:sp>
        <p:nvSpPr>
          <p:cNvPr id="4" name="Slide Number Placeholder 3"/>
          <p:cNvSpPr>
            <a:spLocks noGrp="1"/>
          </p:cNvSpPr>
          <p:nvPr>
            <p:ph type="sldNum" sz="quarter" idx="10"/>
          </p:nvPr>
        </p:nvSpPr>
        <p:spPr/>
        <p:txBody>
          <a:bodyPr/>
          <a:lstStyle/>
          <a:p>
            <a:pPr>
              <a:defRPr/>
            </a:pPr>
            <a:fld id="{4669649B-CFF5-4491-9589-FA01B74677DB}" type="slidenum">
              <a:rPr lang="en-US" smtClean="0"/>
              <a:pPr>
                <a:defRPr/>
              </a:pPr>
              <a:t>6</a:t>
            </a:fld>
            <a:endParaRPr lang="en-US"/>
          </a:p>
        </p:txBody>
      </p:sp>
    </p:spTree>
    <p:extLst>
      <p:ext uri="{BB962C8B-B14F-4D97-AF65-F5344CB8AC3E}">
        <p14:creationId xmlns:p14="http://schemas.microsoft.com/office/powerpoint/2010/main" val="39858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Grouping columns </a:t>
            </a:r>
            <a:r>
              <a:rPr lang="en-US" baseline="0" dirty="0" smtClean="0"/>
              <a:t>in MV superset of grouping columns in query.</a:t>
            </a:r>
            <a:endParaRPr lang="en-US" dirty="0"/>
          </a:p>
        </p:txBody>
      </p:sp>
      <p:sp>
        <p:nvSpPr>
          <p:cNvPr id="4" name="Slide Number Placeholder 3"/>
          <p:cNvSpPr>
            <a:spLocks noGrp="1"/>
          </p:cNvSpPr>
          <p:nvPr>
            <p:ph type="sldNum" sz="quarter" idx="10"/>
          </p:nvPr>
        </p:nvSpPr>
        <p:spPr/>
        <p:txBody>
          <a:bodyPr/>
          <a:lstStyle/>
          <a:p>
            <a:pPr>
              <a:defRPr/>
            </a:pPr>
            <a:fld id="{4669649B-CFF5-4491-9589-FA01B74677DB}" type="slidenum">
              <a:rPr lang="en-US" smtClean="0"/>
              <a:pPr>
                <a:defRPr/>
              </a:pPr>
              <a:t>7</a:t>
            </a:fld>
            <a:endParaRPr lang="en-US"/>
          </a:p>
        </p:txBody>
      </p:sp>
    </p:spTree>
    <p:extLst>
      <p:ext uri="{BB962C8B-B14F-4D97-AF65-F5344CB8AC3E}">
        <p14:creationId xmlns:p14="http://schemas.microsoft.com/office/powerpoint/2010/main" val="398582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Conditions: query is more restrictive</a:t>
            </a:r>
            <a:r>
              <a:rPr lang="en-US" baseline="0" dirty="0" smtClean="0"/>
              <a:t> as it </a:t>
            </a:r>
            <a:r>
              <a:rPr lang="en-US" dirty="0" smtClean="0"/>
              <a:t>has more </a:t>
            </a:r>
            <a:r>
              <a:rPr lang="en-US" baseline="0" dirty="0" smtClean="0"/>
              <a:t>conditions</a:t>
            </a:r>
          </a:p>
          <a:p>
            <a:endParaRPr lang="en-US" baseline="0" dirty="0" smtClean="0"/>
          </a:p>
          <a:p>
            <a:r>
              <a:rPr lang="en-US" baseline="0" dirty="0" smtClean="0"/>
              <a:t>Grouping columns:</a:t>
            </a:r>
          </a:p>
          <a:p>
            <a:pPr marL="168244" indent="-168244">
              <a:buFontTx/>
              <a:buChar char="-"/>
            </a:pPr>
            <a:r>
              <a:rPr lang="en-US" baseline="0" dirty="0" smtClean="0"/>
              <a:t>Grouping columns in query &lt;= grouping columns in MV</a:t>
            </a:r>
          </a:p>
          <a:p>
            <a:pPr marL="168244" indent="-168244">
              <a:buFontTx/>
              <a:buChar char="-"/>
            </a:pPr>
            <a:r>
              <a:rPr lang="en-US" baseline="0" dirty="0" smtClean="0"/>
              <a:t>Exception: query can have additional columns derived by FDs</a:t>
            </a:r>
          </a:p>
          <a:p>
            <a:pPr marL="168244" indent="-168244">
              <a:buFontTx/>
              <a:buChar char="-"/>
            </a:pPr>
            <a:r>
              <a:rPr lang="en-US" baseline="0" dirty="0" err="1" smtClean="0"/>
              <a:t>StoreNation</a:t>
            </a:r>
            <a:r>
              <a:rPr lang="en-US" baseline="0" dirty="0" smtClean="0"/>
              <a:t> not necessary in the MV result because query has an identical condition</a:t>
            </a:r>
          </a:p>
          <a:p>
            <a:pPr marL="168244" indent="-168244">
              <a:buFontTx/>
              <a:buChar char="-"/>
            </a:pPr>
            <a:r>
              <a:rPr lang="en-US" baseline="0" dirty="0" err="1" smtClean="0"/>
              <a:t>TimeYear</a:t>
            </a:r>
            <a:r>
              <a:rPr lang="en-US" baseline="0" dirty="0" smtClean="0"/>
              <a:t> must in the MV result because query has a condition on it.</a:t>
            </a:r>
          </a:p>
          <a:p>
            <a:endParaRPr lang="en-US" baseline="0" dirty="0" smtClean="0"/>
          </a:p>
          <a:p>
            <a:r>
              <a:rPr lang="en-US" baseline="0" dirty="0" smtClean="0"/>
              <a:t>Grouping dependencies</a:t>
            </a:r>
          </a:p>
          <a:p>
            <a:pPr marL="171450" indent="-171450">
              <a:buFontTx/>
              <a:buChar char="-"/>
            </a:pPr>
            <a:r>
              <a:rPr lang="en-US" baseline="0" dirty="0" smtClean="0"/>
              <a:t>Need join to retrieve FD related column</a:t>
            </a:r>
          </a:p>
          <a:p>
            <a:pPr marL="171450" indent="-171450">
              <a:buFontTx/>
              <a:buChar char="-"/>
            </a:pPr>
            <a:r>
              <a:rPr lang="en-US" baseline="0" dirty="0" smtClean="0"/>
              <a:t>Need to recalculate aggregate calculations (rollup)</a:t>
            </a:r>
          </a:p>
          <a:p>
            <a:endParaRPr lang="en-US" baseline="0" dirty="0" smtClean="0"/>
          </a:p>
          <a:p>
            <a:r>
              <a:rPr lang="en-US" dirty="0" smtClean="0"/>
              <a:t>Aggregate</a:t>
            </a:r>
            <a:r>
              <a:rPr lang="en-US" baseline="0" dirty="0" smtClean="0"/>
              <a:t> functions</a:t>
            </a:r>
          </a:p>
          <a:p>
            <a:pPr marL="168244" indent="-168244">
              <a:buFontTx/>
              <a:buChar char="-"/>
            </a:pPr>
            <a:r>
              <a:rPr lang="en-US" baseline="0" dirty="0" smtClean="0"/>
              <a:t>Match in query and MV</a:t>
            </a:r>
          </a:p>
          <a:p>
            <a:pPr marL="168244" indent="-168244">
              <a:buFontTx/>
              <a:buChar char="-"/>
            </a:pPr>
            <a:r>
              <a:rPr lang="en-US" baseline="0" dirty="0" smtClean="0"/>
              <a:t>Query aggregate functions derivable from MV aggregate functions</a:t>
            </a:r>
            <a:endParaRPr lang="en-US" dirty="0"/>
          </a:p>
        </p:txBody>
      </p:sp>
      <p:sp>
        <p:nvSpPr>
          <p:cNvPr id="4" name="Slide Number Placeholder 3"/>
          <p:cNvSpPr>
            <a:spLocks noGrp="1"/>
          </p:cNvSpPr>
          <p:nvPr>
            <p:ph type="sldNum" sz="quarter" idx="10"/>
          </p:nvPr>
        </p:nvSpPr>
        <p:spPr/>
        <p:txBody>
          <a:bodyPr/>
          <a:lstStyle/>
          <a:p>
            <a:pPr>
              <a:defRPr/>
            </a:pPr>
            <a:fld id="{4669649B-CFF5-4491-9589-FA01B74677DB}" type="slidenum">
              <a:rPr lang="en-US" smtClean="0"/>
              <a:pPr>
                <a:defRPr/>
              </a:pPr>
              <a:t>8</a:t>
            </a:fld>
            <a:endParaRPr lang="en-US"/>
          </a:p>
        </p:txBody>
      </p:sp>
    </p:spTree>
    <p:extLst>
      <p:ext uri="{BB962C8B-B14F-4D97-AF65-F5344CB8AC3E}">
        <p14:creationId xmlns:p14="http://schemas.microsoft.com/office/powerpoint/2010/main" val="233170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9</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MVs for summary data storage and reuse</a:t>
            </a:r>
          </a:p>
          <a:p>
            <a:endParaRPr lang="en-US" altLang="en-US" dirty="0" smtClean="0"/>
          </a:p>
          <a:p>
            <a:r>
              <a:rPr lang="en-US" altLang="en-US" dirty="0" smtClean="0"/>
              <a:t>Traditional</a:t>
            </a:r>
            <a:r>
              <a:rPr lang="en-US" altLang="en-US" baseline="0" dirty="0" smtClean="0"/>
              <a:t> views for simplification and security (convenient unit of security)</a:t>
            </a:r>
          </a:p>
          <a:p>
            <a:endParaRPr lang="en-US" altLang="en-US" baseline="0" dirty="0" smtClean="0"/>
          </a:p>
          <a:p>
            <a:r>
              <a:rPr lang="en-US" altLang="en-US" baseline="0" dirty="0" smtClean="0"/>
              <a:t>Rewriting process involves matching process and optimization process. Much more complex than substitution process for using traditional relational views.</a:t>
            </a:r>
          </a:p>
          <a:p>
            <a:endParaRPr lang="en-US" altLang="en-US" baseline="0" dirty="0" smtClean="0"/>
          </a:p>
          <a:p>
            <a:r>
              <a:rPr lang="en-US" altLang="en-US" baseline="0" dirty="0" smtClean="0"/>
              <a:t>Practice matching process to gain insights about the complexity of query rewriting</a:t>
            </a:r>
          </a:p>
          <a:p>
            <a:endParaRPr lang="en-US" altLang="en-US" baseline="0" dirty="0" smtClean="0"/>
          </a:p>
          <a:p>
            <a:r>
              <a:rPr lang="en-US" altLang="en-US" baseline="0" dirty="0" smtClean="0"/>
              <a:t>DBMS innovations</a:t>
            </a:r>
          </a:p>
          <a:p>
            <a:pPr marL="171450" indent="-171450">
              <a:buFontTx/>
              <a:buChar char="-"/>
            </a:pPr>
            <a:r>
              <a:rPr lang="en-US" altLang="en-US" baseline="0" dirty="0" smtClean="0"/>
              <a:t>Rewriting process</a:t>
            </a:r>
          </a:p>
          <a:p>
            <a:pPr marL="171450" indent="-171450">
              <a:buFontTx/>
              <a:buChar char="-"/>
            </a:pPr>
            <a:r>
              <a:rPr lang="en-US" altLang="en-US" baseline="0" dirty="0" smtClean="0"/>
              <a:t>Design tools for determining best collection of MVs</a:t>
            </a:r>
          </a:p>
          <a:p>
            <a:pPr marL="171450" indent="-171450">
              <a:buFontTx/>
              <a:buChar char="-"/>
            </a:pPr>
            <a:r>
              <a:rPr lang="en-US" altLang="en-US" baseline="0" dirty="0" smtClean="0"/>
              <a:t>MV indexing</a:t>
            </a:r>
          </a:p>
          <a:p>
            <a:pPr marL="171450" indent="-171450">
              <a:buFontTx/>
              <a:buChar char="-"/>
            </a:pPr>
            <a:r>
              <a:rPr lang="en-US" altLang="en-US" baseline="0" dirty="0" smtClean="0"/>
              <a:t>Design decisions very complex</a:t>
            </a:r>
          </a:p>
          <a:p>
            <a:pPr marL="0" indent="0">
              <a:buFontTx/>
              <a:buNone/>
            </a:pPr>
            <a:endParaRPr lang="en-US" altLang="en-US" baseline="0" dirty="0" smtClean="0"/>
          </a:p>
          <a:p>
            <a:pPr marL="0" indent="0">
              <a:buFontTx/>
              <a:buNone/>
            </a:pPr>
            <a:r>
              <a:rPr lang="en-US" altLang="en-US" baseline="0" dirty="0" smtClean="0"/>
              <a:t>Assignment covers materialized view definition and query rewriting</a:t>
            </a:r>
          </a:p>
          <a:p>
            <a:pPr marL="0" indent="0">
              <a:buFontTx/>
              <a:buNone/>
            </a:pPr>
            <a:endParaRPr lang="en-US" altLang="en-US" baseline="0" dirty="0" smtClean="0"/>
          </a:p>
          <a:p>
            <a:pPr marL="0" indent="0">
              <a:buFontTx/>
              <a:buNone/>
            </a:pPr>
            <a:r>
              <a:rPr lang="en-US" altLang="en-US" baseline="0" dirty="0" smtClean="0"/>
              <a:t>Query rewriting part of assignment will help you understand the matching process and underlying complexity.</a:t>
            </a:r>
          </a:p>
          <a:p>
            <a:endParaRPr lang="en-US" altLang="en-US" baseline="0" dirty="0" smtClean="0"/>
          </a:p>
        </p:txBody>
      </p:sp>
    </p:spTree>
    <p:extLst>
      <p:ext uri="{BB962C8B-B14F-4D97-AF65-F5344CB8AC3E}">
        <p14:creationId xmlns:p14="http://schemas.microsoft.com/office/powerpoint/2010/main" val="282847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24748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64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53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681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969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61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001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67397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20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193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92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64141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530096"/>
            <a:ext cx="7391400" cy="1143000"/>
          </a:xfrm>
        </p:spPr>
        <p:txBody>
          <a:bodyPr/>
          <a:lstStyle/>
          <a:p>
            <a:r>
              <a:rPr lang="en-US" altLang="en-US" dirty="0" smtClean="0"/>
              <a:t>Module 4 </a:t>
            </a:r>
            <a:br>
              <a:rPr lang="en-US" altLang="en-US" dirty="0" smtClean="0"/>
            </a:br>
            <a:r>
              <a:rPr lang="en-US" altLang="en-US" dirty="0"/>
              <a:t>Materialized View Processing and Design</a:t>
            </a:r>
            <a:endParaRPr lang="en-US" altLang="en-US" dirty="0" smtClean="0"/>
          </a:p>
        </p:txBody>
      </p:sp>
      <p:sp>
        <p:nvSpPr>
          <p:cNvPr id="3075" name="Rectangle 5"/>
          <p:cNvSpPr>
            <a:spLocks noGrp="1" noChangeArrowheads="1"/>
          </p:cNvSpPr>
          <p:nvPr>
            <p:ph type="subTitle" idx="1"/>
          </p:nvPr>
        </p:nvSpPr>
        <p:spPr>
          <a:xfrm>
            <a:off x="2012125" y="3628962"/>
            <a:ext cx="6629400" cy="1676400"/>
          </a:xfrm>
          <a:noFill/>
          <a:ln w="25400"/>
        </p:spPr>
        <p:txBody>
          <a:bodyPr/>
          <a:lstStyle/>
          <a:p>
            <a:pPr eaLnBrk="1" hangingPunct="1"/>
            <a:r>
              <a:rPr lang="en-US" altLang="en-US" dirty="0" smtClean="0"/>
              <a:t>Lesson 3: Query Rewriting Rules</a:t>
            </a:r>
            <a:endParaRPr lang="en-US" altLang="en-US" dirty="0"/>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Explain query rewriting process</a:t>
            </a:r>
          </a:p>
          <a:p>
            <a:r>
              <a:rPr lang="en-US" dirty="0" smtClean="0"/>
              <a:t>Apply matching rules</a:t>
            </a:r>
          </a:p>
          <a:p>
            <a:r>
              <a:rPr lang="en-US" dirty="0" smtClean="0"/>
              <a:t>Reflect on complexity of query rewriting compared to query modification</a:t>
            </a:r>
          </a:p>
        </p:txBody>
      </p:sp>
    </p:spTree>
    <p:extLst>
      <p:ext uri="{BB962C8B-B14F-4D97-AF65-F5344CB8AC3E}">
        <p14:creationId xmlns:p14="http://schemas.microsoft.com/office/powerpoint/2010/main" val="397567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Query Rewriting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3197913"/>
              </p:ext>
            </p:extLst>
          </p:nvPr>
        </p:nvGraphicFramePr>
        <p:xfrm>
          <a:off x="304800" y="1091184"/>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608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2625" y="330200"/>
            <a:ext cx="8080375" cy="1143000"/>
          </a:xfrm>
        </p:spPr>
        <p:txBody>
          <a:bodyPr/>
          <a:lstStyle/>
          <a:p>
            <a:pPr eaLnBrk="1" hangingPunct="1"/>
            <a:r>
              <a:rPr lang="en-US" altLang="en-US" smtClean="0"/>
              <a:t>Query Rewriting Process</a:t>
            </a:r>
          </a:p>
        </p:txBody>
      </p:sp>
      <p:sp>
        <p:nvSpPr>
          <p:cNvPr id="79875" name="Rectangle 6"/>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79876" name="Object 5"/>
          <p:cNvGraphicFramePr>
            <a:graphicFrameLocks noChangeAspect="1"/>
          </p:cNvGraphicFramePr>
          <p:nvPr>
            <p:extLst>
              <p:ext uri="{D42A27DB-BD31-4B8C-83A1-F6EECF244321}">
                <p14:modId xmlns:p14="http://schemas.microsoft.com/office/powerpoint/2010/main" val="3446117180"/>
              </p:ext>
            </p:extLst>
          </p:nvPr>
        </p:nvGraphicFramePr>
        <p:xfrm>
          <a:off x="993013" y="1263029"/>
          <a:ext cx="7157974" cy="4499850"/>
        </p:xfrm>
        <a:graphic>
          <a:graphicData uri="http://schemas.openxmlformats.org/presentationml/2006/ole">
            <mc:AlternateContent xmlns:mc="http://schemas.openxmlformats.org/markup-compatibility/2006">
              <mc:Choice xmlns:v="urn:schemas-microsoft-com:vml" Requires="v">
                <p:oleObj spid="_x0000_s1087" name="Visio" r:id="rId4" imgW="5448311" imgH="3438450" progId="Visio.Drawing.11">
                  <p:embed/>
                </p:oleObj>
              </mc:Choice>
              <mc:Fallback>
                <p:oleObj name="Visio" r:id="rId4" imgW="5448311" imgH="3438450" progId="Visio.Drawing.11">
                  <p:embed/>
                  <p:pic>
                    <p:nvPicPr>
                      <p:cNvPr id="0" name=""/>
                      <p:cNvPicPr>
                        <a:picLocks noChangeAspect="1" noChangeArrowheads="1"/>
                      </p:cNvPicPr>
                      <p:nvPr/>
                    </p:nvPicPr>
                    <p:blipFill>
                      <a:blip r:embed="rId5"/>
                      <a:srcRect/>
                      <a:stretch>
                        <a:fillRect/>
                      </a:stretch>
                    </p:blipFill>
                    <p:spPr bwMode="auto">
                      <a:xfrm>
                        <a:off x="993013" y="1263029"/>
                        <a:ext cx="7157974" cy="4499850"/>
                      </a:xfrm>
                      <a:prstGeom prst="rect">
                        <a:avLst/>
                      </a:prstGeom>
                      <a:solidFill>
                        <a:schemeClr val="accent5"/>
                      </a:solidFill>
                      <a:ln>
                        <a:noFill/>
                      </a:ln>
                      <a:extLst/>
                    </p:spPr>
                  </p:pic>
                </p:oleObj>
              </mc:Fallback>
            </mc:AlternateContent>
          </a:graphicData>
        </a:graphic>
      </p:graphicFrame>
    </p:spTree>
    <p:extLst>
      <p:ext uri="{BB962C8B-B14F-4D97-AF65-F5344CB8AC3E}">
        <p14:creationId xmlns:p14="http://schemas.microsoft.com/office/powerpoint/2010/main" val="380457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Rules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750598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518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582168" y="1402895"/>
            <a:ext cx="4114800" cy="3662065"/>
          </a:xfrm>
          <a:prstGeom prst="ellipse">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Matching for Rows</a:t>
            </a:r>
            <a:endParaRPr lang="en-US" dirty="0"/>
          </a:p>
        </p:txBody>
      </p:sp>
      <p:sp>
        <p:nvSpPr>
          <p:cNvPr id="7" name="Oval 6"/>
          <p:cNvSpPr/>
          <p:nvPr/>
        </p:nvSpPr>
        <p:spPr bwMode="auto">
          <a:xfrm>
            <a:off x="1304544" y="2157984"/>
            <a:ext cx="2859024" cy="2602176"/>
          </a:xfrm>
          <a:prstGeom prst="ellipse">
            <a:avLst/>
          </a:prstGeom>
          <a:solidFill>
            <a:srgbClr val="FF7C8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1908460" y="1463640"/>
            <a:ext cx="1462216" cy="461665"/>
          </a:xfrm>
          <a:prstGeom prst="rect">
            <a:avLst/>
          </a:prstGeom>
          <a:noFill/>
        </p:spPr>
        <p:txBody>
          <a:bodyPr wrap="square" rtlCol="0">
            <a:spAutoFit/>
          </a:bodyPr>
          <a:lstStyle/>
          <a:p>
            <a:r>
              <a:rPr lang="en-US" sz="2400" dirty="0" smtClean="0"/>
              <a:t>MV rows</a:t>
            </a:r>
            <a:endParaRPr lang="en-US" sz="2400" dirty="0"/>
          </a:p>
        </p:txBody>
      </p:sp>
      <p:sp>
        <p:nvSpPr>
          <p:cNvPr id="9" name="TextBox 8"/>
          <p:cNvSpPr txBox="1"/>
          <p:nvPr/>
        </p:nvSpPr>
        <p:spPr>
          <a:xfrm>
            <a:off x="1742673" y="2677130"/>
            <a:ext cx="1791730" cy="461665"/>
          </a:xfrm>
          <a:prstGeom prst="rect">
            <a:avLst/>
          </a:prstGeom>
          <a:noFill/>
        </p:spPr>
        <p:txBody>
          <a:bodyPr wrap="square" rtlCol="0">
            <a:spAutoFit/>
          </a:bodyPr>
          <a:lstStyle/>
          <a:p>
            <a:r>
              <a:rPr lang="en-US" sz="2400" dirty="0" smtClean="0"/>
              <a:t>Query rows</a:t>
            </a:r>
            <a:endParaRPr lang="en-US" sz="2400" dirty="0"/>
          </a:p>
        </p:txBody>
      </p:sp>
      <p:sp>
        <p:nvSpPr>
          <p:cNvPr id="10" name="TextBox 9"/>
          <p:cNvSpPr txBox="1"/>
          <p:nvPr/>
        </p:nvSpPr>
        <p:spPr>
          <a:xfrm>
            <a:off x="4523232" y="1754606"/>
            <a:ext cx="2667000" cy="769441"/>
          </a:xfrm>
          <a:prstGeom prst="rect">
            <a:avLst/>
          </a:prstGeom>
          <a:noFill/>
        </p:spPr>
        <p:txBody>
          <a:bodyPr wrap="square" rtlCol="0">
            <a:spAutoFit/>
          </a:bodyPr>
          <a:lstStyle/>
          <a:p>
            <a:r>
              <a:rPr lang="en-US" b="0" dirty="0" smtClean="0"/>
              <a:t>MV </a:t>
            </a:r>
          </a:p>
          <a:p>
            <a:r>
              <a:rPr lang="en-US" sz="2000" b="0" dirty="0" err="1" smtClean="0">
                <a:latin typeface="Courier New" panose="02070309020205020404" pitchFamily="49" charset="0"/>
                <a:cs typeface="Courier New" panose="02070309020205020404" pitchFamily="49" charset="0"/>
              </a:rPr>
              <a:t>TimeYear</a:t>
            </a:r>
            <a:r>
              <a:rPr lang="en-US" sz="2000" b="0" dirty="0" smtClean="0">
                <a:latin typeface="Courier New" panose="02070309020205020404" pitchFamily="49" charset="0"/>
                <a:cs typeface="Courier New" panose="02070309020205020404" pitchFamily="49" charset="0"/>
              </a:rPr>
              <a:t> &gt; 2014</a:t>
            </a:r>
            <a:endParaRPr lang="en-US" sz="2000" b="0" dirty="0">
              <a:latin typeface="Courier New" panose="02070309020205020404" pitchFamily="49" charset="0"/>
              <a:cs typeface="Courier New" panose="02070309020205020404" pitchFamily="49" charset="0"/>
            </a:endParaRPr>
          </a:p>
        </p:txBody>
      </p:sp>
      <p:sp>
        <p:nvSpPr>
          <p:cNvPr id="11" name="TextBox 10"/>
          <p:cNvSpPr txBox="1"/>
          <p:nvPr/>
        </p:nvSpPr>
        <p:spPr>
          <a:xfrm>
            <a:off x="4523232" y="4007926"/>
            <a:ext cx="4072128" cy="1077218"/>
          </a:xfrm>
          <a:prstGeom prst="rect">
            <a:avLst/>
          </a:prstGeom>
          <a:noFill/>
        </p:spPr>
        <p:txBody>
          <a:bodyPr wrap="square" rtlCol="0">
            <a:spAutoFit/>
          </a:bodyPr>
          <a:lstStyle/>
          <a:p>
            <a:r>
              <a:rPr lang="en-US" b="0" dirty="0" smtClean="0"/>
              <a:t>Query </a:t>
            </a:r>
          </a:p>
          <a:p>
            <a:r>
              <a:rPr lang="en-US" sz="2000" b="0" dirty="0" err="1" smtClean="0">
                <a:latin typeface="Courier New" panose="02070309020205020404" pitchFamily="49" charset="0"/>
                <a:cs typeface="Courier New" panose="02070309020205020404" pitchFamily="49" charset="0"/>
              </a:rPr>
              <a:t>TimeYear</a:t>
            </a:r>
            <a:r>
              <a:rPr lang="en-US" sz="2000" b="0" dirty="0" smtClean="0">
                <a:latin typeface="Courier New" panose="02070309020205020404" pitchFamily="49" charset="0"/>
                <a:cs typeface="Courier New" panose="02070309020205020404" pitchFamily="49" charset="0"/>
              </a:rPr>
              <a:t> = 2016 AND</a:t>
            </a:r>
          </a:p>
          <a:p>
            <a:r>
              <a:rPr lang="en-US" sz="2000" b="0" dirty="0" err="1" smtClean="0">
                <a:latin typeface="Courier New" panose="02070309020205020404" pitchFamily="49" charset="0"/>
                <a:cs typeface="Courier New" panose="02070309020205020404" pitchFamily="49" charset="0"/>
              </a:rPr>
              <a:t>StoreNation</a:t>
            </a:r>
            <a:r>
              <a:rPr lang="en-US" sz="2000" b="0" dirty="0" smtClean="0">
                <a:latin typeface="Courier New" panose="02070309020205020404" pitchFamily="49" charset="0"/>
                <a:cs typeface="Courier New" panose="02070309020205020404" pitchFamily="49" charset="0"/>
              </a:rPr>
              <a:t> </a:t>
            </a:r>
            <a:r>
              <a:rPr lang="en-US" sz="2000" b="0" dirty="0">
                <a:latin typeface="Courier New" panose="02070309020205020404" pitchFamily="49" charset="0"/>
                <a:cs typeface="Courier New" panose="02070309020205020404" pitchFamily="49" charset="0"/>
              </a:rPr>
              <a:t>= </a:t>
            </a:r>
            <a:r>
              <a:rPr lang="en-US" sz="2000" b="0" dirty="0" smtClean="0">
                <a:latin typeface="Courier New" panose="02070309020205020404" pitchFamily="49" charset="0"/>
                <a:cs typeface="Courier New" panose="02070309020205020404" pitchFamily="49" charset="0"/>
              </a:rPr>
              <a:t>'USA'</a:t>
            </a:r>
            <a:endParaRPr lang="en-US" sz="20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076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1216152" y="1501247"/>
            <a:ext cx="4114800" cy="3662065"/>
          </a:xfrm>
          <a:prstGeom prst="ellipse">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sz="4000" dirty="0" smtClean="0"/>
              <a:t>Matching for Grouping Columns</a:t>
            </a:r>
            <a:endParaRPr lang="en-US" sz="4000" dirty="0"/>
          </a:p>
        </p:txBody>
      </p:sp>
      <p:sp>
        <p:nvSpPr>
          <p:cNvPr id="7" name="Oval 6"/>
          <p:cNvSpPr/>
          <p:nvPr/>
        </p:nvSpPr>
        <p:spPr bwMode="auto">
          <a:xfrm>
            <a:off x="1749552" y="2218944"/>
            <a:ext cx="3048000" cy="2639568"/>
          </a:xfrm>
          <a:prstGeom prst="ellipse">
            <a:avLst/>
          </a:prstGeom>
          <a:solidFill>
            <a:srgbClr val="FF7C8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2273808" y="2597574"/>
            <a:ext cx="2523744" cy="707886"/>
          </a:xfrm>
          <a:prstGeom prst="rect">
            <a:avLst/>
          </a:prstGeom>
          <a:noFill/>
        </p:spPr>
        <p:txBody>
          <a:bodyPr wrap="square" rtlCol="0">
            <a:spAutoFit/>
          </a:bodyPr>
          <a:lstStyle/>
          <a:p>
            <a:r>
              <a:rPr lang="en-US" sz="2000" dirty="0" smtClean="0"/>
              <a:t>Query grouping columns</a:t>
            </a:r>
            <a:endParaRPr lang="en-US" sz="2000" dirty="0"/>
          </a:p>
        </p:txBody>
      </p:sp>
      <p:sp>
        <p:nvSpPr>
          <p:cNvPr id="9" name="TextBox 8"/>
          <p:cNvSpPr txBox="1"/>
          <p:nvPr/>
        </p:nvSpPr>
        <p:spPr>
          <a:xfrm>
            <a:off x="2427852" y="1581911"/>
            <a:ext cx="2282070" cy="707886"/>
          </a:xfrm>
          <a:prstGeom prst="rect">
            <a:avLst/>
          </a:prstGeom>
          <a:noFill/>
        </p:spPr>
        <p:txBody>
          <a:bodyPr wrap="square" rtlCol="0">
            <a:spAutoFit/>
          </a:bodyPr>
          <a:lstStyle/>
          <a:p>
            <a:r>
              <a:rPr lang="en-US" sz="2000" dirty="0" smtClean="0"/>
              <a:t>MV grouping columns</a:t>
            </a:r>
            <a:endParaRPr lang="en-US" sz="2000" dirty="0"/>
          </a:p>
        </p:txBody>
      </p:sp>
      <p:sp>
        <p:nvSpPr>
          <p:cNvPr id="10" name="TextBox 9"/>
          <p:cNvSpPr txBox="1"/>
          <p:nvPr/>
        </p:nvSpPr>
        <p:spPr>
          <a:xfrm>
            <a:off x="5254752" y="1581911"/>
            <a:ext cx="2667000" cy="1015663"/>
          </a:xfrm>
          <a:prstGeom prst="rect">
            <a:avLst/>
          </a:prstGeom>
          <a:noFill/>
        </p:spPr>
        <p:txBody>
          <a:bodyPr wrap="square" rtlCol="0">
            <a:spAutoFit/>
          </a:bodyPr>
          <a:lstStyle/>
          <a:p>
            <a:r>
              <a:rPr lang="en-US" sz="2000" b="0" dirty="0" smtClean="0"/>
              <a:t>MV grouping: </a:t>
            </a:r>
          </a:p>
          <a:p>
            <a:pPr marL="285750" indent="-285750">
              <a:buFont typeface="Arial" panose="020B0604020202020204" pitchFamily="34" charset="0"/>
              <a:buChar char="•"/>
            </a:pPr>
            <a:r>
              <a:rPr lang="en-US" sz="2000" b="0" dirty="0" err="1" smtClean="0"/>
              <a:t>TimeYear</a:t>
            </a:r>
            <a:endParaRPr lang="en-US" sz="2000" b="0" dirty="0" smtClean="0"/>
          </a:p>
          <a:p>
            <a:pPr marL="285750" indent="-285750">
              <a:buFont typeface="Arial" panose="020B0604020202020204" pitchFamily="34" charset="0"/>
              <a:buChar char="•"/>
            </a:pPr>
            <a:r>
              <a:rPr lang="en-US" sz="2000" b="0" dirty="0" err="1" smtClean="0"/>
              <a:t>StoreCity</a:t>
            </a:r>
            <a:endParaRPr lang="en-US" sz="2000" b="0" dirty="0" smtClean="0"/>
          </a:p>
        </p:txBody>
      </p:sp>
      <p:sp>
        <p:nvSpPr>
          <p:cNvPr id="11" name="TextBox 10"/>
          <p:cNvSpPr txBox="1"/>
          <p:nvPr/>
        </p:nvSpPr>
        <p:spPr>
          <a:xfrm>
            <a:off x="5330952" y="3671395"/>
            <a:ext cx="2667000" cy="707886"/>
          </a:xfrm>
          <a:prstGeom prst="rect">
            <a:avLst/>
          </a:prstGeom>
          <a:noFill/>
        </p:spPr>
        <p:txBody>
          <a:bodyPr wrap="square" rtlCol="0">
            <a:spAutoFit/>
          </a:bodyPr>
          <a:lstStyle/>
          <a:p>
            <a:r>
              <a:rPr lang="en-US" sz="2000" b="0" dirty="0" smtClean="0"/>
              <a:t>Query grouping: </a:t>
            </a:r>
          </a:p>
          <a:p>
            <a:pPr marL="285750" indent="-285750">
              <a:buFont typeface="Arial" panose="020B0604020202020204" pitchFamily="34" charset="0"/>
              <a:buChar char="•"/>
            </a:pPr>
            <a:r>
              <a:rPr lang="en-US" sz="2000" b="0" dirty="0" err="1" smtClean="0"/>
              <a:t>StoreCity</a:t>
            </a:r>
            <a:endParaRPr lang="en-US" sz="2000" b="0" dirty="0" smtClean="0"/>
          </a:p>
        </p:txBody>
      </p:sp>
    </p:spTree>
    <p:extLst>
      <p:ext uri="{BB962C8B-B14F-4D97-AF65-F5344CB8AC3E}">
        <p14:creationId xmlns:p14="http://schemas.microsoft.com/office/powerpoint/2010/main" val="86001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792956" y="4600311"/>
            <a:ext cx="7443212" cy="114023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3" name="Rectangle 32"/>
          <p:cNvSpPr/>
          <p:nvPr/>
        </p:nvSpPr>
        <p:spPr bwMode="auto">
          <a:xfrm>
            <a:off x="774195" y="3434160"/>
            <a:ext cx="7443212" cy="114023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2" name="Rectangle 31"/>
          <p:cNvSpPr/>
          <p:nvPr/>
        </p:nvSpPr>
        <p:spPr bwMode="auto">
          <a:xfrm>
            <a:off x="792956" y="2268009"/>
            <a:ext cx="7424451" cy="114023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792956" y="969937"/>
            <a:ext cx="7424452" cy="128885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 name="Title 1"/>
          <p:cNvSpPr>
            <a:spLocks noGrp="1"/>
          </p:cNvSpPr>
          <p:nvPr>
            <p:ph type="title"/>
          </p:nvPr>
        </p:nvSpPr>
        <p:spPr>
          <a:xfrm>
            <a:off x="289868" y="184658"/>
            <a:ext cx="8382000" cy="685800"/>
          </a:xfrm>
        </p:spPr>
        <p:txBody>
          <a:bodyPr/>
          <a:lstStyle/>
          <a:p>
            <a:r>
              <a:rPr lang="en-US" dirty="0" smtClean="0"/>
              <a:t>Combined Matching Example</a:t>
            </a:r>
            <a:endParaRPr lang="en-US" dirty="0"/>
          </a:p>
        </p:txBody>
      </p:sp>
      <p:sp>
        <p:nvSpPr>
          <p:cNvPr id="6" name="TextBox 5"/>
          <p:cNvSpPr txBox="1"/>
          <p:nvPr/>
        </p:nvSpPr>
        <p:spPr>
          <a:xfrm>
            <a:off x="2035705" y="1286313"/>
            <a:ext cx="554960" cy="400110"/>
          </a:xfrm>
          <a:prstGeom prst="rect">
            <a:avLst/>
          </a:prstGeom>
          <a:noFill/>
        </p:spPr>
        <p:txBody>
          <a:bodyPr wrap="none" rtlCol="0">
            <a:spAutoFit/>
          </a:bodyPr>
          <a:lstStyle/>
          <a:p>
            <a:r>
              <a:rPr lang="en-US" sz="2000" b="0" i="1" dirty="0" smtClean="0"/>
              <a:t>MV</a:t>
            </a:r>
            <a:endParaRPr lang="en-US" sz="2000" b="0" i="1" dirty="0"/>
          </a:p>
        </p:txBody>
      </p:sp>
      <p:sp>
        <p:nvSpPr>
          <p:cNvPr id="7" name="TextBox 6"/>
          <p:cNvSpPr txBox="1"/>
          <p:nvPr/>
        </p:nvSpPr>
        <p:spPr>
          <a:xfrm>
            <a:off x="5385131" y="1304695"/>
            <a:ext cx="825867" cy="400110"/>
          </a:xfrm>
          <a:prstGeom prst="rect">
            <a:avLst/>
          </a:prstGeom>
          <a:noFill/>
        </p:spPr>
        <p:txBody>
          <a:bodyPr wrap="none" rtlCol="0">
            <a:spAutoFit/>
          </a:bodyPr>
          <a:lstStyle/>
          <a:p>
            <a:r>
              <a:rPr lang="en-US" sz="2000" b="0" i="1" dirty="0" smtClean="0"/>
              <a:t>Query</a:t>
            </a:r>
            <a:endParaRPr lang="en-US" sz="2000" b="0" i="1" dirty="0"/>
          </a:p>
        </p:txBody>
      </p:sp>
      <p:sp>
        <p:nvSpPr>
          <p:cNvPr id="8" name="Right Arrow 7"/>
          <p:cNvSpPr/>
          <p:nvPr/>
        </p:nvSpPr>
        <p:spPr bwMode="auto">
          <a:xfrm>
            <a:off x="3150724" y="1310794"/>
            <a:ext cx="1600200" cy="3231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2776940" y="969937"/>
            <a:ext cx="2472152" cy="461665"/>
          </a:xfrm>
          <a:prstGeom prst="rect">
            <a:avLst/>
          </a:prstGeom>
          <a:noFill/>
        </p:spPr>
        <p:txBody>
          <a:bodyPr wrap="none" rtlCol="0">
            <a:spAutoFit/>
          </a:bodyPr>
          <a:lstStyle/>
          <a:p>
            <a:r>
              <a:rPr lang="en-US" dirty="0" smtClean="0">
                <a:latin typeface="+mn-lt"/>
              </a:rPr>
              <a:t>Row conditions</a:t>
            </a:r>
            <a:endParaRPr lang="en-US" dirty="0">
              <a:latin typeface="+mn-lt"/>
            </a:endParaRPr>
          </a:p>
        </p:txBody>
      </p:sp>
      <p:sp>
        <p:nvSpPr>
          <p:cNvPr id="11" name="TextBox 10"/>
          <p:cNvSpPr txBox="1"/>
          <p:nvPr/>
        </p:nvSpPr>
        <p:spPr>
          <a:xfrm>
            <a:off x="774195" y="1639927"/>
            <a:ext cx="3865161" cy="707886"/>
          </a:xfrm>
          <a:prstGeom prst="rect">
            <a:avLst/>
          </a:prstGeom>
          <a:noFill/>
        </p:spPr>
        <p:txBody>
          <a:bodyPr wrap="none" rtlCol="0">
            <a:spAutoFit/>
          </a:bodyPr>
          <a:lstStyle/>
          <a:p>
            <a:r>
              <a:rPr lang="en-US" sz="2000" b="0" dirty="0" err="1" smtClean="0">
                <a:latin typeface="+mn-lt"/>
              </a:rPr>
              <a:t>TimeYear</a:t>
            </a:r>
            <a:r>
              <a:rPr lang="en-US" sz="2000" b="0" dirty="0" smtClean="0">
                <a:latin typeface="+mn-lt"/>
              </a:rPr>
              <a:t> &gt; 2014 AND </a:t>
            </a:r>
          </a:p>
          <a:p>
            <a:r>
              <a:rPr lang="en-US" sz="2000" b="0" dirty="0" err="1" smtClean="0">
                <a:latin typeface="+mn-lt"/>
              </a:rPr>
              <a:t>StoreNation</a:t>
            </a:r>
            <a:r>
              <a:rPr lang="en-US" sz="2000" b="0" dirty="0" smtClean="0">
                <a:latin typeface="+mn-lt"/>
              </a:rPr>
              <a:t> IN (</a:t>
            </a:r>
            <a:r>
              <a:rPr lang="en-US" sz="2000" b="0" dirty="0" smtClean="0"/>
              <a:t>'</a:t>
            </a:r>
            <a:r>
              <a:rPr lang="en-US" sz="2000" b="0" dirty="0" smtClean="0">
                <a:latin typeface="+mn-lt"/>
              </a:rPr>
              <a:t>USA</a:t>
            </a:r>
            <a:r>
              <a:rPr lang="en-US" sz="2000" b="0" dirty="0"/>
              <a:t>'</a:t>
            </a:r>
            <a:r>
              <a:rPr lang="en-US" sz="2000" b="0" dirty="0" smtClean="0">
                <a:latin typeface="+mn-lt"/>
              </a:rPr>
              <a:t>, </a:t>
            </a:r>
            <a:r>
              <a:rPr lang="en-US" sz="2000" b="0" dirty="0" smtClean="0"/>
              <a:t>'</a:t>
            </a:r>
            <a:r>
              <a:rPr lang="en-US" sz="2000" b="0" dirty="0" smtClean="0">
                <a:latin typeface="+mn-lt"/>
              </a:rPr>
              <a:t>Canada</a:t>
            </a:r>
            <a:r>
              <a:rPr lang="en-US" sz="2000" b="0" dirty="0"/>
              <a:t>'</a:t>
            </a:r>
            <a:r>
              <a:rPr lang="en-US" sz="2000" b="0" dirty="0" smtClean="0">
                <a:latin typeface="+mn-lt"/>
              </a:rPr>
              <a:t>)</a:t>
            </a:r>
          </a:p>
        </p:txBody>
      </p:sp>
      <p:sp>
        <p:nvSpPr>
          <p:cNvPr id="13" name="TextBox 12"/>
          <p:cNvSpPr txBox="1"/>
          <p:nvPr/>
        </p:nvSpPr>
        <p:spPr>
          <a:xfrm>
            <a:off x="4729936" y="1597995"/>
            <a:ext cx="3269100" cy="707886"/>
          </a:xfrm>
          <a:prstGeom prst="rect">
            <a:avLst/>
          </a:prstGeom>
          <a:noFill/>
        </p:spPr>
        <p:txBody>
          <a:bodyPr wrap="none" rtlCol="0">
            <a:spAutoFit/>
          </a:bodyPr>
          <a:lstStyle/>
          <a:p>
            <a:r>
              <a:rPr lang="en-US" sz="2000" b="0" dirty="0" err="1" smtClean="0">
                <a:latin typeface="+mn-lt"/>
              </a:rPr>
              <a:t>TimeYear</a:t>
            </a:r>
            <a:r>
              <a:rPr lang="en-US" sz="2000" b="0" dirty="0" smtClean="0">
                <a:latin typeface="+mn-lt"/>
              </a:rPr>
              <a:t> = 2016</a:t>
            </a:r>
          </a:p>
          <a:p>
            <a:r>
              <a:rPr lang="en-US" sz="2000" b="0" dirty="0" smtClean="0">
                <a:latin typeface="+mn-lt"/>
              </a:rPr>
              <a:t>  AND </a:t>
            </a:r>
            <a:r>
              <a:rPr lang="en-US" sz="2000" b="0" dirty="0" err="1">
                <a:latin typeface="+mn-lt"/>
              </a:rPr>
              <a:t>StoreNation</a:t>
            </a:r>
            <a:r>
              <a:rPr lang="en-US" sz="2000" b="0" dirty="0">
                <a:latin typeface="+mn-lt"/>
              </a:rPr>
              <a:t> = 'USA' </a:t>
            </a:r>
          </a:p>
        </p:txBody>
      </p:sp>
      <p:sp>
        <p:nvSpPr>
          <p:cNvPr id="14" name="TextBox 13"/>
          <p:cNvSpPr txBox="1"/>
          <p:nvPr/>
        </p:nvSpPr>
        <p:spPr>
          <a:xfrm>
            <a:off x="2587233" y="2589801"/>
            <a:ext cx="569387" cy="400110"/>
          </a:xfrm>
          <a:prstGeom prst="rect">
            <a:avLst/>
          </a:prstGeom>
          <a:noFill/>
        </p:spPr>
        <p:txBody>
          <a:bodyPr wrap="none" rtlCol="0">
            <a:spAutoFit/>
          </a:bodyPr>
          <a:lstStyle/>
          <a:p>
            <a:r>
              <a:rPr lang="en-US" sz="2000" b="0" i="1" dirty="0" smtClean="0">
                <a:latin typeface="+mn-lt"/>
              </a:rPr>
              <a:t>MV</a:t>
            </a:r>
            <a:endParaRPr lang="en-US" sz="2000" b="0" i="1" dirty="0">
              <a:latin typeface="+mn-lt"/>
            </a:endParaRPr>
          </a:p>
        </p:txBody>
      </p:sp>
      <p:sp>
        <p:nvSpPr>
          <p:cNvPr id="15" name="TextBox 14"/>
          <p:cNvSpPr txBox="1"/>
          <p:nvPr/>
        </p:nvSpPr>
        <p:spPr>
          <a:xfrm>
            <a:off x="4913216" y="2595771"/>
            <a:ext cx="881973" cy="400110"/>
          </a:xfrm>
          <a:prstGeom prst="rect">
            <a:avLst/>
          </a:prstGeom>
          <a:noFill/>
        </p:spPr>
        <p:txBody>
          <a:bodyPr wrap="none" rtlCol="0">
            <a:spAutoFit/>
          </a:bodyPr>
          <a:lstStyle/>
          <a:p>
            <a:r>
              <a:rPr lang="en-US" sz="2000" b="0" i="1" dirty="0" smtClean="0">
                <a:latin typeface="+mn-lt"/>
              </a:rPr>
              <a:t>Query</a:t>
            </a:r>
            <a:endParaRPr lang="en-US" sz="2000" b="0" i="1" dirty="0">
              <a:latin typeface="+mn-lt"/>
            </a:endParaRPr>
          </a:p>
        </p:txBody>
      </p:sp>
      <p:sp>
        <p:nvSpPr>
          <p:cNvPr id="16" name="Right Arrow 15"/>
          <p:cNvSpPr/>
          <p:nvPr/>
        </p:nvSpPr>
        <p:spPr bwMode="auto">
          <a:xfrm>
            <a:off x="3313016" y="2589801"/>
            <a:ext cx="1600200" cy="3231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17" name="TextBox 16"/>
          <p:cNvSpPr txBox="1"/>
          <p:nvPr/>
        </p:nvSpPr>
        <p:spPr>
          <a:xfrm>
            <a:off x="2846778" y="2211724"/>
            <a:ext cx="2916183" cy="461665"/>
          </a:xfrm>
          <a:prstGeom prst="rect">
            <a:avLst/>
          </a:prstGeom>
          <a:noFill/>
        </p:spPr>
        <p:txBody>
          <a:bodyPr wrap="none" rtlCol="0">
            <a:spAutoFit/>
          </a:bodyPr>
          <a:lstStyle/>
          <a:p>
            <a:r>
              <a:rPr lang="en-US" dirty="0" smtClean="0">
                <a:latin typeface="+mn-lt"/>
              </a:rPr>
              <a:t>Grouping columns</a:t>
            </a:r>
            <a:endParaRPr lang="en-US" dirty="0">
              <a:latin typeface="+mn-lt"/>
            </a:endParaRPr>
          </a:p>
        </p:txBody>
      </p:sp>
      <p:sp>
        <p:nvSpPr>
          <p:cNvPr id="18" name="TextBox 17"/>
          <p:cNvSpPr txBox="1"/>
          <p:nvPr/>
        </p:nvSpPr>
        <p:spPr>
          <a:xfrm>
            <a:off x="1674929" y="2991473"/>
            <a:ext cx="2681375" cy="400110"/>
          </a:xfrm>
          <a:prstGeom prst="rect">
            <a:avLst/>
          </a:prstGeom>
          <a:noFill/>
        </p:spPr>
        <p:txBody>
          <a:bodyPr wrap="none" rtlCol="0">
            <a:spAutoFit/>
          </a:bodyPr>
          <a:lstStyle/>
          <a:p>
            <a:r>
              <a:rPr lang="en-US" sz="2000" b="0" dirty="0" err="1" smtClean="0">
                <a:latin typeface="+mn-lt"/>
              </a:rPr>
              <a:t>StoreState</a:t>
            </a:r>
            <a:r>
              <a:rPr lang="en-US" sz="2000" b="0" dirty="0" smtClean="0">
                <a:latin typeface="+mn-lt"/>
              </a:rPr>
              <a:t>, </a:t>
            </a:r>
            <a:r>
              <a:rPr lang="en-US" sz="2000" b="0" dirty="0" err="1" smtClean="0">
                <a:latin typeface="+mn-lt"/>
              </a:rPr>
              <a:t>TimeYear</a:t>
            </a:r>
            <a:r>
              <a:rPr lang="en-US" sz="2000" b="0" dirty="0" smtClean="0">
                <a:latin typeface="+mn-lt"/>
              </a:rPr>
              <a:t> </a:t>
            </a:r>
            <a:endParaRPr lang="en-US" sz="2000" b="0" dirty="0">
              <a:latin typeface="+mn-lt"/>
            </a:endParaRPr>
          </a:p>
        </p:txBody>
      </p:sp>
      <p:sp>
        <p:nvSpPr>
          <p:cNvPr id="19" name="TextBox 18"/>
          <p:cNvSpPr txBox="1"/>
          <p:nvPr/>
        </p:nvSpPr>
        <p:spPr>
          <a:xfrm>
            <a:off x="4931396" y="3008134"/>
            <a:ext cx="1394934" cy="400110"/>
          </a:xfrm>
          <a:prstGeom prst="rect">
            <a:avLst/>
          </a:prstGeom>
          <a:noFill/>
        </p:spPr>
        <p:txBody>
          <a:bodyPr wrap="none" rtlCol="0">
            <a:spAutoFit/>
          </a:bodyPr>
          <a:lstStyle/>
          <a:p>
            <a:r>
              <a:rPr lang="en-US" sz="2000" b="0" dirty="0" err="1" smtClean="0">
                <a:latin typeface="+mn-lt"/>
              </a:rPr>
              <a:t>StoreState</a:t>
            </a:r>
            <a:endParaRPr lang="en-US" sz="2000" b="0" dirty="0">
              <a:latin typeface="+mn-lt"/>
            </a:endParaRPr>
          </a:p>
        </p:txBody>
      </p:sp>
      <p:sp>
        <p:nvSpPr>
          <p:cNvPr id="20" name="TextBox 19"/>
          <p:cNvSpPr txBox="1"/>
          <p:nvPr/>
        </p:nvSpPr>
        <p:spPr>
          <a:xfrm>
            <a:off x="1887933" y="4941715"/>
            <a:ext cx="569387" cy="400110"/>
          </a:xfrm>
          <a:prstGeom prst="rect">
            <a:avLst/>
          </a:prstGeom>
          <a:noFill/>
        </p:spPr>
        <p:txBody>
          <a:bodyPr wrap="none" rtlCol="0">
            <a:spAutoFit/>
          </a:bodyPr>
          <a:lstStyle/>
          <a:p>
            <a:r>
              <a:rPr lang="en-US" sz="2000" b="0" i="1" dirty="0" smtClean="0">
                <a:latin typeface="+mn-lt"/>
              </a:rPr>
              <a:t>MV</a:t>
            </a:r>
            <a:endParaRPr lang="en-US" sz="2000" b="0" i="1" dirty="0">
              <a:latin typeface="+mn-lt"/>
            </a:endParaRPr>
          </a:p>
        </p:txBody>
      </p:sp>
      <p:sp>
        <p:nvSpPr>
          <p:cNvPr id="21" name="TextBox 20"/>
          <p:cNvSpPr txBox="1"/>
          <p:nvPr/>
        </p:nvSpPr>
        <p:spPr>
          <a:xfrm>
            <a:off x="4880988" y="4947685"/>
            <a:ext cx="881973" cy="400110"/>
          </a:xfrm>
          <a:prstGeom prst="rect">
            <a:avLst/>
          </a:prstGeom>
          <a:noFill/>
        </p:spPr>
        <p:txBody>
          <a:bodyPr wrap="none" rtlCol="0">
            <a:spAutoFit/>
          </a:bodyPr>
          <a:lstStyle/>
          <a:p>
            <a:r>
              <a:rPr lang="en-US" sz="2000" b="0" i="1" dirty="0" smtClean="0">
                <a:latin typeface="+mn-lt"/>
              </a:rPr>
              <a:t>Query</a:t>
            </a:r>
            <a:endParaRPr lang="en-US" sz="2000" b="0" i="1" dirty="0">
              <a:latin typeface="+mn-lt"/>
            </a:endParaRPr>
          </a:p>
        </p:txBody>
      </p:sp>
      <p:sp>
        <p:nvSpPr>
          <p:cNvPr id="22" name="Right Arrow 21"/>
          <p:cNvSpPr/>
          <p:nvPr/>
        </p:nvSpPr>
        <p:spPr bwMode="auto">
          <a:xfrm>
            <a:off x="2613716" y="4941715"/>
            <a:ext cx="2116220" cy="3231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23" name="TextBox 22"/>
          <p:cNvSpPr txBox="1"/>
          <p:nvPr/>
        </p:nvSpPr>
        <p:spPr>
          <a:xfrm>
            <a:off x="2375248" y="4571534"/>
            <a:ext cx="3175869" cy="461665"/>
          </a:xfrm>
          <a:prstGeom prst="rect">
            <a:avLst/>
          </a:prstGeom>
          <a:noFill/>
        </p:spPr>
        <p:txBody>
          <a:bodyPr wrap="none" rtlCol="0">
            <a:spAutoFit/>
          </a:bodyPr>
          <a:lstStyle/>
          <a:p>
            <a:r>
              <a:rPr lang="en-US" dirty="0" smtClean="0">
                <a:latin typeface="+mn-lt"/>
              </a:rPr>
              <a:t>Aggregate functions</a:t>
            </a:r>
            <a:endParaRPr lang="en-US" dirty="0">
              <a:latin typeface="+mn-lt"/>
            </a:endParaRPr>
          </a:p>
        </p:txBody>
      </p:sp>
      <p:sp>
        <p:nvSpPr>
          <p:cNvPr id="24" name="TextBox 23"/>
          <p:cNvSpPr txBox="1"/>
          <p:nvPr/>
        </p:nvSpPr>
        <p:spPr>
          <a:xfrm>
            <a:off x="913466" y="5305655"/>
            <a:ext cx="3531736" cy="400110"/>
          </a:xfrm>
          <a:prstGeom prst="rect">
            <a:avLst/>
          </a:prstGeom>
          <a:noFill/>
        </p:spPr>
        <p:txBody>
          <a:bodyPr wrap="none" rtlCol="0">
            <a:spAutoFit/>
          </a:bodyPr>
          <a:lstStyle/>
          <a:p>
            <a:r>
              <a:rPr lang="en-US" sz="2000" b="0" dirty="0" smtClean="0"/>
              <a:t>SUM(</a:t>
            </a:r>
            <a:r>
              <a:rPr lang="en-US" sz="2000" b="0" dirty="0" err="1"/>
              <a:t>D</a:t>
            </a:r>
            <a:r>
              <a:rPr lang="en-US" sz="2000" b="0" dirty="0" err="1" smtClean="0"/>
              <a:t>ollarSales</a:t>
            </a:r>
            <a:r>
              <a:rPr lang="en-US" sz="2000" b="0" dirty="0" smtClean="0"/>
              <a:t>), COUNT(*)</a:t>
            </a:r>
            <a:endParaRPr lang="en-US" sz="2000" b="0" dirty="0"/>
          </a:p>
        </p:txBody>
      </p:sp>
      <p:sp>
        <p:nvSpPr>
          <p:cNvPr id="25" name="TextBox 24"/>
          <p:cNvSpPr txBox="1"/>
          <p:nvPr/>
        </p:nvSpPr>
        <p:spPr>
          <a:xfrm>
            <a:off x="4495308" y="5305655"/>
            <a:ext cx="2191818" cy="400110"/>
          </a:xfrm>
          <a:prstGeom prst="rect">
            <a:avLst/>
          </a:prstGeom>
          <a:noFill/>
        </p:spPr>
        <p:txBody>
          <a:bodyPr wrap="none" rtlCol="0">
            <a:spAutoFit/>
          </a:bodyPr>
          <a:lstStyle/>
          <a:p>
            <a:r>
              <a:rPr lang="en-US" sz="2000" b="0" dirty="0" smtClean="0">
                <a:latin typeface="+mn-lt"/>
              </a:rPr>
              <a:t>AVG(</a:t>
            </a:r>
            <a:r>
              <a:rPr lang="en-US" sz="2000" b="0" dirty="0" err="1" smtClean="0">
                <a:latin typeface="+mn-lt"/>
              </a:rPr>
              <a:t>DollarSales</a:t>
            </a:r>
            <a:r>
              <a:rPr lang="en-US" sz="2000" b="0" dirty="0" smtClean="0">
                <a:latin typeface="+mn-lt"/>
              </a:rPr>
              <a:t>)</a:t>
            </a:r>
            <a:endParaRPr lang="en-US" sz="2000" b="0" dirty="0">
              <a:latin typeface="+mn-lt"/>
            </a:endParaRPr>
          </a:p>
        </p:txBody>
      </p:sp>
      <p:sp>
        <p:nvSpPr>
          <p:cNvPr id="26" name="TextBox 25"/>
          <p:cNvSpPr txBox="1"/>
          <p:nvPr/>
        </p:nvSpPr>
        <p:spPr>
          <a:xfrm>
            <a:off x="2430837" y="3758501"/>
            <a:ext cx="569387" cy="400110"/>
          </a:xfrm>
          <a:prstGeom prst="rect">
            <a:avLst/>
          </a:prstGeom>
          <a:noFill/>
        </p:spPr>
        <p:txBody>
          <a:bodyPr wrap="none" rtlCol="0">
            <a:spAutoFit/>
          </a:bodyPr>
          <a:lstStyle/>
          <a:p>
            <a:r>
              <a:rPr lang="en-US" sz="2000" b="0" i="1" dirty="0" smtClean="0">
                <a:latin typeface="+mn-lt"/>
              </a:rPr>
              <a:t>MV</a:t>
            </a:r>
            <a:endParaRPr lang="en-US" sz="2000" b="0" i="1" dirty="0">
              <a:latin typeface="+mn-lt"/>
            </a:endParaRPr>
          </a:p>
        </p:txBody>
      </p:sp>
      <p:sp>
        <p:nvSpPr>
          <p:cNvPr id="27" name="TextBox 26"/>
          <p:cNvSpPr txBox="1"/>
          <p:nvPr/>
        </p:nvSpPr>
        <p:spPr>
          <a:xfrm>
            <a:off x="4756820" y="3764471"/>
            <a:ext cx="881973" cy="400110"/>
          </a:xfrm>
          <a:prstGeom prst="rect">
            <a:avLst/>
          </a:prstGeom>
          <a:noFill/>
        </p:spPr>
        <p:txBody>
          <a:bodyPr wrap="none" rtlCol="0">
            <a:spAutoFit/>
          </a:bodyPr>
          <a:lstStyle/>
          <a:p>
            <a:r>
              <a:rPr lang="en-US" sz="2000" b="0" i="1" dirty="0" smtClean="0">
                <a:latin typeface="+mn-lt"/>
              </a:rPr>
              <a:t>Query</a:t>
            </a:r>
            <a:endParaRPr lang="en-US" sz="2000" b="0" i="1" dirty="0">
              <a:latin typeface="+mn-lt"/>
            </a:endParaRPr>
          </a:p>
        </p:txBody>
      </p:sp>
      <p:sp>
        <p:nvSpPr>
          <p:cNvPr id="28" name="Right Arrow 27"/>
          <p:cNvSpPr/>
          <p:nvPr/>
        </p:nvSpPr>
        <p:spPr bwMode="auto">
          <a:xfrm>
            <a:off x="3168633" y="3819606"/>
            <a:ext cx="1600200" cy="3231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n-lt"/>
            </a:endParaRPr>
          </a:p>
        </p:txBody>
      </p:sp>
      <p:sp>
        <p:nvSpPr>
          <p:cNvPr id="29" name="TextBox 28"/>
          <p:cNvSpPr txBox="1"/>
          <p:nvPr/>
        </p:nvSpPr>
        <p:spPr>
          <a:xfrm>
            <a:off x="2128358" y="3427370"/>
            <a:ext cx="3703258" cy="461665"/>
          </a:xfrm>
          <a:prstGeom prst="rect">
            <a:avLst/>
          </a:prstGeom>
          <a:noFill/>
        </p:spPr>
        <p:txBody>
          <a:bodyPr wrap="none" rtlCol="0">
            <a:spAutoFit/>
          </a:bodyPr>
          <a:lstStyle/>
          <a:p>
            <a:r>
              <a:rPr lang="en-US" dirty="0" smtClean="0">
                <a:latin typeface="+mn-lt"/>
              </a:rPr>
              <a:t>Grouping dependencies</a:t>
            </a:r>
            <a:endParaRPr lang="en-US" dirty="0">
              <a:latin typeface="+mn-lt"/>
            </a:endParaRPr>
          </a:p>
        </p:txBody>
      </p:sp>
      <p:sp>
        <p:nvSpPr>
          <p:cNvPr id="30" name="TextBox 29"/>
          <p:cNvSpPr txBox="1"/>
          <p:nvPr/>
        </p:nvSpPr>
        <p:spPr>
          <a:xfrm>
            <a:off x="1518533" y="4160173"/>
            <a:ext cx="2296654" cy="400110"/>
          </a:xfrm>
          <a:prstGeom prst="rect">
            <a:avLst/>
          </a:prstGeom>
          <a:noFill/>
        </p:spPr>
        <p:txBody>
          <a:bodyPr wrap="none" rtlCol="0">
            <a:spAutoFit/>
          </a:bodyPr>
          <a:lstStyle/>
          <a:p>
            <a:r>
              <a:rPr lang="en-US" sz="2000" b="0" dirty="0" err="1" smtClean="0">
                <a:latin typeface="+mn-lt"/>
              </a:rPr>
              <a:t>StoreId</a:t>
            </a:r>
            <a:r>
              <a:rPr lang="en-US" sz="2000" b="0" dirty="0" smtClean="0">
                <a:latin typeface="+mn-lt"/>
              </a:rPr>
              <a:t>, </a:t>
            </a:r>
            <a:r>
              <a:rPr lang="en-US" sz="2000" b="0" dirty="0" err="1" smtClean="0">
                <a:latin typeface="+mn-lt"/>
              </a:rPr>
              <a:t>TimeYear</a:t>
            </a:r>
            <a:r>
              <a:rPr lang="en-US" sz="2000" b="0" dirty="0" smtClean="0">
                <a:latin typeface="+mn-lt"/>
              </a:rPr>
              <a:t> </a:t>
            </a:r>
            <a:endParaRPr lang="en-US" sz="2000" b="0" dirty="0">
              <a:latin typeface="+mn-lt"/>
            </a:endParaRPr>
          </a:p>
        </p:txBody>
      </p:sp>
      <p:sp>
        <p:nvSpPr>
          <p:cNvPr id="31" name="TextBox 30"/>
          <p:cNvSpPr txBox="1"/>
          <p:nvPr/>
        </p:nvSpPr>
        <p:spPr>
          <a:xfrm>
            <a:off x="4775000" y="4176834"/>
            <a:ext cx="2436308" cy="400110"/>
          </a:xfrm>
          <a:prstGeom prst="rect">
            <a:avLst/>
          </a:prstGeom>
          <a:noFill/>
        </p:spPr>
        <p:txBody>
          <a:bodyPr wrap="none" rtlCol="0">
            <a:spAutoFit/>
          </a:bodyPr>
          <a:lstStyle/>
          <a:p>
            <a:r>
              <a:rPr lang="en-US" sz="2000" b="0" dirty="0" err="1" smtClean="0">
                <a:latin typeface="+mn-lt"/>
              </a:rPr>
              <a:t>StoreCity</a:t>
            </a:r>
            <a:r>
              <a:rPr lang="en-US" sz="2000" b="0" dirty="0" smtClean="0">
                <a:latin typeface="+mn-lt"/>
              </a:rPr>
              <a:t>, </a:t>
            </a:r>
            <a:r>
              <a:rPr lang="en-US" sz="2000" b="0" dirty="0" err="1" smtClean="0">
                <a:latin typeface="+mn-lt"/>
              </a:rPr>
              <a:t>TimeYear</a:t>
            </a:r>
            <a:endParaRPr lang="en-US" sz="2000" b="0" dirty="0">
              <a:latin typeface="+mn-lt"/>
            </a:endParaRPr>
          </a:p>
        </p:txBody>
      </p:sp>
    </p:spTree>
    <p:extLst>
      <p:ext uri="{BB962C8B-B14F-4D97-AF65-F5344CB8AC3E}">
        <p14:creationId xmlns:p14="http://schemas.microsoft.com/office/powerpoint/2010/main" val="22168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1" grpId="0"/>
      <p:bldP spid="13" grpId="0"/>
      <p:bldP spid="14" grpId="0"/>
      <p:bldP spid="15" grpId="0"/>
      <p:bldP spid="16" grpId="0" animBg="1"/>
      <p:bldP spid="17" grpId="0"/>
      <p:bldP spid="18" grpId="0"/>
      <p:bldP spid="19" grpId="0"/>
      <p:bldP spid="20" grpId="0"/>
      <p:bldP spid="21" grpId="0"/>
      <p:bldP spid="22" grpId="0" animBg="1"/>
      <p:bldP spid="23" grpId="0"/>
      <p:bldP spid="24" grpId="0"/>
      <p:bldP spid="25" grpId="0"/>
      <p:bldP spid="26" grpId="0"/>
      <p:bldP spid="27" grpId="0"/>
      <p:bldP spid="28" grpId="0" animBg="1"/>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Essential part of summary data management</a:t>
            </a:r>
          </a:p>
          <a:p>
            <a:pPr eaLnBrk="1" hangingPunct="1"/>
            <a:r>
              <a:rPr lang="en-US" altLang="en-US" dirty="0" smtClean="0"/>
              <a:t>Matching rules for row conditions, grouping columns, grouping dependencies, and aggregate calculations</a:t>
            </a:r>
          </a:p>
          <a:p>
            <a:pPr eaLnBrk="1" hangingPunct="1"/>
            <a:r>
              <a:rPr lang="en-US" altLang="en-US" dirty="0"/>
              <a:t>E</a:t>
            </a:r>
            <a:r>
              <a:rPr lang="en-US" altLang="en-US" dirty="0" smtClean="0"/>
              <a:t>valuation of rewritten queries by optimizing compiler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Materialized View Processing and Design&amp;quot;&quot;/&gt;&lt;property id=&quot;20307&quot; value=&quot;256&quot;/&gt;&lt;/object&gt;&lt;object type=&quot;3&quot; unique_id=&quot;10085&quot;&gt;&lt;property id=&quot;20148&quot; value=&quot;5&quot;/&gt;&lt;property id=&quot;20300&quot; value=&quot;Slide 9 - &amp;quot;Summary&amp;quot;&quot;/&gt;&lt;property id=&quot;20307&quot; value=&quot;264&quot;/&gt;&lt;/object&gt;&lt;object type=&quot;3&quot; unique_id=&quot;16359&quot;&gt;&lt;property id=&quot;20148&quot; value=&quot;5&quot;/&gt;&lt;property id=&quot;20300&quot; value=&quot;Slide 6 - &amp;quot;Matching for Rows&amp;quot;&quot;/&gt;&lt;property id=&quot;20307&quot; value=&quot;397&quot;/&gt;&lt;/object&gt;&lt;object type=&quot;3&quot; unique_id=&quot;16360&quot;&gt;&lt;property id=&quot;20148&quot; value=&quot;5&quot;/&gt;&lt;property id=&quot;20300&quot; value=&quot;Slide 7 - &amp;quot;Matching for Grouping Columns&amp;quot;&quot;/&gt;&lt;property id=&quot;20307&quot; value=&quot;398&quot;/&gt;&lt;/object&gt;&lt;object type=&quot;3&quot; unique_id=&quot;16361&quot;&gt;&lt;property id=&quot;20148&quot; value=&quot;5&quot;/&gt;&lt;property id=&quot;20300&quot; value=&quot;Slide 8 - &amp;quot;Combined Matching Example&amp;quot;&quot;/&gt;&lt;property id=&quot;20307&quot; value=&quot;399&quot;/&gt;&lt;/object&gt;&lt;object type=&quot;3&quot; unique_id=&quot;24166&quot;&gt;&lt;property id=&quot;20148&quot; value=&quot;5&quot;/&gt;&lt;property id=&quot;20300&quot; value=&quot;Slide 2 - &amp;quot;Lesson Objectives&amp;quot;&quot;/&gt;&lt;property id=&quot;20307&quot; value=&quot;407&quot;/&gt;&lt;/object&gt;&lt;object type=&quot;3&quot; unique_id=&quot;24654&quot;&gt;&lt;property id=&quot;20148&quot; value=&quot;5&quot;/&gt;&lt;property id=&quot;20300&quot; value=&quot;Slide 4 - &amp;quot;Query Rewriting Process&amp;quot;&quot;/&gt;&lt;property id=&quot;20307&quot; value=&quot;409&quot;/&gt;&lt;/object&gt;&lt;object type=&quot;3&quot; unique_id=&quot;25594&quot;&gt;&lt;property id=&quot;20148&quot; value=&quot;5&quot;/&gt;&lt;property id=&quot;20300&quot; value=&quot;Slide 5 - &amp;quot;Matching Rules&amp;quot;&quot;/&gt;&lt;property id=&quot;20307&quot; value=&quot;410&quot;/&gt;&lt;/object&gt;&lt;object type=&quot;3&quot; unique_id=&quot;25721&quot;&gt;&lt;property id=&quot;20148&quot; value=&quot;5&quot;/&gt;&lt;property id=&quot;20300&quot; value=&quot;Slide 3 - &amp;quot;Query Rewriting Overview&amp;quot;&quot;/&gt;&lt;property id=&quot;20307&quot; value=&quot;412&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10479</TotalTime>
  <Words>1077</Words>
  <Application>Microsoft Office PowerPoint</Application>
  <PresentationFormat>On-screen Show (4:3)</PresentationFormat>
  <Paragraphs>141</Paragraphs>
  <Slides>9</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ＭＳ Ｐゴシック</vt:lpstr>
      <vt:lpstr>Arial</vt:lpstr>
      <vt:lpstr>Courier New</vt:lpstr>
      <vt:lpstr>Times New Roman</vt:lpstr>
      <vt:lpstr>Blank Presentation</vt:lpstr>
      <vt:lpstr>Visio</vt:lpstr>
      <vt:lpstr>Module 4  Materialized View Processing and Design</vt:lpstr>
      <vt:lpstr>Lesson Objectives</vt:lpstr>
      <vt:lpstr>Query Rewriting Overview</vt:lpstr>
      <vt:lpstr>Query Rewriting Process</vt:lpstr>
      <vt:lpstr>Matching Rules</vt:lpstr>
      <vt:lpstr>Matching for Rows</vt:lpstr>
      <vt:lpstr>Matching for Grouping Columns</vt:lpstr>
      <vt:lpstr>Combined Matching Example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SicilianMan</cp:lastModifiedBy>
  <cp:revision>2108</cp:revision>
  <cp:lastPrinted>1601-01-01T00:00:00Z</cp:lastPrinted>
  <dcterms:created xsi:type="dcterms:W3CDTF">2000-07-15T18:34:14Z</dcterms:created>
  <dcterms:modified xsi:type="dcterms:W3CDTF">2018-05-16T05:10:41Z</dcterms:modified>
</cp:coreProperties>
</file>