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7" r:id="rId3"/>
    <p:sldId id="409" r:id="rId4"/>
    <p:sldId id="400" r:id="rId5"/>
    <p:sldId id="306" r:id="rId6"/>
    <p:sldId id="401" r:id="rId7"/>
    <p:sldId id="406" r:id="rId8"/>
    <p:sldId id="408" r:id="rId9"/>
    <p:sldId id="264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10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CCFF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-612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Welcome to Lesson 4 of Module 4</a:t>
            </a:r>
            <a:r>
              <a:rPr lang="en-US" baseline="0" dirty="0" smtClean="0"/>
              <a:t> </a:t>
            </a:r>
            <a:r>
              <a:rPr lang="en-US" dirty="0" smtClean="0"/>
              <a:t>on </a:t>
            </a:r>
            <a:r>
              <a:rPr lang="en-US" altLang="en-US" dirty="0" smtClean="0"/>
              <a:t>Materialized View Processing and Design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Opening question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Why learn to perform simple query rewriting? What is a good analogy for learning simple query rewriting examples?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Statistics: perform some calculations in a spreadsheet to gain insight about nature of calculations</a:t>
            </a:r>
          </a:p>
          <a:p>
            <a:pPr marL="0" indent="0" eaLnBrk="1" hangingPunct="1">
              <a:buFontTx/>
              <a:buNone/>
            </a:pPr>
            <a:endParaRPr lang="en-US" altLang="en-US" baseline="0" dirty="0" smtClean="0"/>
          </a:p>
          <a:p>
            <a:pPr marL="0" indent="0" eaLnBrk="1" hangingPunct="1">
              <a:buFontTx/>
              <a:buNone/>
            </a:pPr>
            <a:r>
              <a:rPr lang="en-US" altLang="en-US" baseline="0" dirty="0" smtClean="0"/>
              <a:t>Oracle query rewrite documentation: https://docs.oracle.com/database/121/DWHSG/qradv.htm#DWHSG080</a:t>
            </a:r>
          </a:p>
          <a:p>
            <a:pPr marL="0" indent="0" eaLnBrk="1" hangingPunct="1">
              <a:buFontTx/>
              <a:buNone/>
            </a:pPr>
            <a:endParaRPr lang="en-US" altLang="en-US" baseline="0" dirty="0" smtClean="0"/>
          </a:p>
          <a:p>
            <a:pPr marL="0" indent="0" eaLnBrk="1" hangingPunct="1">
              <a:buFontTx/>
              <a:buNone/>
            </a:pPr>
            <a:r>
              <a:rPr lang="en-US" altLang="en-US" baseline="0" dirty="0" smtClean="0"/>
              <a:t>Research paper about query rewriting rules:</a:t>
            </a:r>
          </a:p>
          <a:p>
            <a:pPr marL="0" indent="0" eaLnBrk="1" hangingPunct="1">
              <a:buFontTx/>
              <a:buNone/>
            </a:pPr>
            <a:endParaRPr lang="en-US" altLang="en-US" baseline="0" dirty="0" smtClean="0"/>
          </a:p>
          <a:p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Chang-Sup Park, </a:t>
            </a:r>
            <a:r>
              <a:rPr kumimoji="1"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Myoung</a:t>
            </a: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Ho Kim, Yoon-</a:t>
            </a:r>
            <a:r>
              <a:rPr kumimoji="1"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Joon</a:t>
            </a: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Lee, “Finding an efficient rewriting of OLAP queries using materialized views in data warehouses”, Decision Support Systems 32 (2002) 379</a:t>
            </a:r>
            <a:r>
              <a:rPr kumimoji="1" lang="en-US" sz="1200" b="0" i="0" u="none" strike="noStrike" kern="1200" baseline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– 399.</a:t>
            </a:r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Lesson 4 presents query rewriting examples.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Gain insights about the complexity of the query rewriting process to match materialized views with user queries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List the four types of matching</a:t>
            </a:r>
            <a:r>
              <a:rPr lang="en-US" baseline="0" dirty="0" smtClean="0"/>
              <a:t> rules used in query rewriting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the matching process using materialized views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Practice the matching process using the UNION operator to combine multiple materialized views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A037F101-42A8-45D7-975F-8228949A20D0}" type="slidenum">
              <a:rPr kumimoji="0" lang="en-US" altLang="en-US" sz="1200" b="0" smtClean="0"/>
              <a:pPr/>
              <a:t>3</a:t>
            </a:fld>
            <a:endParaRPr kumimoji="0" lang="en-US" altLang="en-US" sz="1200" b="0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The example presents an example data warehouse query and the rewritten query to depict the query rewriting process. Since </a:t>
            </a:r>
            <a:r>
              <a:rPr lang="en-US" altLang="en-US" i="1" dirty="0" smtClean="0"/>
              <a:t>MV1</a:t>
            </a:r>
            <a:r>
              <a:rPr lang="en-US" altLang="en-US" dirty="0" smtClean="0"/>
              <a:t> includes sales data for all countries in years greater than 2014, it can be used in place of the </a:t>
            </a:r>
            <a:r>
              <a:rPr lang="en-US" altLang="en-US" i="1" dirty="0" smtClean="0"/>
              <a:t>Sales</a:t>
            </a:r>
            <a:r>
              <a:rPr lang="en-US" altLang="en-US" dirty="0" smtClean="0"/>
              <a:t> and the </a:t>
            </a:r>
            <a:r>
              <a:rPr lang="en-US" altLang="en-US" i="1" dirty="0" smtClean="0"/>
              <a:t>Store</a:t>
            </a:r>
            <a:r>
              <a:rPr lang="en-US" altLang="en-US" dirty="0" smtClean="0"/>
              <a:t> tables. Grouping is not necessary in the rewritten query because grouping already is performed in </a:t>
            </a:r>
            <a:r>
              <a:rPr lang="en-US" altLang="en-US" i="1" dirty="0" smtClean="0"/>
              <a:t>MV1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Note</a:t>
            </a:r>
            <a:r>
              <a:rPr lang="en-US" altLang="en-US" baseline="0" dirty="0" smtClean="0"/>
              <a:t> that </a:t>
            </a:r>
            <a:r>
              <a:rPr lang="en-US" altLang="en-US" baseline="0" dirty="0" err="1" smtClean="0"/>
              <a:t>StoreNation</a:t>
            </a:r>
            <a:r>
              <a:rPr lang="en-US" altLang="en-US" baseline="0" dirty="0" smtClean="0"/>
              <a:t> is not required in the MV result because </a:t>
            </a:r>
            <a:r>
              <a:rPr lang="en-US" altLang="en-US" baseline="0" dirty="0" err="1" smtClean="0"/>
              <a:t>StoreState</a:t>
            </a:r>
            <a:r>
              <a:rPr lang="en-US" altLang="en-US" baseline="0" dirty="0" smtClean="0"/>
              <a:t> -&gt; </a:t>
            </a:r>
            <a:r>
              <a:rPr lang="en-US" altLang="en-US" baseline="0" dirty="0" err="1" smtClean="0"/>
              <a:t>StoreNation</a:t>
            </a:r>
            <a:r>
              <a:rPr lang="en-US" altLang="en-US" baseline="0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255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Rewriting</a:t>
            </a:r>
            <a:r>
              <a:rPr lang="en-US" baseline="0" dirty="0" smtClean="0"/>
              <a:t> possible if query just groups on </a:t>
            </a:r>
            <a:r>
              <a:rPr lang="en-US" baseline="0" dirty="0" err="1" smtClean="0"/>
              <a:t>StoreState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TimeYear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StoreNation</a:t>
            </a:r>
            <a:r>
              <a:rPr lang="en-US" baseline="0" dirty="0" smtClean="0"/>
              <a:t> not required in MV results because </a:t>
            </a:r>
            <a:r>
              <a:rPr lang="en-US" baseline="0" dirty="0" err="1" smtClean="0"/>
              <a:t>StoreState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StoreNation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TimeYear</a:t>
            </a:r>
            <a:r>
              <a:rPr lang="en-US" baseline="0" dirty="0" smtClean="0"/>
              <a:t> = 2016 is more restrictive than </a:t>
            </a:r>
            <a:r>
              <a:rPr lang="en-US" baseline="0" dirty="0" err="1" smtClean="0"/>
              <a:t>TimeYear</a:t>
            </a:r>
            <a:r>
              <a:rPr lang="en-US" baseline="0" dirty="0" smtClean="0"/>
              <a:t> &gt;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9649B-CFF5-4491-9589-FA01B74677D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A037F101-42A8-45D7-975F-8228949A20D0}" type="slidenum">
              <a:rPr kumimoji="0" lang="en-US" altLang="en-US" sz="1200" b="0" smtClean="0"/>
              <a:pPr/>
              <a:t>5</a:t>
            </a:fld>
            <a:endParaRPr kumimoji="0" lang="en-US" altLang="en-US" sz="1200" b="0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The example presents an example data warehouse query and the rewritten query to depict the query rewriting process. Since </a:t>
            </a:r>
            <a:r>
              <a:rPr lang="en-US" altLang="en-US" i="1" dirty="0" smtClean="0"/>
              <a:t>MV1</a:t>
            </a:r>
            <a:r>
              <a:rPr lang="en-US" altLang="en-US" dirty="0" smtClean="0"/>
              <a:t> includes sales data for all countries in years greater than 2010, it can be used in place of the </a:t>
            </a:r>
            <a:r>
              <a:rPr lang="en-US" altLang="en-US" i="1" dirty="0" smtClean="0"/>
              <a:t>Sales</a:t>
            </a:r>
            <a:r>
              <a:rPr lang="en-US" altLang="en-US" dirty="0" smtClean="0"/>
              <a:t> and the </a:t>
            </a:r>
            <a:r>
              <a:rPr lang="en-US" altLang="en-US" i="1" dirty="0" smtClean="0"/>
              <a:t>Store</a:t>
            </a:r>
            <a:r>
              <a:rPr lang="en-US" altLang="en-US" dirty="0" smtClean="0"/>
              <a:t> tables. Grouping is not necessary in the rewritten query because grouping already is performed in </a:t>
            </a:r>
            <a:r>
              <a:rPr lang="en-US" altLang="en-US" i="1" dirty="0" smtClean="0"/>
              <a:t>MV1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DISTINCT keyword removes duplicate state values in the result because the Store table has multiple rows with the same state value.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Note</a:t>
            </a:r>
            <a:r>
              <a:rPr lang="en-US" altLang="en-US" baseline="0" dirty="0" smtClean="0"/>
              <a:t> that </a:t>
            </a:r>
            <a:r>
              <a:rPr lang="en-US" altLang="en-US" baseline="0" dirty="0" err="1" smtClean="0"/>
              <a:t>StoreNation</a:t>
            </a:r>
            <a:r>
              <a:rPr lang="en-US" altLang="en-US" baseline="0" dirty="0" smtClean="0"/>
              <a:t> is not required in the MV result because </a:t>
            </a:r>
            <a:r>
              <a:rPr lang="en-US" altLang="en-US" baseline="0" dirty="0" err="1" smtClean="0"/>
              <a:t>StoreState</a:t>
            </a:r>
            <a:r>
              <a:rPr lang="en-US" altLang="en-US" baseline="0" dirty="0" smtClean="0"/>
              <a:t> -&gt; </a:t>
            </a:r>
            <a:r>
              <a:rPr lang="en-US" altLang="en-US" baseline="0" dirty="0" err="1" smtClean="0"/>
              <a:t>StoreNation</a:t>
            </a:r>
            <a:r>
              <a:rPr lang="en-US" altLang="en-US" baseline="0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29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taken from course textbook chapter 2</a:t>
            </a:r>
          </a:p>
          <a:p>
            <a:pPr eaLnBrk="1" hangingPunct="1"/>
            <a:r>
              <a:rPr lang="en-US" dirty="0" smtClean="0"/>
              <a:t>Details too much for lecture notes</a:t>
            </a:r>
          </a:p>
          <a:p>
            <a:pPr eaLnBrk="1" hangingPunct="1"/>
            <a:r>
              <a:rPr lang="en-US" dirty="0" smtClean="0"/>
              <a:t>Reasonably complex query rewrite using multiple MVs, union operations, and CUBE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MV1</a:t>
            </a:r>
          </a:p>
          <a:p>
            <a:pPr marL="171450" indent="-171450" eaLnBrk="1" hangingPunct="1">
              <a:buFontTx/>
              <a:buChar char="-"/>
            </a:pPr>
            <a:r>
              <a:rPr lang="en-US" baseline="0" dirty="0" smtClean="0"/>
              <a:t>Sales after </a:t>
            </a:r>
            <a:r>
              <a:rPr lang="en-US" baseline="0" dirty="0" smtClean="0"/>
              <a:t>2014</a:t>
            </a:r>
            <a:endParaRPr lang="en-US" baseline="0" dirty="0" smtClean="0"/>
          </a:p>
          <a:p>
            <a:pPr marL="171450" indent="-171450" eaLnBrk="1" hangingPunct="1">
              <a:buFontTx/>
              <a:buChar char="-"/>
            </a:pPr>
            <a:r>
              <a:rPr lang="en-US" baseline="0" dirty="0" smtClean="0"/>
              <a:t>Join with Store to restrict to USA and Canada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MV2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 smtClean="0"/>
              <a:t>USA sales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 smtClean="0"/>
              <a:t>2014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MV3</a:t>
            </a:r>
          </a:p>
          <a:p>
            <a:pPr marL="171450" indent="-171450" eaLnBrk="1" hangingPunct="1">
              <a:buFontTx/>
              <a:buChar char="-"/>
            </a:pPr>
            <a:r>
              <a:rPr lang="en-US" dirty="0" smtClean="0"/>
              <a:t>Canadian sales</a:t>
            </a:r>
          </a:p>
          <a:p>
            <a:pPr marL="171450" indent="-171450" eaLnBrk="1" hangingPunct="1">
              <a:buFontTx/>
              <a:buChar char="-"/>
            </a:pPr>
            <a:r>
              <a:rPr lang="en-US" smtClean="0"/>
              <a:t>2014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6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Union of three</a:t>
            </a:r>
            <a:r>
              <a:rPr lang="en-US" baseline="0" dirty="0" smtClean="0"/>
              <a:t> components in FROM clause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CUBE operation following unions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Usage of MV3 assumes that </a:t>
            </a:r>
            <a:r>
              <a:rPr lang="en-US" baseline="0" dirty="0" err="1" smtClean="0"/>
              <a:t>StoreCity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StoreNation</a:t>
            </a:r>
            <a:r>
              <a:rPr lang="en-US" baseline="0" dirty="0" smtClean="0"/>
              <a:t>. While it is not true in general that city -&gt; nation, this FD may hold for stores with stores only in major cities.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costs computed by cost of sales</a:t>
            </a:r>
            <a:r>
              <a:rPr lang="en-US" baseline="0" dirty="0" smtClean="0"/>
              <a:t> / units sold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GROUP </a:t>
            </a:r>
            <a:r>
              <a:rPr lang="en-US" baseline="0" smtClean="0"/>
              <a:t>BY using second </a:t>
            </a:r>
            <a:r>
              <a:rPr lang="en-US" baseline="0" dirty="0" smtClean="0"/>
              <a:t>MV to rollup totals from quarters to years.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CUBE variation is subtle because of unit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05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9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MVs for summary data storage and reuse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Traditional</a:t>
            </a:r>
            <a:r>
              <a:rPr lang="en-US" altLang="en-US" baseline="0" dirty="0" smtClean="0"/>
              <a:t> views for simplification and security (convenient unit of security)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Rewriting process involves matching process and optimization process. Much more complex than substitution process for using traditional relational views.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Practice matching process to gain insights about the complexity of query rewriting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DBMS innovations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Rewriting process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Design tools for determining best collection of MVs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MV indexing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Design decisions very complex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Assignment covers materialized view definition and query rewriting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Query rewriting part of assignment will help you understand the matching process and underlying </a:t>
            </a:r>
            <a:r>
              <a:rPr lang="en-US" altLang="en-US" baseline="0" smtClean="0"/>
              <a:t>complexity.</a:t>
            </a:r>
            <a:endParaRPr lang="en-US" altLang="en-US" baseline="0" dirty="0" smtClean="0"/>
          </a:p>
          <a:p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8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6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69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20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193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24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641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530096"/>
            <a:ext cx="7391400" cy="1143000"/>
          </a:xfrm>
        </p:spPr>
        <p:txBody>
          <a:bodyPr/>
          <a:lstStyle/>
          <a:p>
            <a:r>
              <a:rPr lang="en-US" altLang="en-US" dirty="0" smtClean="0"/>
              <a:t>Module 4 </a:t>
            </a:r>
            <a:br>
              <a:rPr lang="en-US" altLang="en-US" dirty="0" smtClean="0"/>
            </a:br>
            <a:r>
              <a:rPr lang="en-US" altLang="en-US" dirty="0"/>
              <a:t>Materialized View Processing and Design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12125" y="3628962"/>
            <a:ext cx="6629400" cy="1676400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4: Query Rewriting Examples</a:t>
            </a:r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Apply matching rules from lesson 3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Rewrite queries using a single materialized view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Rewrite queries using </a:t>
            </a:r>
            <a:r>
              <a:rPr lang="en-US" dirty="0"/>
              <a:t>the UNION operator to combine multiple materialized </a:t>
            </a:r>
            <a:r>
              <a:rPr lang="en-US" dirty="0" smtClean="0"/>
              <a:t>views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Reflect on the complexity of query rewriting for a large number of materialized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7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Query Rewriting Example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1184148"/>
            <a:ext cx="8210550" cy="45948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000" dirty="0" smtClean="0">
                <a:cs typeface="Courier New" pitchFamily="49" charset="0"/>
              </a:rPr>
              <a:t>-- DWQuery1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StoreState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SUM(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SalesDollar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SSSales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SSStore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SSTimeDim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SSSales.StoreId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SSStore.StoreId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AND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SSSales.TimeNo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SSTimeDim.TimeNo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AND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StoreNation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IN ('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USA','Canada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AND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2016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GROUP BY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StoreState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2000" dirty="0" smtClean="0"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000" dirty="0" smtClean="0">
                <a:cs typeface="Courier New" pitchFamily="49" charset="0"/>
              </a:rPr>
              <a:t>-- MV1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CREATE MATERIALIZED VIEW MV1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StoreState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 SUM(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SalesDollar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SumDollar1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SSSales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SSStore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SSTimeDim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SSSales.StoreId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SSStore.StoreId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AND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SSSales.TimeNo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SSTimeDim.TimeNo</a:t>
            </a:r>
            <a:endParaRPr lang="en-US" alt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AND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2014</a:t>
            </a:r>
            <a:endParaRPr lang="en-US" alt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GROUP BY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StoreState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4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Summary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33077"/>
              </p:ext>
            </p:extLst>
          </p:nvPr>
        </p:nvGraphicFramePr>
        <p:xfrm>
          <a:off x="304800" y="1395984"/>
          <a:ext cx="8095488" cy="202692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698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47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783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MV1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DWQuery1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StoreState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TimeYear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StoreState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TimeYear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TimeYear</a:t>
                      </a:r>
                      <a:r>
                        <a:rPr lang="en-US" dirty="0" smtClean="0"/>
                        <a:t> &gt; 2014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TimeYear</a:t>
                      </a:r>
                      <a:r>
                        <a:rPr lang="en-US" dirty="0" smtClean="0"/>
                        <a:t> = 2016</a:t>
                      </a:r>
                      <a:r>
                        <a:rPr lang="en-US" baseline="0" dirty="0" smtClean="0"/>
                        <a:t> AND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StoreNation</a:t>
                      </a:r>
                      <a:r>
                        <a:rPr lang="en-US" dirty="0" smtClean="0"/>
                        <a:t> IN ('USA', 'Canada')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SUM(</a:t>
                      </a:r>
                      <a:r>
                        <a:rPr lang="en-US" dirty="0" err="1" smtClean="0"/>
                        <a:t>SalesDollar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SUM(</a:t>
                      </a:r>
                      <a:r>
                        <a:rPr lang="en-US" dirty="0" err="1" smtClean="0"/>
                        <a:t>SalesDollar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3828288"/>
            <a:ext cx="7790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>
                <a:latin typeface="+mn-lt"/>
              </a:rPr>
              <a:t>StoreNation</a:t>
            </a:r>
            <a:r>
              <a:rPr lang="en-US" b="0" dirty="0" smtClean="0">
                <a:latin typeface="+mn-lt"/>
              </a:rPr>
              <a:t> not in MV1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Join MV1 to </a:t>
            </a:r>
            <a:r>
              <a:rPr lang="en-US" b="0" dirty="0" err="1" smtClean="0">
                <a:latin typeface="+mn-lt"/>
              </a:rPr>
              <a:t>SSStore</a:t>
            </a:r>
            <a:r>
              <a:rPr lang="en-US" b="0" dirty="0">
                <a:latin typeface="+mn-lt"/>
              </a:rPr>
              <a:t> </a:t>
            </a:r>
            <a:r>
              <a:rPr lang="en-US" b="0" dirty="0" smtClean="0">
                <a:latin typeface="+mn-lt"/>
              </a:rPr>
              <a:t>on </a:t>
            </a:r>
            <a:r>
              <a:rPr lang="en-US" b="0" dirty="0" err="1" smtClean="0">
                <a:latin typeface="+mn-lt"/>
              </a:rPr>
              <a:t>StoreState</a:t>
            </a:r>
            <a:endParaRPr lang="en-US" b="0" dirty="0" smtClean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­"/>
            </a:pPr>
            <a:r>
              <a:rPr lang="en-US" sz="2000" b="0" dirty="0" smtClean="0">
                <a:latin typeface="+mn-lt"/>
              </a:rPr>
              <a:t>Test condition on </a:t>
            </a:r>
            <a:r>
              <a:rPr lang="en-US" sz="2000" b="0" dirty="0" err="1" smtClean="0">
                <a:latin typeface="+mn-lt"/>
              </a:rPr>
              <a:t>StoreNation</a:t>
            </a:r>
            <a:endParaRPr lang="en-US" b="0" dirty="0" smtClean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­"/>
            </a:pPr>
            <a:r>
              <a:rPr lang="en-US" sz="2000" b="0" dirty="0" err="1" smtClean="0">
                <a:latin typeface="+mn-lt"/>
              </a:rPr>
              <a:t>StoreState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 smtClean="0">
                <a:latin typeface="+mn-lt"/>
                <a:sym typeface="Symbol" panose="05050102010706020507" pitchFamily="18" charset="2"/>
              </a:rPr>
              <a:t>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 err="1" smtClean="0">
                <a:latin typeface="+mn-lt"/>
              </a:rPr>
              <a:t>StoreNation</a:t>
            </a:r>
            <a:r>
              <a:rPr lang="en-US" sz="2000" b="0" dirty="0" smtClean="0">
                <a:latin typeface="+mn-lt"/>
              </a:rPr>
              <a:t> assumed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14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Query Rewriting Result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1184148"/>
            <a:ext cx="8210550" cy="45948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cs typeface="Courier New" pitchFamily="49" charset="0"/>
              </a:rPr>
              <a:t>-- Data warehouse query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StoreState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SUM(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SalesDollar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SumSales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SSSales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SSStore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SSTimeDim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SSSales.StoreId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SSStore.StoreId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AND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SSSales.TimeNo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SSTimeDim.TimeNo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AND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StoreNation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IN ('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USA','Canada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AND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2016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GROUP BY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StoreState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1800" dirty="0" smtClean="0"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cs typeface="Courier New" pitchFamily="49" charset="0"/>
              </a:rPr>
              <a:t>-- Query Rewrite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cs typeface="Courier New" pitchFamily="49" charset="0"/>
              </a:rPr>
              <a:t>-- </a:t>
            </a:r>
            <a:r>
              <a:rPr lang="en-US" altLang="en-US" sz="1800" dirty="0">
                <a:cs typeface="Courier New" pitchFamily="49" charset="0"/>
              </a:rPr>
              <a:t>R</a:t>
            </a:r>
            <a:r>
              <a:rPr lang="en-US" altLang="en-US" sz="1800" dirty="0" smtClean="0">
                <a:cs typeface="Courier New" pitchFamily="49" charset="0"/>
              </a:rPr>
              <a:t>eplace </a:t>
            </a:r>
            <a:r>
              <a:rPr lang="en-US" altLang="en-US" sz="1800" dirty="0" err="1" smtClean="0">
                <a:cs typeface="Courier New" pitchFamily="49" charset="0"/>
              </a:rPr>
              <a:t>SSSales</a:t>
            </a:r>
            <a:r>
              <a:rPr lang="en-US" altLang="en-US" sz="1800" dirty="0" smtClean="0">
                <a:cs typeface="Courier New" pitchFamily="49" charset="0"/>
              </a:rPr>
              <a:t> and </a:t>
            </a:r>
            <a:r>
              <a:rPr lang="en-US" altLang="en-US" sz="1800" dirty="0" err="1" smtClean="0">
                <a:cs typeface="Courier New" pitchFamily="49" charset="0"/>
              </a:rPr>
              <a:t>SSTimeDim</a:t>
            </a:r>
            <a:r>
              <a:rPr lang="en-US" altLang="en-US" sz="1800" dirty="0" smtClean="0">
                <a:cs typeface="Courier New" pitchFamily="49" charset="0"/>
              </a:rPr>
              <a:t> tables with MV1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cs typeface="Courier New" pitchFamily="49" charset="0"/>
              </a:rPr>
              <a:t>-- Join with </a:t>
            </a:r>
            <a:r>
              <a:rPr lang="en-US" altLang="en-US" sz="1800" dirty="0" err="1" smtClean="0">
                <a:cs typeface="Courier New" pitchFamily="49" charset="0"/>
              </a:rPr>
              <a:t>SSStore</a:t>
            </a:r>
            <a:r>
              <a:rPr lang="en-US" altLang="en-US" sz="1800" dirty="0" smtClean="0">
                <a:cs typeface="Courier New" pitchFamily="49" charset="0"/>
              </a:rPr>
              <a:t> on </a:t>
            </a:r>
            <a:r>
              <a:rPr lang="en-US" altLang="en-US" sz="1800" dirty="0" err="1" smtClean="0">
                <a:cs typeface="Courier New" pitchFamily="49" charset="0"/>
              </a:rPr>
              <a:t>StoreState</a:t>
            </a:r>
            <a:r>
              <a:rPr lang="en-US" altLang="en-US" sz="1800" dirty="0" smtClean="0">
                <a:cs typeface="Courier New" pitchFamily="49" charset="0"/>
              </a:rPr>
              <a:t> to test condition on </a:t>
            </a:r>
            <a:r>
              <a:rPr lang="en-US" altLang="en-US" sz="1800" dirty="0" err="1" smtClean="0">
                <a:cs typeface="Courier New" pitchFamily="49" charset="0"/>
              </a:rPr>
              <a:t>StoreNation</a:t>
            </a:r>
            <a:endParaRPr lang="en-US" altLang="en-US" sz="1800" dirty="0" smtClean="0"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SELECT DISTINCT MV1.StoreState,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SumDollar1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FROM MV1,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SSStore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WHERE MV1.StoreState =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SSStore.StoreState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AND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TimeYear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2016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AND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StoreNation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IN ('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USA','Canada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More Complex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400" dirty="0" smtClean="0"/>
              <a:t>MVs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Char char="–"/>
            </a:pPr>
            <a:r>
              <a:rPr lang="en-US" sz="2000" dirty="0" smtClean="0"/>
              <a:t>MV1: All sales after </a:t>
            </a:r>
            <a:r>
              <a:rPr lang="en-US" sz="2000" dirty="0" smtClean="0"/>
              <a:t>2014 </a:t>
            </a:r>
            <a:r>
              <a:rPr lang="en-US" sz="2000" dirty="0" smtClean="0"/>
              <a:t>grouped by state and year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Char char="–"/>
            </a:pPr>
            <a:r>
              <a:rPr lang="en-US" sz="2000" dirty="0" smtClean="0"/>
              <a:t>MV2</a:t>
            </a:r>
            <a:r>
              <a:rPr lang="en-US" sz="2000" dirty="0"/>
              <a:t>: USA sales in all years grouped by state, year, and month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Char char="–"/>
            </a:pPr>
            <a:r>
              <a:rPr lang="en-US" sz="2000" dirty="0"/>
              <a:t>MV3: Canadian sales before </a:t>
            </a:r>
            <a:r>
              <a:rPr lang="en-US" sz="2000" dirty="0" smtClean="0"/>
              <a:t>2015 </a:t>
            </a:r>
            <a:r>
              <a:rPr lang="en-US" sz="2000" dirty="0"/>
              <a:t>grouped by city, year, and month</a:t>
            </a:r>
          </a:p>
          <a:p>
            <a:pPr lvl="0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400" dirty="0" smtClean="0"/>
              <a:t>Query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sz="2000" dirty="0"/>
              <a:t>Sum of USA and Canadian dollar </a:t>
            </a:r>
            <a:r>
              <a:rPr lang="en-US" sz="2000" dirty="0" smtClean="0"/>
              <a:t>sales from </a:t>
            </a:r>
            <a:r>
              <a:rPr lang="en-US" sz="2000" dirty="0" smtClean="0"/>
              <a:t>2014 </a:t>
            </a:r>
            <a:r>
              <a:rPr lang="en-US" sz="2000" dirty="0" smtClean="0"/>
              <a:t>to </a:t>
            </a:r>
            <a:r>
              <a:rPr lang="en-US" sz="2000" dirty="0" smtClean="0"/>
              <a:t>2017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Symbol" panose="05050102010706020507" pitchFamily="18" charset="2"/>
              <a:buChar char=""/>
            </a:pPr>
            <a:r>
              <a:rPr lang="en-US" sz="2000" dirty="0" smtClean="0"/>
              <a:t>Group by store state and year with a CUBE operation</a:t>
            </a:r>
          </a:p>
          <a:p>
            <a:pPr lvl="0"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400" dirty="0" smtClean="0"/>
              <a:t>Query </a:t>
            </a:r>
            <a:r>
              <a:rPr lang="en-US" sz="2400" dirty="0"/>
              <a:t>rewriting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Char char="–"/>
            </a:pPr>
            <a:r>
              <a:rPr lang="en-US" sz="2000" dirty="0" smtClean="0"/>
              <a:t>UNION operations combining MV1</a:t>
            </a:r>
            <a:r>
              <a:rPr lang="en-US" sz="2000" dirty="0"/>
              <a:t>, MV2, and </a:t>
            </a:r>
            <a:r>
              <a:rPr lang="en-US" sz="2000" dirty="0" smtClean="0"/>
              <a:t>MV3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Char char="–"/>
            </a:pPr>
            <a:r>
              <a:rPr lang="en-US" sz="2000" dirty="0" smtClean="0"/>
              <a:t>Use GROUP BY clauses for MV2 and MV3 to rollup totals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Char char="–"/>
            </a:pPr>
            <a:r>
              <a:rPr lang="en-US" sz="2000" dirty="0"/>
              <a:t>P</a:t>
            </a:r>
            <a:r>
              <a:rPr lang="en-US" sz="2000" dirty="0" smtClean="0"/>
              <a:t>erform </a:t>
            </a:r>
            <a:r>
              <a:rPr lang="en-US" sz="2000" dirty="0"/>
              <a:t>CUBE after UNION </a:t>
            </a:r>
            <a:r>
              <a:rPr lang="en-US" sz="2000" dirty="0" smtClean="0"/>
              <a:t>operations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15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be 16"/>
          <p:cNvSpPr/>
          <p:nvPr/>
        </p:nvSpPr>
        <p:spPr bwMode="auto">
          <a:xfrm>
            <a:off x="522199" y="899685"/>
            <a:ext cx="6671081" cy="4952475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Rewritten Query with SELECT Blocks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70543" y="2243186"/>
            <a:ext cx="2263828" cy="214113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32327" y="2259825"/>
            <a:ext cx="2072640" cy="1941861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4314" y="2798271"/>
            <a:ext cx="204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TimeYear</a:t>
            </a:r>
            <a:r>
              <a:rPr lang="en-US" sz="1600" b="0" dirty="0" smtClean="0">
                <a:latin typeface="+mn-lt"/>
              </a:rPr>
              <a:t> = 2014</a:t>
            </a:r>
          </a:p>
          <a:p>
            <a:r>
              <a:rPr lang="en-US" sz="1600" b="0" dirty="0" smtClean="0">
                <a:latin typeface="+mn-lt"/>
              </a:rPr>
              <a:t>GROUP BY</a:t>
            </a:r>
            <a:endParaRPr lang="en-US" sz="1600" b="0" dirty="0"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338806" y="3804112"/>
            <a:ext cx="2381021" cy="2048048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6047" y="4813031"/>
            <a:ext cx="2365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StoreNation</a:t>
            </a:r>
            <a:r>
              <a:rPr lang="en-US" sz="1600" b="0" dirty="0" smtClean="0">
                <a:latin typeface="+mn-lt"/>
              </a:rPr>
              <a:t> = 'Canada</a:t>
            </a:r>
            <a:r>
              <a:rPr lang="en-US" sz="1600" b="0" dirty="0"/>
              <a:t>'</a:t>
            </a:r>
            <a:endParaRPr lang="en-US" sz="1600" b="0" dirty="0" smtClean="0">
              <a:latin typeface="+mn-lt"/>
            </a:endParaRPr>
          </a:p>
          <a:p>
            <a:r>
              <a:rPr lang="en-US" sz="1600" b="0" dirty="0" smtClean="0">
                <a:latin typeface="+mn-lt"/>
              </a:rPr>
              <a:t> GROUP BY</a:t>
            </a:r>
          </a:p>
          <a:p>
            <a:r>
              <a:rPr lang="en-US" sz="1600" b="0" dirty="0">
                <a:latin typeface="+mn-lt"/>
              </a:rPr>
              <a:t> </a:t>
            </a:r>
            <a:r>
              <a:rPr lang="en-US" sz="1600" b="0" dirty="0" smtClean="0">
                <a:latin typeface="+mn-lt"/>
              </a:rPr>
              <a:t>     DISTINCT</a:t>
            </a:r>
            <a:endParaRPr lang="en-US" sz="1600" b="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7800" y="2325507"/>
            <a:ext cx="72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MV1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2184" y="2345860"/>
            <a:ext cx="72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MV2</a:t>
            </a:r>
            <a:endParaRPr lang="en-US" sz="1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3529" y="3800398"/>
            <a:ext cx="72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MV3</a:t>
            </a:r>
            <a:endParaRPr lang="en-US" sz="18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360" y="3355103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StoreNation</a:t>
            </a:r>
            <a:r>
              <a:rPr lang="en-US" sz="1600" b="0" dirty="0" smtClean="0">
                <a:latin typeface="+mn-lt"/>
              </a:rPr>
              <a:t> IN  (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0" dirty="0" err="1" smtClean="0">
                <a:latin typeface="+mn-lt"/>
              </a:rPr>
              <a:t>USA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sz="1600" b="0" dirty="0" err="1" smtClean="0">
                <a:latin typeface="+mn-lt"/>
              </a:rPr>
              <a:t>Canada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0" dirty="0" smtClean="0">
                <a:latin typeface="+mn-lt"/>
              </a:rPr>
              <a:t>)</a:t>
            </a:r>
          </a:p>
          <a:p>
            <a:r>
              <a:rPr lang="en-US" sz="1600" b="0" dirty="0" smtClean="0">
                <a:latin typeface="+mn-lt"/>
              </a:rPr>
              <a:t>     DISTINCT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00453" y="3110429"/>
            <a:ext cx="113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SSStore</a:t>
            </a:r>
            <a:endParaRPr lang="en-US" sz="18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45964" y="2746533"/>
            <a:ext cx="7761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Symbol" panose="05050102010706020507" pitchFamily="18" charset="2"/>
                <a:ea typeface="Times New Roman" panose="02020603050405020304" pitchFamily="18" charset="0"/>
                <a:sym typeface="Symbol" panose="05050102010706020507" pitchFamily="18" charset="2"/>
              </a:rPr>
              <a:t></a:t>
            </a:r>
            <a:endParaRPr lang="en-US" sz="6000" dirty="0">
              <a:latin typeface="Symbol" panose="05050102010706020507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9656" y="1186636"/>
            <a:ext cx="27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CUBE  operation</a:t>
            </a:r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810" y="2595483"/>
            <a:ext cx="2029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TimeYear</a:t>
            </a:r>
            <a:r>
              <a:rPr lang="en-US" sz="1600" b="0" dirty="0" smtClean="0">
                <a:latin typeface="+mn-lt"/>
              </a:rPr>
              <a:t> &lt;= 2017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6134" y="4021536"/>
            <a:ext cx="1792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latin typeface="+mn-lt"/>
              </a:rPr>
              <a:t>TimeYear</a:t>
            </a:r>
            <a:r>
              <a:rPr lang="en-US" sz="1600" b="0" dirty="0" smtClean="0">
                <a:latin typeface="+mn-lt"/>
              </a:rPr>
              <a:t> = 2014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38776" y="4558001"/>
            <a:ext cx="115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SSStore</a:t>
            </a:r>
            <a:endParaRPr lang="en-US" sz="18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9039" y="2850700"/>
            <a:ext cx="194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Join (</a:t>
            </a:r>
            <a:r>
              <a:rPr lang="en-US" sz="1800" b="0" dirty="0" err="1" smtClean="0">
                <a:latin typeface="+mn-lt"/>
              </a:rPr>
              <a:t>StoreState</a:t>
            </a:r>
            <a:r>
              <a:rPr lang="en-US" sz="1800" b="0" dirty="0" smtClean="0">
                <a:latin typeface="+mn-lt"/>
              </a:rPr>
              <a:t>)</a:t>
            </a:r>
            <a:endParaRPr lang="en-US" sz="1800" b="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18836" y="4307570"/>
            <a:ext cx="180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Join (</a:t>
            </a:r>
            <a:r>
              <a:rPr lang="en-US" sz="1800" b="0" dirty="0" err="1" smtClean="0">
                <a:latin typeface="+mn-lt"/>
              </a:rPr>
              <a:t>StoreCity</a:t>
            </a:r>
            <a:r>
              <a:rPr lang="en-US" sz="1800" b="0" dirty="0" smtClean="0">
                <a:latin typeface="+mn-lt"/>
              </a:rPr>
              <a:t>)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9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6" grpId="0" animBg="1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6" grpId="0"/>
      <p:bldP spid="18" grpId="0"/>
      <p:bldP spid="19" grpId="0"/>
      <p:bldP spid="5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9744" cy="4495800"/>
          </a:xfrm>
        </p:spPr>
        <p:txBody>
          <a:bodyPr/>
          <a:lstStyle/>
          <a:p>
            <a:r>
              <a:rPr lang="en-US" sz="2400" dirty="0" smtClean="0"/>
              <a:t>MVs</a:t>
            </a:r>
          </a:p>
          <a:p>
            <a:pPr lvl="1"/>
            <a:r>
              <a:rPr lang="en-US" sz="2000" dirty="0" smtClean="0"/>
              <a:t>Sum of costs before 2017 by </a:t>
            </a:r>
            <a:r>
              <a:rPr lang="en-US" sz="2000" dirty="0" err="1" smtClean="0"/>
              <a:t>CustZip</a:t>
            </a:r>
            <a:r>
              <a:rPr lang="en-US" sz="2000" dirty="0" smtClean="0"/>
              <a:t> and </a:t>
            </a:r>
            <a:r>
              <a:rPr lang="en-US" sz="2000" dirty="0" err="1" smtClean="0"/>
              <a:t>TimeYear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Sum of USA costs by </a:t>
            </a:r>
            <a:r>
              <a:rPr lang="en-US" sz="2000" dirty="0" err="1" smtClean="0"/>
              <a:t>CustZip</a:t>
            </a:r>
            <a:r>
              <a:rPr lang="en-US" sz="2000" dirty="0" smtClean="0"/>
              <a:t>, </a:t>
            </a:r>
            <a:r>
              <a:rPr lang="en-US" sz="2000" dirty="0" err="1" smtClean="0"/>
              <a:t>TimeYear</a:t>
            </a:r>
            <a:r>
              <a:rPr lang="en-US" sz="2000" dirty="0" smtClean="0"/>
              <a:t>, and </a:t>
            </a:r>
            <a:r>
              <a:rPr lang="en-US" sz="2000" dirty="0" err="1" smtClean="0"/>
              <a:t>TimeQuarter</a:t>
            </a:r>
            <a:endParaRPr lang="en-US" sz="2000" dirty="0" smtClean="0"/>
          </a:p>
          <a:p>
            <a:pPr lvl="1"/>
            <a:r>
              <a:rPr lang="en-US" sz="2000" dirty="0" smtClean="0"/>
              <a:t>Sum of Canadian costs after 2015 by </a:t>
            </a:r>
            <a:r>
              <a:rPr lang="en-US" sz="2000" dirty="0" err="1" smtClean="0"/>
              <a:t>CustZip</a:t>
            </a:r>
            <a:r>
              <a:rPr lang="en-US" sz="2000" dirty="0" smtClean="0"/>
              <a:t> and </a:t>
            </a:r>
            <a:r>
              <a:rPr lang="en-US" sz="2000" dirty="0" err="1" smtClean="0"/>
              <a:t>TimeYear</a:t>
            </a:r>
            <a:endParaRPr lang="en-US" sz="2000" dirty="0" smtClean="0"/>
          </a:p>
          <a:p>
            <a:r>
              <a:rPr lang="en-US" sz="2400" dirty="0" smtClean="0"/>
              <a:t>Rewriting using one MV</a:t>
            </a:r>
          </a:p>
          <a:p>
            <a:pPr lvl="1"/>
            <a:r>
              <a:rPr lang="en-US" sz="2000" dirty="0" smtClean="0"/>
              <a:t>Sum of USA and Canadian costs in 2016 by </a:t>
            </a:r>
            <a:r>
              <a:rPr lang="en-US" sz="2000" dirty="0" err="1" smtClean="0"/>
              <a:t>CustZip</a:t>
            </a:r>
            <a:r>
              <a:rPr lang="en-US" sz="2000" dirty="0" smtClean="0"/>
              <a:t> and </a:t>
            </a:r>
            <a:r>
              <a:rPr lang="en-US" sz="2000" dirty="0" err="1" smtClean="0"/>
              <a:t>TimeYear</a:t>
            </a:r>
            <a:endParaRPr lang="en-US" sz="2000" dirty="0" smtClean="0"/>
          </a:p>
          <a:p>
            <a:pPr lvl="1"/>
            <a:r>
              <a:rPr lang="en-US" sz="2000" dirty="0" smtClean="0"/>
              <a:t>Use first MV</a:t>
            </a:r>
          </a:p>
          <a:p>
            <a:r>
              <a:rPr lang="en-US" sz="2400" dirty="0" smtClean="0"/>
              <a:t>Rewriting using multiple MVs</a:t>
            </a:r>
          </a:p>
          <a:p>
            <a:pPr lvl="1"/>
            <a:r>
              <a:rPr lang="en-US" sz="2000" dirty="0" smtClean="0"/>
              <a:t>Sum of USA </a:t>
            </a:r>
            <a:r>
              <a:rPr lang="en-US" sz="2000" dirty="0"/>
              <a:t>and Canadian </a:t>
            </a:r>
            <a:r>
              <a:rPr lang="en-US" sz="2000" dirty="0" smtClean="0"/>
              <a:t>costs after 2015 </a:t>
            </a:r>
            <a:r>
              <a:rPr lang="en-US" sz="2000" dirty="0"/>
              <a:t>by </a:t>
            </a:r>
            <a:r>
              <a:rPr lang="en-US" sz="2000" dirty="0" err="1"/>
              <a:t>CustZip</a:t>
            </a:r>
            <a:r>
              <a:rPr lang="en-US" sz="2000" dirty="0"/>
              <a:t> and </a:t>
            </a:r>
            <a:r>
              <a:rPr lang="en-US" sz="2000" dirty="0" err="1" smtClean="0"/>
              <a:t>TimeYear</a:t>
            </a:r>
            <a:endParaRPr lang="en-US" sz="2000" dirty="0" smtClean="0"/>
          </a:p>
          <a:p>
            <a:pPr lvl="1"/>
            <a:r>
              <a:rPr lang="en-US" sz="2000" dirty="0" smtClean="0"/>
              <a:t>Use all three MVs</a:t>
            </a:r>
          </a:p>
          <a:p>
            <a:pPr lvl="1"/>
            <a:r>
              <a:rPr lang="en-US" sz="2000" dirty="0" smtClean="0"/>
              <a:t>Variation: CUBE operation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62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 table to compare query and materialized views</a:t>
            </a:r>
          </a:p>
          <a:p>
            <a:pPr eaLnBrk="1" hangingPunct="1"/>
            <a:r>
              <a:rPr lang="en-US" altLang="en-US" dirty="0" smtClean="0"/>
              <a:t>Examples using a single materialized view and multiple materialized views</a:t>
            </a:r>
          </a:p>
          <a:p>
            <a:pPr eaLnBrk="1" hangingPunct="1"/>
            <a:r>
              <a:rPr lang="en-US" altLang="en-US" dirty="0" smtClean="0"/>
              <a:t>Tedious process performed by extended SQL compiler</a:t>
            </a:r>
          </a:p>
          <a:p>
            <a:pPr eaLnBrk="1" hangingPunct="1"/>
            <a:r>
              <a:rPr lang="en-US" altLang="en-US" dirty="0" smtClean="0"/>
              <a:t>Work problems to gain insight about query rewriting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 Materialized View Processing and Design&amp;quot;&quot;/&gt;&lt;property id=&quot;20307&quot; value=&quot;256&quot;/&gt;&lt;/object&gt;&lt;object type=&quot;3&quot; unique_id=&quot;10082&quot;&gt;&lt;property id=&quot;20148&quot; value=&quot;5&quot;/&gt;&lt;property id=&quot;20300&quot; value=&quot;Slide 5 - &amp;quot;Query Rewriting Result&amp;quot;&quot;/&gt;&lt;property id=&quot;20307&quot; value=&quot;306&quot;/&gt;&lt;/object&gt;&lt;object type=&quot;3&quot; unique_id=&quot;10085&quot;&gt;&lt;property id=&quot;20148&quot; value=&quot;5&quot;/&gt;&lt;property id=&quot;20300&quot; value=&quot;Slide 9 - &amp;quot;Summary&amp;quot;&quot;/&gt;&lt;property id=&quot;20307&quot; value=&quot;264&quot;/&gt;&lt;/object&gt;&lt;object type=&quot;3&quot; unique_id=&quot;16362&quot;&gt;&lt;property id=&quot;20148&quot; value=&quot;5&quot;/&gt;&lt;property id=&quot;20300&quot; value=&quot;Slide 4 - &amp;quot;Matching Summary&amp;quot;&quot;/&gt;&lt;property id=&quot;20307&quot; value=&quot;400&quot;/&gt;&lt;/object&gt;&lt;object type=&quot;3&quot; unique_id=&quot;19342&quot;&gt;&lt;property id=&quot;20148&quot; value=&quot;5&quot;/&gt;&lt;property id=&quot;20300&quot; value=&quot;Slide 6 - &amp;quot;More Complex Example&amp;quot;&quot;/&gt;&lt;property id=&quot;20307&quot; value=&quot;401&quot;/&gt;&lt;/object&gt;&lt;object type=&quot;3&quot; unique_id=&quot;24165&quot;&gt;&lt;property id=&quot;20148&quot; value=&quot;5&quot;/&gt;&lt;property id=&quot;20300&quot; value=&quot;Slide 7 - &amp;quot;Rewritten Query with SELECT Blocks&amp;quot;&quot;/&gt;&lt;property id=&quot;20307&quot; value=&quot;406&quot;/&gt;&lt;/object&gt;&lt;object type=&quot;3&quot; unique_id=&quot;24499&quot;&gt;&lt;property id=&quot;20148&quot; value=&quot;5&quot;/&gt;&lt;property id=&quot;20300&quot; value=&quot;Slide 2 - &amp;quot;Lesson Objectives&amp;quot;&quot;/&gt;&lt;property id=&quot;20307&quot; value=&quot;407&quot;/&gt;&lt;/object&gt;&lt;object type=&quot;3&quot; unique_id=&quot;24766&quot;&gt;&lt;property id=&quot;20148&quot; value=&quot;5&quot;/&gt;&lt;property id=&quot;20300&quot; value=&quot;Slide 8 - &amp;quot;Additional Problems&amp;quot;&quot;/&gt;&lt;property id=&quot;20307&quot; value=&quot;408&quot;/&gt;&lt;/object&gt;&lt;object type=&quot;3&quot; unique_id=&quot;25744&quot;&gt;&lt;property id=&quot;20148&quot; value=&quot;5&quot;/&gt;&lt;property id=&quot;20300&quot; value=&quot;Slide 3 - &amp;quot;Query Rewriting Example&amp;quot;&quot;/&gt;&lt;property id=&quot;20307&quot; value=&quot;40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10547</TotalTime>
  <Words>1147</Words>
  <Application>Microsoft Office PowerPoint</Application>
  <PresentationFormat>On-screen Show (4:3)</PresentationFormat>
  <Paragraphs>193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Courier New</vt:lpstr>
      <vt:lpstr>Symbol</vt:lpstr>
      <vt:lpstr>Times New Roman</vt:lpstr>
      <vt:lpstr>Wingdings</vt:lpstr>
      <vt:lpstr>Blank Presentation</vt:lpstr>
      <vt:lpstr>Module 4  Materialized View Processing and Design</vt:lpstr>
      <vt:lpstr>Lesson Objectives</vt:lpstr>
      <vt:lpstr>Query Rewriting Example</vt:lpstr>
      <vt:lpstr>Matching Summary</vt:lpstr>
      <vt:lpstr>Query Rewriting Result</vt:lpstr>
      <vt:lpstr>More Complex Example</vt:lpstr>
      <vt:lpstr>Rewritten Query with SELECT Blocks</vt:lpstr>
      <vt:lpstr>Additional Problems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SicilianMan</cp:lastModifiedBy>
  <cp:revision>2150</cp:revision>
  <cp:lastPrinted>1601-01-01T00:00:00Z</cp:lastPrinted>
  <dcterms:created xsi:type="dcterms:W3CDTF">2000-07-15T18:34:14Z</dcterms:created>
  <dcterms:modified xsi:type="dcterms:W3CDTF">2018-05-26T22:31:21Z</dcterms:modified>
</cp:coreProperties>
</file>