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5" r:id="rId3"/>
    <p:sldId id="390" r:id="rId4"/>
    <p:sldId id="391" r:id="rId5"/>
    <p:sldId id="392" r:id="rId6"/>
    <p:sldId id="395" r:id="rId7"/>
    <p:sldId id="397" r:id="rId8"/>
    <p:sldId id="404" r:id="rId9"/>
    <p:sldId id="387" r:id="rId10"/>
    <p:sldId id="394" r:id="rId11"/>
    <p:sldId id="399" r:id="rId12"/>
    <p:sldId id="400" r:id="rId13"/>
    <p:sldId id="264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2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00000"/>
    <a:srgbClr val="602323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5 of Module 4 on </a:t>
            </a:r>
            <a:r>
              <a:rPr lang="en-US" altLang="en-US" dirty="0" smtClean="0"/>
              <a:t>Materialized View Processing and Design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</a:t>
            </a:r>
            <a:r>
              <a:rPr lang="en-US" baseline="0" dirty="0" smtClean="0"/>
              <a:t>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Do you think that the ELT approach as exemplified by the Oracle Data Integrator will have a major impact on the data integration market in 10 years?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Possible but Oracle is not the leader in data integration now so ELT has an uphill battle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Dark blue: column names (row heading)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Yellow</a:t>
            </a:r>
            <a:r>
              <a:rPr lang="en-US" baseline="0" dirty="0" smtClean="0"/>
              <a:t> rows for target table 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 rows for target table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 rows: existing rows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ALL versus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will insert into all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will insert only into first table with WHEN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can be used with WHEN conditions but each condition is tested. ALL is assumed if WHEN conditions.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Typically ALL is used without WHEN conditions (unconditional) and FIRST is used with conditions (conditional)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INSERT FIRST and INSERT ALL are equivalent when conditions are mutually exclusive.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Unconditional versus conditional insert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INSERT ALL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conditions are optional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Conditional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vertical partitions</a:t>
            </a:r>
            <a:r>
              <a:rPr lang="en-US" baseline="0" dirty="0" smtClean="0"/>
              <a:t> with different quarter sales column in each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statement is part of INSERT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Provides source of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Semi</a:t>
            </a:r>
            <a:r>
              <a:rPr lang="en-US" baseline="0" dirty="0" smtClean="0"/>
              <a:t>colon terminates entire statement including SELECT clause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horizontal partitions according to product category</a:t>
            </a:r>
          </a:p>
          <a:p>
            <a:endParaRPr lang="en-US" dirty="0" smtClean="0"/>
          </a:p>
          <a:p>
            <a:r>
              <a:rPr lang="en-US" dirty="0" smtClean="0"/>
              <a:t>Divide source</a:t>
            </a:r>
            <a:r>
              <a:rPr lang="en-US" baseline="0" dirty="0" smtClean="0"/>
              <a:t> table into tables for each product.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WHEN conditions to check for product category values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Aggregate quarter sales into total sales</a:t>
            </a:r>
          </a:p>
          <a:p>
            <a:endParaRPr lang="en-US" baseline="0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statement is part of INSERT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Provides source of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Semi</a:t>
            </a:r>
            <a:r>
              <a:rPr lang="en-US" baseline="0" dirty="0" smtClean="0"/>
              <a:t>colon terminates entire statement including SELECT clause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13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Oracle</a:t>
            </a:r>
            <a:r>
              <a:rPr lang="en-US" altLang="en-US" baseline="0" dirty="0" smtClean="0"/>
              <a:t> has made major investments for summary data storage and data integration.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Oracle</a:t>
            </a:r>
            <a:r>
              <a:rPr lang="en-US" altLang="en-US" baseline="0" dirty="0" smtClean="0"/>
              <a:t> Data Integrator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</a:t>
            </a:r>
            <a:r>
              <a:rPr lang="en-US" altLang="en-US" dirty="0" smtClean="0"/>
              <a:t>omprehensive tools although</a:t>
            </a:r>
            <a:r>
              <a:rPr lang="en-US" altLang="en-US" baseline="0" dirty="0" smtClean="0"/>
              <a:t> a long path towards comprehensive product offerings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Oracle has a burden of a legacy of data integration tools.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Primary advantage of Oracle Data Integrator tool is optimization opportunities as its ELT approach can fully utilize Oracle’s optimizing database compiler and parallel processing technologies.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Multiple table INSERT statement (proprietary) and MERGE statement (SQL standard) are useful in data integration tasks.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Assignment covers INSERT and MERGE statements</a:t>
            </a:r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CC4F8C-BAE2-494F-B1C9-A1B1AE471AAC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 smtClean="0"/>
              <a:t>Lesson 5 covers Oracle tools for </a:t>
            </a:r>
            <a:r>
              <a:rPr lang="en-US" baseline="0" dirty="0" smtClean="0"/>
              <a:t>data integration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 the major features of the Oracle Data Integrator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>
                <a:effectLst/>
              </a:rPr>
              <a:t>Explain the usefulness of the multiple table INSERT statement for data integration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>
                <a:effectLst/>
              </a:rPr>
              <a:t>Explain the usefulness of the MERGE statement for data integration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Explain SQL INSERT statements to insert into multiple tables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Explain SQL MERGE statements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baseline="0" dirty="0" smtClean="0"/>
              <a:t>Oracle Data Integrator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Recent tool developed as a result of Oracle’s acquisition of BEA Systems in 2007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Tight integration with Oracle database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Complex tool: only an overview is provided in these notes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SQL statements for data integration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I</a:t>
            </a:r>
            <a:r>
              <a:rPr lang="en-US" altLang="en-US" dirty="0" smtClean="0"/>
              <a:t>ndependent tools that are appropriate to smaller organizations without a need for an integrated, enterprise tool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MERGE statement: part</a:t>
            </a:r>
            <a:r>
              <a:rPr lang="en-US" altLang="en-US" baseline="0" dirty="0" smtClean="0"/>
              <a:t> of SQL standard</a:t>
            </a:r>
            <a:endParaRPr lang="en-US" alt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Multiple table</a:t>
            </a:r>
            <a:r>
              <a:rPr lang="en-US" altLang="en-US" baseline="0" dirty="0" smtClean="0"/>
              <a:t> INSERT statement: proprietary Oracle SQL statement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Assignment includes problems for the MERGE and multiple table INSERT statement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93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9)</a:t>
            </a:r>
          </a:p>
          <a:p>
            <a:endParaRPr lang="en-US" dirty="0" smtClean="0"/>
          </a:p>
          <a:p>
            <a:r>
              <a:rPr lang="en-US" dirty="0" smtClean="0"/>
              <a:t>ODI</a:t>
            </a:r>
            <a:r>
              <a:rPr lang="en-US" baseline="0" dirty="0" smtClean="0"/>
              <a:t> webcasts</a:t>
            </a:r>
            <a:r>
              <a:rPr lang="en-US" dirty="0" smtClean="0"/>
              <a:t>: http://www.oracle.com/technetwork/middleware/data-integrator/odi-11g-webcast-archive-367128.html</a:t>
            </a:r>
          </a:p>
          <a:p>
            <a:endParaRPr lang="en-US" dirty="0" smtClean="0"/>
          </a:p>
          <a:p>
            <a:r>
              <a:rPr lang="en-US" dirty="0" smtClean="0"/>
              <a:t>Distinctive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ELT architecture that loads into Oracle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Perform transformations and integration after loading using Oracle DBMS engine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Declarative rules driven approach to separate specification from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Platform independence although uses Oracle DBMS engine for transformations and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separate ETL 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Operates</a:t>
            </a:r>
            <a:r>
              <a:rPr lang="en-US" baseline="0" dirty="0" smtClean="0"/>
              <a:t> with Oracle Fusion Middleware platform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ODI studio is the visible part of the Oracle Data Integrator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Operator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Security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ODI uses metadata repository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infrastructure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Meta data about all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Project scenarios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Execution logs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Supports transformation and integration from heterogeneous data sources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30)</a:t>
            </a:r>
          </a:p>
          <a:p>
            <a:endParaRPr lang="en-US" dirty="0" smtClean="0"/>
          </a:p>
          <a:p>
            <a:r>
              <a:rPr lang="en-US" dirty="0" smtClean="0"/>
              <a:t>Sales</a:t>
            </a:r>
            <a:r>
              <a:rPr lang="en-US" baseline="0" dirty="0" smtClean="0"/>
              <a:t> administration is the target DW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Orders application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Parameter files with sales person and age group files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Integration scenarios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Execution plan with sequencing of components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Scenario includes all components (mappings, packages, procedures, variables)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Session is execution of a scenario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31)</a:t>
            </a:r>
          </a:p>
          <a:p>
            <a:endParaRPr lang="en-US" dirty="0" smtClean="0"/>
          </a:p>
          <a:p>
            <a:r>
              <a:rPr lang="en-US" dirty="0" smtClean="0"/>
              <a:t>Mapping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Source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Target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Lookup table</a:t>
            </a:r>
            <a:r>
              <a:rPr lang="en-US" baseline="0" dirty="0" smtClean="0"/>
              <a:t> for transformations and filters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 to combine data sources in the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expressions for transformations in the target data source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Target</a:t>
            </a:r>
            <a:r>
              <a:rPr lang="en-US" baseline="0" dirty="0" smtClean="0"/>
              <a:t> expressions: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Column name changes (</a:t>
            </a:r>
            <a:r>
              <a:rPr lang="en-US" baseline="0" dirty="0" err="1" smtClean="0"/>
              <a:t>CustId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Cust_Id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Concatenation of customer first and last name into name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Convert numeric marital status to abbreviation (Mr., Ms., Mrs.)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Convert age to age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Concatenation of sales person first and last name into sales person 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Lookup table</a:t>
            </a:r>
            <a:r>
              <a:rPr lang="en-US" baseline="0" dirty="0" smtClean="0"/>
              <a:t> is associated to a data source.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Lookup operation assures that customer age is within minimum and maximum ages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Join with sales person 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dimension</a:t>
            </a:r>
            <a:r>
              <a:rPr lang="en-US" baseline="0" dirty="0" smtClean="0"/>
              <a:t> table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Changes to existing rows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Avoids multiple statements (INSERT and UPDATE)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need to write custom code for update processing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need to use separate source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Red:</a:t>
            </a:r>
            <a:r>
              <a:rPr lang="en-US" baseline="0" dirty="0" smtClean="0"/>
              <a:t> updated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blue: 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Yellow: existing rows in the target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Dark blue: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may have rows not in the source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table contains new and updated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table contains changes and</a:t>
            </a:r>
            <a:r>
              <a:rPr lang="en-US" baseline="0" dirty="0" smtClean="0"/>
              <a:t> new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table (usually a dimension table) should be merged with the source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Revised target table contains result of merge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Red:</a:t>
            </a:r>
            <a:r>
              <a:rPr lang="en-US" baseline="0" dirty="0" smtClean="0"/>
              <a:t> updated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blue: 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Yellow: existing rows in the target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Dark blue: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may have rows not in the source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table contains new and updated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SSCustomer</a:t>
            </a:r>
            <a:r>
              <a:rPr lang="en-US" baseline="0" dirty="0" err="1" smtClean="0"/>
              <a:t>Changes</a:t>
            </a:r>
            <a:r>
              <a:rPr lang="en-US" baseline="0" dirty="0" smtClean="0"/>
              <a:t> table has same column structure as </a:t>
            </a:r>
            <a:r>
              <a:rPr lang="en-US" baseline="0" dirty="0" err="1" smtClean="0"/>
              <a:t>SSCustomer</a:t>
            </a:r>
            <a:r>
              <a:rPr lang="en-US" baseline="0" dirty="0" smtClean="0"/>
              <a:t> (dimension table)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Changed rows with all column values including changed 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rows with all column 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data capture must have created </a:t>
            </a:r>
            <a:r>
              <a:rPr lang="en-US" baseline="0" dirty="0" err="1" smtClean="0"/>
              <a:t>CustomerChanges</a:t>
            </a:r>
            <a:r>
              <a:rPr lang="en-US" baseline="0" dirty="0" smtClean="0"/>
              <a:t> table.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statement: see Unit 6 Part 3 examples document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SSCustomerChanges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SET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aseline="0" dirty="0" smtClean="0"/>
              <a:t>Statement parts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specification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Matched clause with UPDATE statement (all columns)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matched clause with INSERT statement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Variation for when change table rows only have changed values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WHEN MATCHED UPDATE SET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Target.CustName</a:t>
            </a:r>
            <a:r>
              <a:rPr lang="en-US" dirty="0" smtClean="0"/>
              <a:t> = DECODE(</a:t>
            </a:r>
            <a:r>
              <a:rPr lang="en-US" dirty="0" err="1" smtClean="0"/>
              <a:t>Source.CustName</a:t>
            </a:r>
            <a:r>
              <a:rPr lang="en-US" dirty="0" smtClean="0"/>
              <a:t>, NULL, </a:t>
            </a:r>
            <a:r>
              <a:rPr lang="en-US" dirty="0" err="1" smtClean="0"/>
              <a:t>Target.CustName</a:t>
            </a:r>
            <a:r>
              <a:rPr lang="en-US" dirty="0" smtClean="0"/>
              <a:t>, </a:t>
            </a:r>
            <a:r>
              <a:rPr lang="en-US" dirty="0" err="1" smtClean="0"/>
              <a:t>Source.CustName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Target.CustPhone</a:t>
            </a:r>
            <a:r>
              <a:rPr lang="en-US" dirty="0" smtClean="0"/>
              <a:t> = DECODE(</a:t>
            </a:r>
            <a:r>
              <a:rPr lang="en-US" dirty="0" err="1" smtClean="0"/>
              <a:t>Source.CustPhone</a:t>
            </a:r>
            <a:r>
              <a:rPr lang="en-US" dirty="0" smtClean="0"/>
              <a:t>, NULL, </a:t>
            </a:r>
            <a:r>
              <a:rPr lang="en-US" dirty="0" err="1" smtClean="0"/>
              <a:t>Target.CustPhone</a:t>
            </a:r>
            <a:r>
              <a:rPr lang="en-US" dirty="0" smtClean="0"/>
              <a:t>, </a:t>
            </a:r>
            <a:r>
              <a:rPr lang="en-US" dirty="0" err="1" smtClean="0"/>
              <a:t>Source.CustPhone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Target.CustStreet</a:t>
            </a:r>
            <a:r>
              <a:rPr lang="en-US" dirty="0" smtClean="0"/>
              <a:t> = DECODE(</a:t>
            </a:r>
            <a:r>
              <a:rPr lang="en-US" dirty="0" err="1" smtClean="0"/>
              <a:t>Source.CustStreet</a:t>
            </a:r>
            <a:r>
              <a:rPr lang="en-US" dirty="0" smtClean="0"/>
              <a:t>, NULL, </a:t>
            </a:r>
            <a:r>
              <a:rPr lang="en-US" dirty="0" err="1" smtClean="0"/>
              <a:t>Target.CustStreet</a:t>
            </a:r>
            <a:r>
              <a:rPr lang="en-US" dirty="0" smtClean="0"/>
              <a:t>, </a:t>
            </a:r>
            <a:r>
              <a:rPr lang="en-US" dirty="0" err="1" smtClean="0"/>
              <a:t>Source.CustStreet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Target.CustCity</a:t>
            </a:r>
            <a:r>
              <a:rPr lang="en-US" dirty="0" smtClean="0"/>
              <a:t> = DECODE(</a:t>
            </a:r>
            <a:r>
              <a:rPr lang="en-US" dirty="0" err="1" smtClean="0"/>
              <a:t>Source.CustCity</a:t>
            </a:r>
            <a:r>
              <a:rPr lang="en-US" dirty="0" smtClean="0"/>
              <a:t>, NULL, </a:t>
            </a:r>
            <a:r>
              <a:rPr lang="en-US" dirty="0" err="1" smtClean="0"/>
              <a:t>Target.CustCity</a:t>
            </a:r>
            <a:r>
              <a:rPr lang="en-US" dirty="0" smtClean="0"/>
              <a:t>, </a:t>
            </a:r>
            <a:r>
              <a:rPr lang="en-US" dirty="0" err="1" smtClean="0"/>
              <a:t>Source.CustCity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Target.CustState</a:t>
            </a:r>
            <a:r>
              <a:rPr lang="en-US" dirty="0" smtClean="0"/>
              <a:t> = DECODE(</a:t>
            </a:r>
            <a:r>
              <a:rPr lang="en-US" dirty="0" err="1" smtClean="0"/>
              <a:t>Source.CustState</a:t>
            </a:r>
            <a:r>
              <a:rPr lang="en-US" dirty="0" smtClean="0"/>
              <a:t>, NULL, </a:t>
            </a:r>
            <a:r>
              <a:rPr lang="en-US" dirty="0" err="1" smtClean="0"/>
              <a:t>Target.CustState</a:t>
            </a:r>
            <a:r>
              <a:rPr lang="en-US" dirty="0" smtClean="0"/>
              <a:t>, </a:t>
            </a:r>
            <a:r>
              <a:rPr lang="en-US" dirty="0" err="1" smtClean="0"/>
              <a:t>Source.CustState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Target.CustZip</a:t>
            </a:r>
            <a:r>
              <a:rPr lang="en-US" dirty="0" smtClean="0"/>
              <a:t> = DECODE(</a:t>
            </a:r>
            <a:r>
              <a:rPr lang="en-US" dirty="0" err="1" smtClean="0"/>
              <a:t>Source.CustZip</a:t>
            </a:r>
            <a:r>
              <a:rPr lang="en-US" dirty="0" smtClean="0"/>
              <a:t>, NULL, </a:t>
            </a:r>
            <a:r>
              <a:rPr lang="en-US" dirty="0" err="1" smtClean="0"/>
              <a:t>Target.CustZip</a:t>
            </a:r>
            <a:r>
              <a:rPr lang="en-US" dirty="0" smtClean="0"/>
              <a:t>, </a:t>
            </a:r>
            <a:r>
              <a:rPr lang="en-US" dirty="0" err="1" smtClean="0"/>
              <a:t>Source.CustZip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Target.CustNation</a:t>
            </a:r>
            <a:r>
              <a:rPr lang="en-US" dirty="0" smtClean="0"/>
              <a:t> = DECODE(</a:t>
            </a:r>
            <a:r>
              <a:rPr lang="en-US" dirty="0" err="1" smtClean="0"/>
              <a:t>Source.CustNation</a:t>
            </a:r>
            <a:r>
              <a:rPr lang="en-US" dirty="0" smtClean="0"/>
              <a:t>, NULL, </a:t>
            </a:r>
            <a:r>
              <a:rPr lang="en-US" dirty="0" err="1" smtClean="0"/>
              <a:t>Target.CustNation</a:t>
            </a:r>
            <a:r>
              <a:rPr lang="en-US" dirty="0" smtClean="0"/>
              <a:t>, </a:t>
            </a:r>
            <a:r>
              <a:rPr lang="en-US" dirty="0" err="1" smtClean="0"/>
              <a:t>Source.CustNation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1AEBD6D-708C-4058-AD75-ED24D587E9CF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err="1" smtClean="0"/>
              <a:t>Multitable</a:t>
            </a:r>
            <a:r>
              <a:rPr lang="en-US" sz="1200" dirty="0" smtClean="0"/>
              <a:t> INSERT statements can be used in data integration tasks to transfer data from one or more operational sources to a set of target tables</a:t>
            </a:r>
          </a:p>
          <a:p>
            <a:pPr eaLnBrk="1" hangingPunct="1"/>
            <a:endParaRPr lang="en-US" altLang="en-US" sz="1200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 significant performance improvement over:</a:t>
            </a:r>
            <a:br>
              <a:rPr lang="en-US" sz="1200" dirty="0" smtClean="0"/>
            </a:br>
            <a:r>
              <a:rPr lang="en-US" sz="1200" dirty="0" smtClean="0"/>
              <a:t>– Single DML versus multiple INSERT...SELECT statements</a:t>
            </a:r>
            <a:br>
              <a:rPr lang="en-US" sz="1200" dirty="0" smtClean="0"/>
            </a:br>
            <a:r>
              <a:rPr lang="en-US" sz="1200" dirty="0" smtClean="0"/>
              <a:t>– Single DML versus a procedure to do multiple inserts using IF...THEN syntax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warehouse applications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Insert into fact tables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Partitioned fact tables by time (such as quarter) or dimension attributes such as product type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0366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8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1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0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Module 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Materialized View Processing and Design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Oracle Tools for Data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74" y="199632"/>
            <a:ext cx="8382000" cy="685800"/>
          </a:xfrm>
        </p:spPr>
        <p:txBody>
          <a:bodyPr/>
          <a:lstStyle/>
          <a:p>
            <a:r>
              <a:rPr lang="en-US" dirty="0" smtClean="0"/>
              <a:t>Multiple Table INSERT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562711"/>
              </p:ext>
            </p:extLst>
          </p:nvPr>
        </p:nvGraphicFramePr>
        <p:xfrm>
          <a:off x="422619" y="2202054"/>
          <a:ext cx="1304544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29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695966"/>
              </p:ext>
            </p:extLst>
          </p:nvPr>
        </p:nvGraphicFramePr>
        <p:xfrm>
          <a:off x="3134565" y="1104773"/>
          <a:ext cx="1321191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2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7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49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230692"/>
              </p:ext>
            </p:extLst>
          </p:nvPr>
        </p:nvGraphicFramePr>
        <p:xfrm>
          <a:off x="3133578" y="3691273"/>
          <a:ext cx="1243350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1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rot="20395659">
            <a:off x="1896513" y="2529753"/>
            <a:ext cx="1107831" cy="42203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47755">
            <a:off x="1896514" y="3306365"/>
            <a:ext cx="1107831" cy="42203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874" y="1830797"/>
            <a:ext cx="152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S</a:t>
            </a:r>
            <a:r>
              <a:rPr lang="en-US" sz="1600" dirty="0" err="1" smtClean="0">
                <a:latin typeface="+mn-lt"/>
              </a:rPr>
              <a:t>ourceTable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138" y="761560"/>
            <a:ext cx="165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Target Table 1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138" y="3348103"/>
            <a:ext cx="165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Target Table 2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3096" y="1658554"/>
            <a:ext cx="42592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[ ALL | FIRST ]</a:t>
            </a:r>
          </a:p>
          <a:p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[WHEN &lt;condition&gt; THEN]</a:t>
            </a:r>
          </a:p>
          <a:p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 &lt;Target_Table1&gt; …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[WHEN &lt;condition&gt; THEN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&lt;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Target_Table2&gt; …</a:t>
            </a:r>
          </a:p>
          <a:p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[ELSE]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&lt;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Target_TableN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  <a:p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… FROM &lt;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4" y="1375189"/>
            <a:ext cx="4093900" cy="119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93" y="158463"/>
            <a:ext cx="8382000" cy="685800"/>
          </a:xfrm>
        </p:spPr>
        <p:txBody>
          <a:bodyPr/>
          <a:lstStyle/>
          <a:p>
            <a:r>
              <a:rPr lang="en-US" dirty="0"/>
              <a:t>Unconditional INSERT </a:t>
            </a:r>
            <a:r>
              <a:rPr lang="en-US" dirty="0" smtClean="0"/>
              <a:t>ALL Example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48893" y="1375189"/>
            <a:ext cx="744158" cy="262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78664" y="1831280"/>
            <a:ext cx="814387" cy="89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674" y="1904249"/>
            <a:ext cx="805377" cy="8338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722" y="2037512"/>
            <a:ext cx="1137307" cy="1801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5588" y="1076404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Qtr1Sale</a:t>
            </a:r>
            <a:endParaRPr lang="en-US" sz="1400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2262" y="108533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ProductSale</a:t>
            </a:r>
            <a:endParaRPr lang="en-US" sz="1800" b="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63" y="3671470"/>
            <a:ext cx="5081772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QTR1Sale  VALUES (Product_ID,ProductName,ProductCategory,Qtr1 )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QTR2Sale  VALUES (Product_ID,ProductName,ProductCategory,Qtr2 )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QTR3Sale  VALUES (Product_ID,ProductName,ProductCategory,Qtr3 )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QTR4Sale  VALUES (Product_ID,ProductName,ProductCategory,Qtr4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PRODUCTSALE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36188" y="1996536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Qtr2Sale</a:t>
            </a:r>
            <a:endParaRPr lang="en-US" sz="1400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43076" y="2828783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Qtr3Sale</a:t>
            </a:r>
            <a:endParaRPr lang="en-US" sz="1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74533" y="4165975"/>
            <a:ext cx="95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Qtr4Sale</a:t>
            </a:r>
            <a:endParaRPr lang="en-US" sz="1400" b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07" y="771554"/>
            <a:ext cx="2537235" cy="854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565" y="1745371"/>
            <a:ext cx="2527023" cy="8643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29" y="2710913"/>
            <a:ext cx="2767276" cy="9729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360" y="3948750"/>
            <a:ext cx="3011171" cy="1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6624"/>
            <a:ext cx="8382000" cy="685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INSERT </a:t>
            </a:r>
            <a:r>
              <a:rPr lang="en-US" dirty="0" smtClean="0"/>
              <a:t>FIRST Example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40234" y="1415854"/>
            <a:ext cx="1062037" cy="469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51176" y="2038231"/>
            <a:ext cx="1062038" cy="169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6785" y="2180017"/>
            <a:ext cx="1047750" cy="1109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0979" y="789315"/>
            <a:ext cx="165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ElectronicsSale</a:t>
            </a:r>
            <a:endParaRPr lang="en-US" sz="1600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4774" y="1292283"/>
            <a:ext cx="158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ProductSale</a:t>
            </a:r>
            <a:endParaRPr lang="en-US" sz="1600" b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1127" y="3007908"/>
            <a:ext cx="145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MoviesSale</a:t>
            </a:r>
            <a:endParaRPr lang="en-US" sz="1600" b="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1127" y="1832655"/>
            <a:ext cx="124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BooksSale</a:t>
            </a:r>
            <a:endParaRPr lang="en-US" sz="1600" b="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3482680"/>
            <a:ext cx="68153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'Electronics')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ElectronicsSale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'Movies')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'Books')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PRODUCTSALE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12" y="1104526"/>
            <a:ext cx="3619500" cy="742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4" y="2104316"/>
            <a:ext cx="3629025" cy="92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968" y="3293347"/>
            <a:ext cx="3619500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46" y="1672311"/>
            <a:ext cx="3974158" cy="16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ELT architecture with optimization advantages</a:t>
            </a:r>
          </a:p>
          <a:p>
            <a:pPr eaLnBrk="1" hangingPunct="1"/>
            <a:r>
              <a:rPr lang="en-US" altLang="en-US" dirty="0" smtClean="0"/>
              <a:t>Comprehensive tool for data integration</a:t>
            </a:r>
          </a:p>
          <a:p>
            <a:pPr eaLnBrk="1" hangingPunct="1"/>
            <a:r>
              <a:rPr lang="en-US" altLang="en-US" dirty="0" smtClean="0"/>
              <a:t>SQL standard MERGE statement</a:t>
            </a:r>
          </a:p>
          <a:p>
            <a:pPr eaLnBrk="1" hangingPunct="1"/>
            <a:r>
              <a:rPr lang="en-US" altLang="en-US" dirty="0" smtClean="0"/>
              <a:t>Oracle proprietary multiple table INSERT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Objectives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36605" y="1206102"/>
            <a:ext cx="8250195" cy="4767648"/>
          </a:xfrm>
        </p:spPr>
        <p:txBody>
          <a:bodyPr/>
          <a:lstStyle/>
          <a:p>
            <a:r>
              <a:rPr lang="en-US" dirty="0" smtClean="0"/>
              <a:t>Discuss major </a:t>
            </a:r>
            <a:r>
              <a:rPr lang="en-US" dirty="0"/>
              <a:t>features of the Oracle Data Integrator</a:t>
            </a:r>
          </a:p>
          <a:p>
            <a:r>
              <a:rPr lang="en-US" dirty="0" smtClean="0"/>
              <a:t>Provide scenarios for using the multiple </a:t>
            </a:r>
            <a:r>
              <a:rPr lang="en-US" dirty="0"/>
              <a:t>table INSERT </a:t>
            </a:r>
            <a:r>
              <a:rPr lang="en-US" dirty="0" smtClean="0"/>
              <a:t>and MERGE statements</a:t>
            </a:r>
            <a:endParaRPr lang="en-US" dirty="0"/>
          </a:p>
          <a:p>
            <a:r>
              <a:rPr lang="en-US" dirty="0" smtClean="0"/>
              <a:t>Explain examples of multiple table INSERT </a:t>
            </a:r>
            <a:r>
              <a:rPr lang="en-US" dirty="0"/>
              <a:t>statements </a:t>
            </a:r>
            <a:r>
              <a:rPr lang="en-US" dirty="0" smtClean="0"/>
              <a:t>and MERGE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 Integrator Components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" y="1435417"/>
            <a:ext cx="6810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Project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0" y="1577530"/>
            <a:ext cx="5615557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Mapping Specification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54" y="1511808"/>
            <a:ext cx="5687967" cy="35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in data integration processes</a:t>
            </a:r>
          </a:p>
          <a:p>
            <a:r>
              <a:rPr lang="en-US" dirty="0" smtClean="0"/>
              <a:t>Conditionally update or insert rows using a single SQL statement</a:t>
            </a:r>
          </a:p>
          <a:p>
            <a:pPr lvl="1"/>
            <a:r>
              <a:rPr lang="en-US" dirty="0" smtClean="0"/>
              <a:t>Insert if no match</a:t>
            </a:r>
          </a:p>
          <a:p>
            <a:pPr lvl="1"/>
            <a:r>
              <a:rPr lang="en-US" dirty="0" smtClean="0"/>
              <a:t>Update if match</a:t>
            </a:r>
          </a:p>
          <a:p>
            <a:r>
              <a:rPr lang="en-US" dirty="0"/>
              <a:t>Improved productivity </a:t>
            </a:r>
            <a:r>
              <a:rPr lang="en-US" dirty="0" smtClean="0"/>
              <a:t>and performance</a:t>
            </a:r>
          </a:p>
          <a:p>
            <a:r>
              <a:rPr lang="en-US" dirty="0" smtClean="0"/>
              <a:t>Part of SQL standard since SQL:2003</a:t>
            </a:r>
          </a:p>
        </p:txBody>
      </p:sp>
    </p:spTree>
    <p:extLst>
      <p:ext uri="{BB962C8B-B14F-4D97-AF65-F5344CB8AC3E}">
        <p14:creationId xmlns:p14="http://schemas.microsoft.com/office/powerpoint/2010/main" val="1773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Statement Structure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21329"/>
              </p:ext>
            </p:extLst>
          </p:nvPr>
        </p:nvGraphicFramePr>
        <p:xfrm>
          <a:off x="349635" y="1828783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5933" y="1961005"/>
            <a:ext cx="1449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Target Table </a:t>
            </a:r>
          </a:p>
          <a:p>
            <a:r>
              <a:rPr lang="en-US" sz="1600" b="0" dirty="0" smtClean="0">
                <a:latin typeface="+mn-lt"/>
              </a:rPr>
              <a:t>(after Merge)</a:t>
            </a:r>
            <a:endParaRPr lang="en-US" sz="1600" b="0" dirty="0">
              <a:latin typeface="+mn-l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338485"/>
              </p:ext>
            </p:extLst>
          </p:nvPr>
        </p:nvGraphicFramePr>
        <p:xfrm>
          <a:off x="2763741" y="2594565"/>
          <a:ext cx="1333554" cy="1950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635" y="1490229"/>
            <a:ext cx="152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Source Table</a:t>
            </a:r>
            <a:endParaRPr lang="en-US" sz="16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711" y="2256010"/>
            <a:ext cx="4030485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join_condition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SET …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 …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28820" y="3379395"/>
            <a:ext cx="689408" cy="43891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873158"/>
              </p:ext>
            </p:extLst>
          </p:nvPr>
        </p:nvGraphicFramePr>
        <p:xfrm>
          <a:off x="349635" y="3984068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" y="3649030"/>
            <a:ext cx="14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Target Table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22" y="362472"/>
            <a:ext cx="8382000" cy="685800"/>
          </a:xfrm>
        </p:spPr>
        <p:txBody>
          <a:bodyPr/>
          <a:lstStyle/>
          <a:p>
            <a:r>
              <a:rPr lang="en-US" dirty="0"/>
              <a:t>MERGE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2127" y="2039971"/>
            <a:ext cx="498652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SSCustomerChanges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)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);  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636228"/>
              </p:ext>
            </p:extLst>
          </p:nvPr>
        </p:nvGraphicFramePr>
        <p:xfrm>
          <a:off x="291722" y="1670287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1033" y="1085512"/>
            <a:ext cx="141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</a:t>
            </a:r>
            <a:r>
              <a:rPr lang="en-US" sz="1600" b="0" dirty="0">
                <a:latin typeface="+mn-lt"/>
              </a:rPr>
              <a:t> </a:t>
            </a: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(after Merge)</a:t>
            </a:r>
            <a:endParaRPr lang="en-US" sz="1600" b="0" dirty="0">
              <a:latin typeface="+mn-lt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74318"/>
              </p:ext>
            </p:extLst>
          </p:nvPr>
        </p:nvGraphicFramePr>
        <p:xfrm>
          <a:off x="2541033" y="1682462"/>
          <a:ext cx="1333554" cy="1950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331733"/>
            <a:ext cx="216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SSCustomerChanges</a:t>
            </a:r>
            <a:endParaRPr lang="en-US" sz="1600" b="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770907" y="3220899"/>
            <a:ext cx="689408" cy="43891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686260"/>
              </p:ext>
            </p:extLst>
          </p:nvPr>
        </p:nvGraphicFramePr>
        <p:xfrm>
          <a:off x="291722" y="3825572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4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722" y="3490534"/>
            <a:ext cx="14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99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Table INSERT Statement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Useful in data integration processes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Partitioning</a:t>
            </a:r>
          </a:p>
          <a:p>
            <a:pPr lvl="1" eaLnBrk="1" hangingPunct="1"/>
            <a:r>
              <a:rPr lang="en-US" altLang="en-US" sz="2000" dirty="0" smtClean="0"/>
              <a:t>Unconditional for partitioning by columns</a:t>
            </a:r>
          </a:p>
          <a:p>
            <a:pPr lvl="1" eaLnBrk="1" hangingPunct="1"/>
            <a:r>
              <a:rPr lang="en-US" altLang="en-US" sz="2000" dirty="0" smtClean="0"/>
              <a:t>Conditional for partitioning by rows</a:t>
            </a:r>
          </a:p>
          <a:p>
            <a:pPr eaLnBrk="1" hangingPunct="1"/>
            <a:r>
              <a:rPr lang="en-US" altLang="en-US" sz="2400" dirty="0" smtClean="0"/>
              <a:t>Improved performance and productivity</a:t>
            </a:r>
          </a:p>
          <a:p>
            <a:r>
              <a:rPr lang="en-US" altLang="en-US" sz="2400" dirty="0"/>
              <a:t>Oracle proprietary </a:t>
            </a:r>
            <a:r>
              <a:rPr lang="en-US" altLang="en-US" sz="2400" dirty="0" smtClean="0"/>
              <a:t>extension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Unit 3 Materialized View Processing and Design&amp;quot;&quot;/&gt;&lt;property id=&quot;20307&quot; value=&quot;256&quot;/&gt;&lt;/object&gt;&lt;object type=&quot;3&quot; unique_id=&quot;10047&quot;&gt;&lt;property id=&quot;20148&quot; value=&quot;5&quot;/&gt;&lt;property id=&quot;20300&quot; value=&quot;Slide 12 - &amp;quot;INSERT ALL Statement&amp;quot;&quot;/&gt;&lt;property id=&quot;20307&quot; value=&quot;387&quot;/&gt;&lt;/object&gt;&lt;object type=&quot;3&quot; unique_id=&quot;10085&quot;&gt;&lt;property id=&quot;20148&quot; value=&quot;5&quot;/&gt;&lt;property id=&quot;20300&quot; value=&quot;Slide 16 - &amp;quot;Summary&amp;quot;&quot;/&gt;&lt;property id=&quot;20307&quot; value=&quot;264&quot;/&gt;&lt;/object&gt;&lt;object type=&quot;3&quot; unique_id=&quot;10113&quot;&gt;&lt;property id=&quot;20148&quot; value=&quot;5&quot;/&gt;&lt;property id=&quot;20300&quot; value=&quot;Slide 6 - &amp;quot;Oracle Data Integrator&amp;quot;&quot;/&gt;&lt;property id=&quot;20307&quot; value=&quot;390&quot;/&gt;&lt;/object&gt;&lt;object type=&quot;3&quot; unique_id=&quot;10214&quot;&gt;&lt;property id=&quot;20148&quot; value=&quot;5&quot;/&gt;&lt;property id=&quot;20300&quot; value=&quot;Slide 7 - &amp;quot;ODI Environment&amp;quot;&quot;/&gt;&lt;property id=&quot;20307&quot; value=&quot;391&quot;/&gt;&lt;/object&gt;&lt;object type=&quot;3&quot; unique_id=&quot;10490&quot;&gt;&lt;property id=&quot;20148&quot; value=&quot;5&quot;/&gt;&lt;property id=&quot;20300&quot; value=&quot;Slide 8 - &amp;quot;ODI Mapping Specification&amp;quot;&quot;/&gt;&lt;property id=&quot;20307&quot; value=&quot;392&quot;/&gt;&lt;/object&gt;&lt;object type=&quot;3&quot; unique_id=&quot;10492&quot;&gt;&lt;property id=&quot;20148&quot; value=&quot;5&quot;/&gt;&lt;property id=&quot;20300&quot; value=&quot;Slide 13 - &amp;quot;Multiple Table INSERT Example&amp;quot;&quot;/&gt;&lt;property id=&quot;20307&quot; value=&quot;394&quot;/&gt;&lt;/object&gt;&lt;object type=&quot;3&quot; unique_id=&quot;10661&quot;&gt;&lt;property id=&quot;20148&quot; value=&quot;5&quot;/&gt;&lt;property id=&quot;20300&quot; value=&quot;Slide 9 - &amp;quot;MERGE Statement&amp;quot;&quot;/&gt;&lt;property id=&quot;20307&quot; value=&quot;395&quot;/&gt;&lt;/object&gt;&lt;object type=&quot;3&quot; unique_id=&quot;11354&quot;&gt;&lt;property id=&quot;20148&quot; value=&quot;5&quot;/&gt;&lt;property id=&quot;20300&quot; value=&quot;Slide 10 - &amp;quot;MERGE Statement Structure&amp;quot;&quot;/&gt;&lt;property id=&quot;20307&quot; value=&quot;397&quot;/&gt;&lt;/object&gt;&lt;object type=&quot;3&quot; unique_id=&quot;12536&quot;&gt;&lt;property id=&quot;20148&quot; value=&quot;5&quot;/&gt;&lt;property id=&quot;20300&quot; value=&quot;Slide 14 - &amp;quot;Unconditional INSERT ALL&amp;quot;&quot;/&gt;&lt;property id=&quot;20307&quot; value=&quot;399&quot;/&gt;&lt;/object&gt;&lt;object type=&quot;3&quot; unique_id=&quot;12627&quot;&gt;&lt;property id=&quot;20148&quot; value=&quot;5&quot;/&gt;&lt;property id=&quot;20300&quot; value=&quot;Slide 15 - &amp;quot;Conditional INSERT ALL&amp;quot;&quot;/&gt;&lt;property id=&quot;20307&quot; value=&quot;400&quot;/&gt;&lt;/object&gt;&lt;object type=&quot;3&quot; unique_id=&quot;13805&quot;&gt;&lt;property id=&quot;20148&quot; value=&quot;5&quot;/&gt;&lt;property id=&quot;20300&quot; value=&quot;Slide 11 - &amp;quot;MERGE Statement Example&amp;quot;&quot;/&gt;&lt;property id=&quot;20307&quot; value=&quot;404&quot;/&gt;&lt;/object&gt;&lt;object type=&quot;3&quot; unique_id=&quot;24958&quot;&gt;&lt;property id=&quot;20148&quot; value=&quot;5&quot;/&gt;&lt;property id=&quot;20300&quot; value=&quot;Slide 2 - &amp;quot;Oracle Tools&amp;quot;&quot;/&gt;&lt;property id=&quot;20307&quot; value=&quot;405&quot;/&gt;&lt;/object&gt;&lt;object type=&quot;3&quot; unique_id=&quot;24959&quot;&gt;&lt;property id=&quot;20148&quot; value=&quot;5&quot;/&gt;&lt;property id=&quot;20300&quot; value=&quot;Slide 4 - &amp;quot;SQL Access Advisor Overview&amp;quot;&quot;/&gt;&lt;property id=&quot;20307&quot; value=&quot;406&quot;/&gt;&lt;/object&gt;&lt;object type=&quot;3&quot; unique_id=&quot;24960&quot;&gt;&lt;property id=&quot;20148&quot; value=&quot;5&quot;/&gt;&lt;property id=&quot;20300&quot; value=&quot;Slide 5 - &amp;quot;Workload Specification&amp;quot;&quot;/&gt;&lt;property id=&quot;20307&quot; value=&quot;407&quot;/&gt;&lt;/object&gt;&lt;object type=&quot;3&quot; unique_id=&quot;25024&quot;&gt;&lt;property id=&quot;20148&quot; value=&quot;5&quot;/&gt;&lt;property id=&quot;20300&quot; value=&quot;Slide 3 - &amp;quot;Oracle SQL Access Advisor&amp;quot;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10729</TotalTime>
  <Words>1563</Words>
  <Application>Microsoft Office PowerPoint</Application>
  <PresentationFormat>On-screen Show (4:3)</PresentationFormat>
  <Paragraphs>312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Courier New</vt:lpstr>
      <vt:lpstr>Times New Roman</vt:lpstr>
      <vt:lpstr>Blank Presentation</vt:lpstr>
      <vt:lpstr>Module 4 Materialized View Processing and Design</vt:lpstr>
      <vt:lpstr>Lesson Objectives</vt:lpstr>
      <vt:lpstr>Oracle Data Integrator Components</vt:lpstr>
      <vt:lpstr>ODI Project Example</vt:lpstr>
      <vt:lpstr>ODI Mapping Specification</vt:lpstr>
      <vt:lpstr>MERGE Statement</vt:lpstr>
      <vt:lpstr>MERGE Statement Structure</vt:lpstr>
      <vt:lpstr>MERGE Statement Example</vt:lpstr>
      <vt:lpstr>Multiple Table INSERT Statement</vt:lpstr>
      <vt:lpstr>Multiple Table INSERT Structure</vt:lpstr>
      <vt:lpstr>Unconditional INSERT ALL Example</vt:lpstr>
      <vt:lpstr>Conditional INSERT FIRST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2226</cp:revision>
  <cp:lastPrinted>1601-01-01T00:00:00Z</cp:lastPrinted>
  <dcterms:created xsi:type="dcterms:W3CDTF">2000-07-15T18:34:14Z</dcterms:created>
  <dcterms:modified xsi:type="dcterms:W3CDTF">2018-05-16T05:11:45Z</dcterms:modified>
</cp:coreProperties>
</file>