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56" r:id="rId2"/>
    <p:sldId id="360" r:id="rId3"/>
    <p:sldId id="337" r:id="rId4"/>
    <p:sldId id="347" r:id="rId5"/>
    <p:sldId id="356" r:id="rId6"/>
    <p:sldId id="350" r:id="rId7"/>
    <p:sldId id="349" r:id="rId8"/>
    <p:sldId id="353" r:id="rId9"/>
    <p:sldId id="351" r:id="rId10"/>
    <p:sldId id="358" r:id="rId11"/>
    <p:sldId id="263"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cilianMan" initials="S" lastIdx="2" clrIdx="0">
    <p:extLst>
      <p:ext uri="{19B8F6BF-5375-455C-9EA6-DF929625EA0E}">
        <p15:presenceInfo xmlns:p15="http://schemas.microsoft.com/office/powerpoint/2012/main" userId="Sicilian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76" autoAdjust="0"/>
    <p:restoredTop sz="84222" autoAdjust="0"/>
  </p:normalViewPr>
  <p:slideViewPr>
    <p:cSldViewPr>
      <p:cViewPr varScale="1">
        <p:scale>
          <a:sx n="69" d="100"/>
          <a:sy n="69" d="100"/>
        </p:scale>
        <p:origin x="66" y="7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EBBEB-02CA-450A-ADF0-7E1C99D8D2D1}" type="doc">
      <dgm:prSet loTypeId="urn:microsoft.com/office/officeart/2005/8/layout/hProcess11" loCatId="process" qsTypeId="urn:microsoft.com/office/officeart/2005/8/quickstyle/simple4" qsCatId="simple" csTypeId="urn:microsoft.com/office/officeart/2005/8/colors/colorful2" csCatId="colorful" phldr="1"/>
      <dgm:spPr/>
    </dgm:pt>
    <dgm:pt modelId="{11AE9903-8A7D-40BB-AF2D-0827DA2C4880}">
      <dgm:prSet phldrT="[Text]" custT="1"/>
      <dgm:spPr/>
      <dgm:t>
        <a:bodyPr/>
        <a:lstStyle/>
        <a:p>
          <a:r>
            <a:rPr lang="en-US" sz="1100" dirty="0" smtClean="0"/>
            <a:t>NASA paper</a:t>
          </a:r>
          <a:endParaRPr lang="en-US" sz="1100" dirty="0"/>
        </a:p>
      </dgm:t>
    </dgm:pt>
    <dgm:pt modelId="{92C6F6EE-E440-4C94-A517-2DE87BF86B82}" type="parTrans" cxnId="{040B7B91-68A6-40D3-BEEC-086C3609372F}">
      <dgm:prSet/>
      <dgm:spPr/>
      <dgm:t>
        <a:bodyPr/>
        <a:lstStyle/>
        <a:p>
          <a:endParaRPr lang="en-US" sz="1200"/>
        </a:p>
      </dgm:t>
    </dgm:pt>
    <dgm:pt modelId="{D399CA55-417C-43BC-A648-1F4C0D1A7548}" type="sibTrans" cxnId="{040B7B91-68A6-40D3-BEEC-086C3609372F}">
      <dgm:prSet/>
      <dgm:spPr/>
      <dgm:t>
        <a:bodyPr/>
        <a:lstStyle/>
        <a:p>
          <a:endParaRPr lang="en-US" sz="1200"/>
        </a:p>
      </dgm:t>
    </dgm:pt>
    <dgm:pt modelId="{1C0E0690-0D28-498A-9713-AAA00D9F988C}">
      <dgm:prSet phldrT="[Text]" custT="1"/>
      <dgm:spPr/>
      <dgm:t>
        <a:bodyPr/>
        <a:lstStyle/>
        <a:p>
          <a:r>
            <a:rPr lang="en-US" sz="1100" dirty="0" smtClean="0"/>
            <a:t>How much information?</a:t>
          </a:r>
          <a:endParaRPr lang="en-US" sz="1100" dirty="0"/>
        </a:p>
      </dgm:t>
    </dgm:pt>
    <dgm:pt modelId="{20FDDFC3-5A94-4CF6-810E-1E90F9A3B358}" type="parTrans" cxnId="{EDB18B3F-E7D9-4B83-B7F5-951359A51026}">
      <dgm:prSet/>
      <dgm:spPr/>
      <dgm:t>
        <a:bodyPr/>
        <a:lstStyle/>
        <a:p>
          <a:endParaRPr lang="en-US" sz="1200"/>
        </a:p>
      </dgm:t>
    </dgm:pt>
    <dgm:pt modelId="{15990F3A-020E-4F6E-8FAA-5A892B027742}" type="sibTrans" cxnId="{EDB18B3F-E7D9-4B83-B7F5-951359A51026}">
      <dgm:prSet/>
      <dgm:spPr/>
      <dgm:t>
        <a:bodyPr/>
        <a:lstStyle/>
        <a:p>
          <a:endParaRPr lang="en-US" sz="1200"/>
        </a:p>
      </dgm:t>
    </dgm:pt>
    <dgm:pt modelId="{814FBD6B-E8B9-4A8A-99A6-3C744024F994}">
      <dgm:prSet phldrT="[Text]" custT="1"/>
      <dgm:spPr/>
      <dgm:t>
        <a:bodyPr/>
        <a:lstStyle/>
        <a:p>
          <a:r>
            <a:rPr lang="en-US" sz="1100" dirty="0" smtClean="0"/>
            <a:t>2000</a:t>
          </a:r>
          <a:endParaRPr lang="en-US" sz="1000" dirty="0"/>
        </a:p>
      </dgm:t>
    </dgm:pt>
    <dgm:pt modelId="{AE47D0DD-79C5-4DC7-8A18-862C95366DE5}" type="parTrans" cxnId="{986B94E3-352B-4CB1-8562-C383188E02D7}">
      <dgm:prSet/>
      <dgm:spPr/>
      <dgm:t>
        <a:bodyPr/>
        <a:lstStyle/>
        <a:p>
          <a:endParaRPr lang="en-US" sz="1200"/>
        </a:p>
      </dgm:t>
    </dgm:pt>
    <dgm:pt modelId="{ABC08D6C-03A8-45C5-9D67-9A046D3CA252}" type="sibTrans" cxnId="{986B94E3-352B-4CB1-8562-C383188E02D7}">
      <dgm:prSet/>
      <dgm:spPr/>
      <dgm:t>
        <a:bodyPr/>
        <a:lstStyle/>
        <a:p>
          <a:endParaRPr lang="en-US" sz="1200"/>
        </a:p>
      </dgm:t>
    </dgm:pt>
    <dgm:pt modelId="{30E7E69C-CFDD-4141-8033-E02187194337}">
      <dgm:prSet phldrT="[Text]" custT="1"/>
      <dgm:spPr/>
      <dgm:t>
        <a:bodyPr/>
        <a:lstStyle/>
        <a:p>
          <a:r>
            <a:rPr lang="en-US" sz="1100" dirty="0" smtClean="0"/>
            <a:t>Laney report</a:t>
          </a:r>
          <a:endParaRPr lang="en-US" sz="1100" dirty="0"/>
        </a:p>
      </dgm:t>
    </dgm:pt>
    <dgm:pt modelId="{497FA2C5-344C-4358-A83D-19A6BA41A8C9}" type="parTrans" cxnId="{4961989C-B8C3-45EF-93AF-E20A5C24D9C1}">
      <dgm:prSet/>
      <dgm:spPr/>
      <dgm:t>
        <a:bodyPr/>
        <a:lstStyle/>
        <a:p>
          <a:endParaRPr lang="en-US" sz="1200"/>
        </a:p>
      </dgm:t>
    </dgm:pt>
    <dgm:pt modelId="{0B3221A2-15F9-4128-8E4D-76E36777D374}" type="sibTrans" cxnId="{4961989C-B8C3-45EF-93AF-E20A5C24D9C1}">
      <dgm:prSet/>
      <dgm:spPr/>
      <dgm:t>
        <a:bodyPr/>
        <a:lstStyle/>
        <a:p>
          <a:endParaRPr lang="en-US" sz="1200"/>
        </a:p>
      </dgm:t>
    </dgm:pt>
    <dgm:pt modelId="{58E0917B-7C9B-4987-80F4-1B70ACE949A4}">
      <dgm:prSet phldrT="[Text]" custT="1"/>
      <dgm:spPr/>
      <dgm:t>
        <a:bodyPr/>
        <a:lstStyle/>
        <a:p>
          <a:r>
            <a:rPr lang="en-US" sz="1100" dirty="0" smtClean="0"/>
            <a:t>2001</a:t>
          </a:r>
          <a:endParaRPr lang="en-US" sz="1000" dirty="0"/>
        </a:p>
      </dgm:t>
    </dgm:pt>
    <dgm:pt modelId="{D07A6525-9DFD-4263-8BA1-23A50BDAA9FD}" type="parTrans" cxnId="{BA6C4EDD-F687-41F1-8035-65E00B847C4A}">
      <dgm:prSet/>
      <dgm:spPr/>
      <dgm:t>
        <a:bodyPr/>
        <a:lstStyle/>
        <a:p>
          <a:endParaRPr lang="en-US" sz="1200"/>
        </a:p>
      </dgm:t>
    </dgm:pt>
    <dgm:pt modelId="{8020FF4A-7A02-4CDA-A7F2-7BB6B31E335B}" type="sibTrans" cxnId="{BA6C4EDD-F687-41F1-8035-65E00B847C4A}">
      <dgm:prSet/>
      <dgm:spPr/>
      <dgm:t>
        <a:bodyPr/>
        <a:lstStyle/>
        <a:p>
          <a:endParaRPr lang="en-US" sz="1200"/>
        </a:p>
      </dgm:t>
    </dgm:pt>
    <dgm:pt modelId="{70FC1ADB-F403-4C8D-9765-CD47B92C50B7}">
      <dgm:prSet phldrT="[Text]" custT="1"/>
      <dgm:spPr/>
      <dgm:t>
        <a:bodyPr/>
        <a:lstStyle/>
        <a:p>
          <a:r>
            <a:rPr lang="en-US" sz="1100" dirty="0" smtClean="0"/>
            <a:t>How much information?</a:t>
          </a:r>
          <a:endParaRPr lang="en-US" sz="1100" dirty="0"/>
        </a:p>
      </dgm:t>
    </dgm:pt>
    <dgm:pt modelId="{AF5826A2-D9AF-42A1-B720-8C9AE2511BE7}" type="parTrans" cxnId="{65082B81-04CE-4B76-B6CB-24846B054540}">
      <dgm:prSet/>
      <dgm:spPr/>
      <dgm:t>
        <a:bodyPr/>
        <a:lstStyle/>
        <a:p>
          <a:endParaRPr lang="en-US" sz="1200"/>
        </a:p>
      </dgm:t>
    </dgm:pt>
    <dgm:pt modelId="{7E5A4FDA-44F3-4D74-8C6E-10EFF615E7FD}" type="sibTrans" cxnId="{65082B81-04CE-4B76-B6CB-24846B054540}">
      <dgm:prSet/>
      <dgm:spPr/>
      <dgm:t>
        <a:bodyPr/>
        <a:lstStyle/>
        <a:p>
          <a:endParaRPr lang="en-US" sz="1200"/>
        </a:p>
      </dgm:t>
    </dgm:pt>
    <dgm:pt modelId="{309755A1-CC05-44A2-9B1C-44B820106082}">
      <dgm:prSet phldrT="[Text]" custT="1"/>
      <dgm:spPr/>
      <dgm:t>
        <a:bodyPr/>
        <a:lstStyle/>
        <a:p>
          <a:r>
            <a:rPr lang="en-US" sz="1100" dirty="0" smtClean="0"/>
            <a:t>2003</a:t>
          </a:r>
          <a:endParaRPr lang="en-US" sz="1000" dirty="0"/>
        </a:p>
      </dgm:t>
    </dgm:pt>
    <dgm:pt modelId="{0FD7F4A2-DE24-4EDE-BFEE-8D94B9D79D1D}" type="parTrans" cxnId="{D8D41491-C1F7-4853-9F40-3B11412BFE85}">
      <dgm:prSet/>
      <dgm:spPr/>
      <dgm:t>
        <a:bodyPr/>
        <a:lstStyle/>
        <a:p>
          <a:endParaRPr lang="en-US" sz="1200"/>
        </a:p>
      </dgm:t>
    </dgm:pt>
    <dgm:pt modelId="{DB71068F-7E6C-4275-A6F7-FE84703920EE}" type="sibTrans" cxnId="{D8D41491-C1F7-4853-9F40-3B11412BFE85}">
      <dgm:prSet/>
      <dgm:spPr/>
      <dgm:t>
        <a:bodyPr/>
        <a:lstStyle/>
        <a:p>
          <a:endParaRPr lang="en-US" sz="1200"/>
        </a:p>
      </dgm:t>
    </dgm:pt>
    <dgm:pt modelId="{995A1454-1744-47A0-9EA0-ADD8F0B949A8}">
      <dgm:prSet phldrT="[Text]" custT="1"/>
      <dgm:spPr/>
      <dgm:t>
        <a:bodyPr/>
        <a:lstStyle/>
        <a:p>
          <a:r>
            <a:rPr lang="en-US" sz="1100" dirty="0" smtClean="0"/>
            <a:t>Government funding essay</a:t>
          </a:r>
          <a:endParaRPr lang="en-US" sz="1100" dirty="0"/>
        </a:p>
      </dgm:t>
    </dgm:pt>
    <dgm:pt modelId="{05E5A0CC-2942-4506-B841-382089CE30C4}" type="parTrans" cxnId="{ACBD6BCB-C5A9-43C2-976D-956B0E2958CF}">
      <dgm:prSet/>
      <dgm:spPr/>
      <dgm:t>
        <a:bodyPr/>
        <a:lstStyle/>
        <a:p>
          <a:endParaRPr lang="en-US" sz="1200"/>
        </a:p>
      </dgm:t>
    </dgm:pt>
    <dgm:pt modelId="{545273A2-D1D0-4ADE-B97D-384AD2E19D22}" type="sibTrans" cxnId="{ACBD6BCB-C5A9-43C2-976D-956B0E2958CF}">
      <dgm:prSet/>
      <dgm:spPr/>
      <dgm:t>
        <a:bodyPr/>
        <a:lstStyle/>
        <a:p>
          <a:endParaRPr lang="en-US" sz="1200"/>
        </a:p>
      </dgm:t>
    </dgm:pt>
    <dgm:pt modelId="{0A5B6C51-D9EE-4E10-8666-D2A1A5D83D07}">
      <dgm:prSet phldrT="[Text]" custT="1"/>
      <dgm:spPr/>
      <dgm:t>
        <a:bodyPr/>
        <a:lstStyle/>
        <a:p>
          <a:r>
            <a:rPr lang="en-US" sz="1100" dirty="0" smtClean="0"/>
            <a:t>2008</a:t>
          </a:r>
          <a:endParaRPr lang="en-US" sz="1050" dirty="0"/>
        </a:p>
      </dgm:t>
    </dgm:pt>
    <dgm:pt modelId="{953E341F-793D-4379-8A42-4CCA7905F8ED}" type="parTrans" cxnId="{6149FE97-549A-46BB-88F9-6B8128A05CED}">
      <dgm:prSet/>
      <dgm:spPr/>
      <dgm:t>
        <a:bodyPr/>
        <a:lstStyle/>
        <a:p>
          <a:endParaRPr lang="en-US" sz="1200"/>
        </a:p>
      </dgm:t>
    </dgm:pt>
    <dgm:pt modelId="{D38502BB-5FA8-41B1-BB3F-474EBEBC00D8}" type="sibTrans" cxnId="{6149FE97-549A-46BB-88F9-6B8128A05CED}">
      <dgm:prSet/>
      <dgm:spPr/>
      <dgm:t>
        <a:bodyPr/>
        <a:lstStyle/>
        <a:p>
          <a:endParaRPr lang="en-US" sz="1200"/>
        </a:p>
      </dgm:t>
    </dgm:pt>
    <dgm:pt modelId="{C2FA0BAB-FDC3-4AE0-86F6-722946E72E0B}">
      <dgm:prSet phldrT="[Text]" custT="1"/>
      <dgm:spPr/>
      <dgm:t>
        <a:bodyPr/>
        <a:lstStyle/>
        <a:p>
          <a:r>
            <a:rPr lang="en-US" sz="1100" dirty="0" smtClean="0"/>
            <a:t>1997</a:t>
          </a:r>
          <a:endParaRPr lang="en-US" sz="1000" dirty="0"/>
        </a:p>
      </dgm:t>
    </dgm:pt>
    <dgm:pt modelId="{92746BDE-2C78-41A4-B63E-702BC0013A17}" type="sibTrans" cxnId="{13754B84-DA63-4B79-92D3-5545467E8F13}">
      <dgm:prSet/>
      <dgm:spPr/>
      <dgm:t>
        <a:bodyPr/>
        <a:lstStyle/>
        <a:p>
          <a:endParaRPr lang="en-US" sz="1200"/>
        </a:p>
      </dgm:t>
    </dgm:pt>
    <dgm:pt modelId="{454D0620-CEC4-4301-B58F-41BB41515ADA}" type="parTrans" cxnId="{13754B84-DA63-4B79-92D3-5545467E8F13}">
      <dgm:prSet/>
      <dgm:spPr/>
      <dgm:t>
        <a:bodyPr/>
        <a:lstStyle/>
        <a:p>
          <a:endParaRPr lang="en-US" sz="1200"/>
        </a:p>
      </dgm:t>
    </dgm:pt>
    <dgm:pt modelId="{0D8B2711-88F4-4512-89D5-2F25550C426A}">
      <dgm:prSet phldrT="[Text]" custT="1"/>
      <dgm:spPr/>
      <dgm:t>
        <a:bodyPr/>
        <a:lstStyle/>
        <a:p>
          <a:r>
            <a:rPr lang="en-US" sz="1100" dirty="0" smtClean="0"/>
            <a:t>Google </a:t>
          </a:r>
          <a:r>
            <a:rPr lang="en-US" sz="1100" dirty="0" err="1" smtClean="0"/>
            <a:t>MapReduce</a:t>
          </a:r>
          <a:endParaRPr lang="en-US" sz="1100" dirty="0"/>
        </a:p>
      </dgm:t>
    </dgm:pt>
    <dgm:pt modelId="{2C28898B-7F29-4C5B-B0FC-8E39B6A019DD}" type="parTrans" cxnId="{E8CB1F2E-37EB-42F3-84B2-3464CA14FC24}">
      <dgm:prSet/>
      <dgm:spPr/>
      <dgm:t>
        <a:bodyPr/>
        <a:lstStyle/>
        <a:p>
          <a:endParaRPr lang="en-US" sz="1400"/>
        </a:p>
      </dgm:t>
    </dgm:pt>
    <dgm:pt modelId="{EEFC3368-C4FD-426C-9839-4A18ED1513A3}" type="sibTrans" cxnId="{E8CB1F2E-37EB-42F3-84B2-3464CA14FC24}">
      <dgm:prSet/>
      <dgm:spPr/>
      <dgm:t>
        <a:bodyPr/>
        <a:lstStyle/>
        <a:p>
          <a:endParaRPr lang="en-US" sz="1400"/>
        </a:p>
      </dgm:t>
    </dgm:pt>
    <dgm:pt modelId="{F834804B-45D8-4FBA-8DA9-6F82DDD6AEA8}">
      <dgm:prSet phldrT="[Text]" custT="1"/>
      <dgm:spPr/>
      <dgm:t>
        <a:bodyPr/>
        <a:lstStyle/>
        <a:p>
          <a:r>
            <a:rPr lang="en-US" sz="1100" dirty="0" smtClean="0"/>
            <a:t>Hadoop</a:t>
          </a:r>
          <a:endParaRPr lang="en-US" sz="1100" dirty="0"/>
        </a:p>
      </dgm:t>
    </dgm:pt>
    <dgm:pt modelId="{52761D16-5DD8-4F8B-983C-477C003C0767}" type="parTrans" cxnId="{E96D6578-5D0E-497D-A37B-2B5855EAB323}">
      <dgm:prSet/>
      <dgm:spPr/>
      <dgm:t>
        <a:bodyPr/>
        <a:lstStyle/>
        <a:p>
          <a:endParaRPr lang="en-US" sz="1400"/>
        </a:p>
      </dgm:t>
    </dgm:pt>
    <dgm:pt modelId="{3EB2F759-4832-49C8-A402-3792E4EEAFD8}" type="sibTrans" cxnId="{E96D6578-5D0E-497D-A37B-2B5855EAB323}">
      <dgm:prSet/>
      <dgm:spPr/>
      <dgm:t>
        <a:bodyPr/>
        <a:lstStyle/>
        <a:p>
          <a:endParaRPr lang="en-US" sz="1400"/>
        </a:p>
      </dgm:t>
    </dgm:pt>
    <dgm:pt modelId="{BF0291D8-72A8-4BC5-8711-45C2580CA38B}">
      <dgm:prSet phldrT="[Text]" custT="1"/>
      <dgm:spPr/>
      <dgm:t>
        <a:bodyPr/>
        <a:lstStyle/>
        <a:p>
          <a:r>
            <a:rPr lang="en-US" sz="1100" dirty="0" smtClean="0"/>
            <a:t>2004</a:t>
          </a:r>
          <a:endParaRPr lang="en-US" sz="1100" dirty="0"/>
        </a:p>
      </dgm:t>
    </dgm:pt>
    <dgm:pt modelId="{69329374-210A-4CB5-836A-88BCD6CEE97F}" type="parTrans" cxnId="{CB6D7E8D-6A95-49C6-B711-97B83C23CAA5}">
      <dgm:prSet/>
      <dgm:spPr/>
      <dgm:t>
        <a:bodyPr/>
        <a:lstStyle/>
        <a:p>
          <a:endParaRPr lang="en-US" sz="1400"/>
        </a:p>
      </dgm:t>
    </dgm:pt>
    <dgm:pt modelId="{63412001-FF86-46F4-A0AE-866B7DC0DE14}" type="sibTrans" cxnId="{CB6D7E8D-6A95-49C6-B711-97B83C23CAA5}">
      <dgm:prSet/>
      <dgm:spPr/>
      <dgm:t>
        <a:bodyPr/>
        <a:lstStyle/>
        <a:p>
          <a:endParaRPr lang="en-US" sz="1400"/>
        </a:p>
      </dgm:t>
    </dgm:pt>
    <dgm:pt modelId="{EBF99668-3659-410A-B029-E42BC0A53B88}">
      <dgm:prSet phldrT="[Text]" custT="1"/>
      <dgm:spPr/>
      <dgm:t>
        <a:bodyPr/>
        <a:lstStyle/>
        <a:p>
          <a:r>
            <a:rPr lang="en-US" sz="1100" dirty="0" smtClean="0"/>
            <a:t>2005</a:t>
          </a:r>
          <a:endParaRPr lang="en-US" sz="1100" dirty="0"/>
        </a:p>
      </dgm:t>
    </dgm:pt>
    <dgm:pt modelId="{5549D13A-BBA4-4F77-9219-54761710C0E7}" type="parTrans" cxnId="{2066834C-1392-4F8B-95F9-04EE259EF0FF}">
      <dgm:prSet/>
      <dgm:spPr/>
      <dgm:t>
        <a:bodyPr/>
        <a:lstStyle/>
        <a:p>
          <a:endParaRPr lang="en-US" sz="1400"/>
        </a:p>
      </dgm:t>
    </dgm:pt>
    <dgm:pt modelId="{C4FA35F2-67E5-4973-B4BC-8B6519E342EE}" type="sibTrans" cxnId="{2066834C-1392-4F8B-95F9-04EE259EF0FF}">
      <dgm:prSet/>
      <dgm:spPr/>
      <dgm:t>
        <a:bodyPr/>
        <a:lstStyle/>
        <a:p>
          <a:endParaRPr lang="en-US" sz="1400"/>
        </a:p>
      </dgm:t>
    </dgm:pt>
    <dgm:pt modelId="{C21E75D4-8AA3-483D-8755-81E079573D83}">
      <dgm:prSet phldrT="[Text]" custT="1"/>
      <dgm:spPr/>
      <dgm:t>
        <a:bodyPr/>
        <a:lstStyle/>
        <a:p>
          <a:r>
            <a:rPr lang="en-US" sz="1050" dirty="0" smtClean="0"/>
            <a:t>Hadoop 2</a:t>
          </a:r>
          <a:endParaRPr lang="en-US" sz="1050" dirty="0"/>
        </a:p>
      </dgm:t>
    </dgm:pt>
    <dgm:pt modelId="{DFFCC4FE-9B76-430F-9651-A12AC8F9B760}" type="parTrans" cxnId="{9BC4B2BB-0428-403E-9429-13AA51A7F61A}">
      <dgm:prSet/>
      <dgm:spPr/>
      <dgm:t>
        <a:bodyPr/>
        <a:lstStyle/>
        <a:p>
          <a:endParaRPr lang="en-US"/>
        </a:p>
      </dgm:t>
    </dgm:pt>
    <dgm:pt modelId="{BB7B80AF-81E0-48AB-A7DD-E81624315033}" type="sibTrans" cxnId="{9BC4B2BB-0428-403E-9429-13AA51A7F61A}">
      <dgm:prSet/>
      <dgm:spPr/>
      <dgm:t>
        <a:bodyPr/>
        <a:lstStyle/>
        <a:p>
          <a:endParaRPr lang="en-US"/>
        </a:p>
      </dgm:t>
    </dgm:pt>
    <dgm:pt modelId="{4D35BAAE-DC0C-4B26-BF4C-A06484707846}">
      <dgm:prSet phldrT="[Text]" custT="1"/>
      <dgm:spPr/>
      <dgm:t>
        <a:bodyPr/>
        <a:lstStyle/>
        <a:p>
          <a:r>
            <a:rPr lang="en-US" sz="1050" dirty="0" smtClean="0"/>
            <a:t>2013</a:t>
          </a:r>
          <a:endParaRPr lang="en-US" sz="1050" dirty="0"/>
        </a:p>
      </dgm:t>
    </dgm:pt>
    <dgm:pt modelId="{584A4DE2-C23D-4D92-8CA7-F91A7E8B4C3E}" type="parTrans" cxnId="{7DD3CC28-2341-433F-A230-6030484BAC08}">
      <dgm:prSet/>
      <dgm:spPr/>
      <dgm:t>
        <a:bodyPr/>
        <a:lstStyle/>
        <a:p>
          <a:endParaRPr lang="en-US"/>
        </a:p>
      </dgm:t>
    </dgm:pt>
    <dgm:pt modelId="{82C0E898-9879-469C-8085-CCFCAD5E3206}" type="sibTrans" cxnId="{7DD3CC28-2341-433F-A230-6030484BAC08}">
      <dgm:prSet/>
      <dgm:spPr/>
      <dgm:t>
        <a:bodyPr/>
        <a:lstStyle/>
        <a:p>
          <a:endParaRPr lang="en-US"/>
        </a:p>
      </dgm:t>
    </dgm:pt>
    <dgm:pt modelId="{FE47FBD5-A719-41B1-B14E-1999BDDE6C3C}" type="pres">
      <dgm:prSet presAssocID="{A82EBBEB-02CA-450A-ADF0-7E1C99D8D2D1}" presName="Name0" presStyleCnt="0">
        <dgm:presLayoutVars>
          <dgm:dir/>
          <dgm:resizeHandles val="exact"/>
        </dgm:presLayoutVars>
      </dgm:prSet>
      <dgm:spPr/>
    </dgm:pt>
    <dgm:pt modelId="{AC72F22C-099E-498D-8DC7-9B2A966FB234}" type="pres">
      <dgm:prSet presAssocID="{A82EBBEB-02CA-450A-ADF0-7E1C99D8D2D1}" presName="arrow" presStyleLbl="bgShp" presStyleIdx="0" presStyleCnt="1"/>
      <dgm:spPr/>
      <dgm:t>
        <a:bodyPr/>
        <a:lstStyle/>
        <a:p>
          <a:endParaRPr lang="en-US"/>
        </a:p>
      </dgm:t>
    </dgm:pt>
    <dgm:pt modelId="{644FC417-65C4-4A14-9BD3-0B4FE4983038}" type="pres">
      <dgm:prSet presAssocID="{A82EBBEB-02CA-450A-ADF0-7E1C99D8D2D1}" presName="points" presStyleCnt="0"/>
      <dgm:spPr/>
    </dgm:pt>
    <dgm:pt modelId="{0BFD2B67-6EEF-4CED-9DD0-87FB3CA2D9F6}" type="pres">
      <dgm:prSet presAssocID="{11AE9903-8A7D-40BB-AF2D-0827DA2C4880}" presName="compositeA" presStyleCnt="0"/>
      <dgm:spPr/>
    </dgm:pt>
    <dgm:pt modelId="{74D5A485-77E1-4371-B1DA-5501D50167D9}" type="pres">
      <dgm:prSet presAssocID="{11AE9903-8A7D-40BB-AF2D-0827DA2C4880}" presName="textA" presStyleLbl="revTx" presStyleIdx="0" presStyleCnt="8" custScaleX="224465">
        <dgm:presLayoutVars>
          <dgm:bulletEnabled val="1"/>
        </dgm:presLayoutVars>
      </dgm:prSet>
      <dgm:spPr/>
      <dgm:t>
        <a:bodyPr/>
        <a:lstStyle/>
        <a:p>
          <a:endParaRPr lang="en-US"/>
        </a:p>
      </dgm:t>
    </dgm:pt>
    <dgm:pt modelId="{D1720A3A-5323-47FA-A501-DB9E770BAE3D}" type="pres">
      <dgm:prSet presAssocID="{11AE9903-8A7D-40BB-AF2D-0827DA2C4880}" presName="circleA" presStyleLbl="node1" presStyleIdx="0" presStyleCnt="8"/>
      <dgm:spPr/>
    </dgm:pt>
    <dgm:pt modelId="{75045AA1-C2A5-42F2-A01E-58F27156D578}" type="pres">
      <dgm:prSet presAssocID="{11AE9903-8A7D-40BB-AF2D-0827DA2C4880}" presName="spaceA" presStyleCnt="0"/>
      <dgm:spPr/>
    </dgm:pt>
    <dgm:pt modelId="{5D8A696D-F594-467F-A51E-2AFB38010A92}" type="pres">
      <dgm:prSet presAssocID="{D399CA55-417C-43BC-A648-1F4C0D1A7548}" presName="space" presStyleCnt="0"/>
      <dgm:spPr/>
    </dgm:pt>
    <dgm:pt modelId="{11DB416F-964F-4B71-91DA-1F7D6BC44488}" type="pres">
      <dgm:prSet presAssocID="{1C0E0690-0D28-498A-9713-AAA00D9F988C}" presName="compositeB" presStyleCnt="0"/>
      <dgm:spPr/>
    </dgm:pt>
    <dgm:pt modelId="{23DCC597-2234-4D4F-96BB-AAFC5589CBAE}" type="pres">
      <dgm:prSet presAssocID="{1C0E0690-0D28-498A-9713-AAA00D9F988C}" presName="textB" presStyleLbl="revTx" presStyleIdx="1" presStyleCnt="8" custScaleX="301953">
        <dgm:presLayoutVars>
          <dgm:bulletEnabled val="1"/>
        </dgm:presLayoutVars>
      </dgm:prSet>
      <dgm:spPr/>
      <dgm:t>
        <a:bodyPr/>
        <a:lstStyle/>
        <a:p>
          <a:endParaRPr lang="en-US"/>
        </a:p>
      </dgm:t>
    </dgm:pt>
    <dgm:pt modelId="{DAAE9942-3612-4795-A6AA-72B58A68559F}" type="pres">
      <dgm:prSet presAssocID="{1C0E0690-0D28-498A-9713-AAA00D9F988C}" presName="circleB" presStyleLbl="node1" presStyleIdx="1" presStyleCnt="8"/>
      <dgm:spPr/>
    </dgm:pt>
    <dgm:pt modelId="{0A6DE4B1-B5DC-4351-8D87-B3739B905B9B}" type="pres">
      <dgm:prSet presAssocID="{1C0E0690-0D28-498A-9713-AAA00D9F988C}" presName="spaceB" presStyleCnt="0"/>
      <dgm:spPr/>
    </dgm:pt>
    <dgm:pt modelId="{EB47B162-40A6-4D83-9CDA-D925DC1CB76C}" type="pres">
      <dgm:prSet presAssocID="{15990F3A-020E-4F6E-8FAA-5A892B027742}" presName="space" presStyleCnt="0"/>
      <dgm:spPr/>
    </dgm:pt>
    <dgm:pt modelId="{B05C7BC1-12DC-4B6D-AF8F-61290D245B99}" type="pres">
      <dgm:prSet presAssocID="{30E7E69C-CFDD-4141-8033-E02187194337}" presName="compositeA" presStyleCnt="0"/>
      <dgm:spPr/>
    </dgm:pt>
    <dgm:pt modelId="{7E066FCD-E543-4D62-B391-28AD7BF1F33D}" type="pres">
      <dgm:prSet presAssocID="{30E7E69C-CFDD-4141-8033-E02187194337}" presName="textA" presStyleLbl="revTx" presStyleIdx="2" presStyleCnt="8" custScaleX="213770">
        <dgm:presLayoutVars>
          <dgm:bulletEnabled val="1"/>
        </dgm:presLayoutVars>
      </dgm:prSet>
      <dgm:spPr/>
      <dgm:t>
        <a:bodyPr/>
        <a:lstStyle/>
        <a:p>
          <a:endParaRPr lang="en-US"/>
        </a:p>
      </dgm:t>
    </dgm:pt>
    <dgm:pt modelId="{DDB75857-E643-48BD-A6CE-76C56D189731}" type="pres">
      <dgm:prSet presAssocID="{30E7E69C-CFDD-4141-8033-E02187194337}" presName="circleA" presStyleLbl="node1" presStyleIdx="2" presStyleCnt="8"/>
      <dgm:spPr/>
    </dgm:pt>
    <dgm:pt modelId="{5E360312-BF1B-4776-8AFC-DA46428FFE53}" type="pres">
      <dgm:prSet presAssocID="{30E7E69C-CFDD-4141-8033-E02187194337}" presName="spaceA" presStyleCnt="0"/>
      <dgm:spPr/>
    </dgm:pt>
    <dgm:pt modelId="{B7F83558-B746-454C-9E4D-1C5B6461FF57}" type="pres">
      <dgm:prSet presAssocID="{0B3221A2-15F9-4128-8E4D-76E36777D374}" presName="space" presStyleCnt="0"/>
      <dgm:spPr/>
    </dgm:pt>
    <dgm:pt modelId="{2638DE43-B835-4692-8B6D-859AE60F2741}" type="pres">
      <dgm:prSet presAssocID="{70FC1ADB-F403-4C8D-9765-CD47B92C50B7}" presName="compositeB" presStyleCnt="0"/>
      <dgm:spPr/>
    </dgm:pt>
    <dgm:pt modelId="{5167A019-C963-46E0-913F-26C35A8A3A2A}" type="pres">
      <dgm:prSet presAssocID="{70FC1ADB-F403-4C8D-9765-CD47B92C50B7}" presName="textB" presStyleLbl="revTx" presStyleIdx="3" presStyleCnt="8" custScaleX="305174">
        <dgm:presLayoutVars>
          <dgm:bulletEnabled val="1"/>
        </dgm:presLayoutVars>
      </dgm:prSet>
      <dgm:spPr/>
      <dgm:t>
        <a:bodyPr/>
        <a:lstStyle/>
        <a:p>
          <a:endParaRPr lang="en-US"/>
        </a:p>
      </dgm:t>
    </dgm:pt>
    <dgm:pt modelId="{1C4DEAE2-5E91-451B-9FD4-F8E2742DA4C0}" type="pres">
      <dgm:prSet presAssocID="{70FC1ADB-F403-4C8D-9765-CD47B92C50B7}" presName="circleB" presStyleLbl="node1" presStyleIdx="3" presStyleCnt="8"/>
      <dgm:spPr/>
    </dgm:pt>
    <dgm:pt modelId="{77772CE8-533A-48C5-817A-DF5968D8922E}" type="pres">
      <dgm:prSet presAssocID="{70FC1ADB-F403-4C8D-9765-CD47B92C50B7}" presName="spaceB" presStyleCnt="0"/>
      <dgm:spPr/>
    </dgm:pt>
    <dgm:pt modelId="{36A01DBE-63E2-43ED-B7F8-E0A10E1CE1AA}" type="pres">
      <dgm:prSet presAssocID="{7E5A4FDA-44F3-4D74-8C6E-10EFF615E7FD}" presName="space" presStyleCnt="0"/>
      <dgm:spPr/>
    </dgm:pt>
    <dgm:pt modelId="{8A686F2E-7381-4B13-B864-5DE2ED382739}" type="pres">
      <dgm:prSet presAssocID="{0D8B2711-88F4-4512-89D5-2F25550C426A}" presName="compositeA" presStyleCnt="0"/>
      <dgm:spPr/>
    </dgm:pt>
    <dgm:pt modelId="{1D2968D0-92A1-4A3C-A579-A6BCD4C7C661}" type="pres">
      <dgm:prSet presAssocID="{0D8B2711-88F4-4512-89D5-2F25550C426A}" presName="textA" presStyleLbl="revTx" presStyleIdx="4" presStyleCnt="8" custScaleX="350332">
        <dgm:presLayoutVars>
          <dgm:bulletEnabled val="1"/>
        </dgm:presLayoutVars>
      </dgm:prSet>
      <dgm:spPr/>
      <dgm:t>
        <a:bodyPr/>
        <a:lstStyle/>
        <a:p>
          <a:endParaRPr lang="en-US"/>
        </a:p>
      </dgm:t>
    </dgm:pt>
    <dgm:pt modelId="{6A727713-AB94-4EC3-93B4-C2A168A5B99D}" type="pres">
      <dgm:prSet presAssocID="{0D8B2711-88F4-4512-89D5-2F25550C426A}" presName="circleA" presStyleLbl="node1" presStyleIdx="4" presStyleCnt="8"/>
      <dgm:spPr/>
    </dgm:pt>
    <dgm:pt modelId="{CB2B9068-35EA-4C38-9E01-0EBA8A119E3B}" type="pres">
      <dgm:prSet presAssocID="{0D8B2711-88F4-4512-89D5-2F25550C426A}" presName="spaceA" presStyleCnt="0"/>
      <dgm:spPr/>
    </dgm:pt>
    <dgm:pt modelId="{D6FD7F1F-4903-47D0-A52D-53630974CC06}" type="pres">
      <dgm:prSet presAssocID="{EEFC3368-C4FD-426C-9839-4A18ED1513A3}" presName="space" presStyleCnt="0"/>
      <dgm:spPr/>
    </dgm:pt>
    <dgm:pt modelId="{094A71AE-4E68-48FC-8E7D-4CFD276DA26C}" type="pres">
      <dgm:prSet presAssocID="{F834804B-45D8-4FBA-8DA9-6F82DDD6AEA8}" presName="compositeB" presStyleCnt="0"/>
      <dgm:spPr/>
    </dgm:pt>
    <dgm:pt modelId="{335A4E7B-843A-48F7-9488-F565BC1BC6A8}" type="pres">
      <dgm:prSet presAssocID="{F834804B-45D8-4FBA-8DA9-6F82DDD6AEA8}" presName="textB" presStyleLbl="revTx" presStyleIdx="5" presStyleCnt="8" custScaleX="381872">
        <dgm:presLayoutVars>
          <dgm:bulletEnabled val="1"/>
        </dgm:presLayoutVars>
      </dgm:prSet>
      <dgm:spPr/>
      <dgm:t>
        <a:bodyPr/>
        <a:lstStyle/>
        <a:p>
          <a:endParaRPr lang="en-US"/>
        </a:p>
      </dgm:t>
    </dgm:pt>
    <dgm:pt modelId="{51B95D80-6B77-45DC-BE31-B55D128E089B}" type="pres">
      <dgm:prSet presAssocID="{F834804B-45D8-4FBA-8DA9-6F82DDD6AEA8}" presName="circleB" presStyleLbl="node1" presStyleIdx="5" presStyleCnt="8"/>
      <dgm:spPr/>
    </dgm:pt>
    <dgm:pt modelId="{03FD9A41-148F-4C81-9D86-DD39A63B1279}" type="pres">
      <dgm:prSet presAssocID="{F834804B-45D8-4FBA-8DA9-6F82DDD6AEA8}" presName="spaceB" presStyleCnt="0"/>
      <dgm:spPr/>
    </dgm:pt>
    <dgm:pt modelId="{D9FABB47-A840-483E-9633-228C7F4584A2}" type="pres">
      <dgm:prSet presAssocID="{3EB2F759-4832-49C8-A402-3792E4EEAFD8}" presName="space" presStyleCnt="0"/>
      <dgm:spPr/>
    </dgm:pt>
    <dgm:pt modelId="{8B56C067-757B-4BDD-9090-681BB1F9C0D8}" type="pres">
      <dgm:prSet presAssocID="{995A1454-1744-47A0-9EA0-ADD8F0B949A8}" presName="compositeA" presStyleCnt="0"/>
      <dgm:spPr/>
    </dgm:pt>
    <dgm:pt modelId="{30B16C26-603B-4732-B0BF-C0E587E16919}" type="pres">
      <dgm:prSet presAssocID="{995A1454-1744-47A0-9EA0-ADD8F0B949A8}" presName="textA" presStyleLbl="revTx" presStyleIdx="6" presStyleCnt="8" custScaleX="369549">
        <dgm:presLayoutVars>
          <dgm:bulletEnabled val="1"/>
        </dgm:presLayoutVars>
      </dgm:prSet>
      <dgm:spPr/>
      <dgm:t>
        <a:bodyPr/>
        <a:lstStyle/>
        <a:p>
          <a:endParaRPr lang="en-US"/>
        </a:p>
      </dgm:t>
    </dgm:pt>
    <dgm:pt modelId="{9A02CA11-B5C5-45A6-B08F-3CD31F50CF35}" type="pres">
      <dgm:prSet presAssocID="{995A1454-1744-47A0-9EA0-ADD8F0B949A8}" presName="circleA" presStyleLbl="node1" presStyleIdx="6" presStyleCnt="8"/>
      <dgm:spPr/>
    </dgm:pt>
    <dgm:pt modelId="{F5E186BA-2F4F-4115-87C9-DF7877E6A9C6}" type="pres">
      <dgm:prSet presAssocID="{995A1454-1744-47A0-9EA0-ADD8F0B949A8}" presName="spaceA" presStyleCnt="0"/>
      <dgm:spPr/>
    </dgm:pt>
    <dgm:pt modelId="{14E88C57-E451-43CC-A9C3-F812C8EEF7EE}" type="pres">
      <dgm:prSet presAssocID="{545273A2-D1D0-4ADE-B97D-384AD2E19D22}" presName="space" presStyleCnt="0"/>
      <dgm:spPr/>
    </dgm:pt>
    <dgm:pt modelId="{15DD9BE0-5645-4AB3-B135-FA2B1FB18330}" type="pres">
      <dgm:prSet presAssocID="{C21E75D4-8AA3-483D-8755-81E079573D83}" presName="compositeB" presStyleCnt="0"/>
      <dgm:spPr/>
    </dgm:pt>
    <dgm:pt modelId="{5F170376-51B3-46D3-884B-0B47068F85F2}" type="pres">
      <dgm:prSet presAssocID="{C21E75D4-8AA3-483D-8755-81E079573D83}" presName="textB" presStyleLbl="revTx" presStyleIdx="7" presStyleCnt="8" custScaleX="286937">
        <dgm:presLayoutVars>
          <dgm:bulletEnabled val="1"/>
        </dgm:presLayoutVars>
      </dgm:prSet>
      <dgm:spPr/>
      <dgm:t>
        <a:bodyPr/>
        <a:lstStyle/>
        <a:p>
          <a:endParaRPr lang="en-US"/>
        </a:p>
      </dgm:t>
    </dgm:pt>
    <dgm:pt modelId="{BA635AEC-E20B-490A-AACA-D8DB40DB067E}" type="pres">
      <dgm:prSet presAssocID="{C21E75D4-8AA3-483D-8755-81E079573D83}" presName="circleB" presStyleLbl="node1" presStyleIdx="7" presStyleCnt="8"/>
      <dgm:spPr/>
    </dgm:pt>
    <dgm:pt modelId="{2847C56F-1199-47B0-A73A-0CCB603A7B32}" type="pres">
      <dgm:prSet presAssocID="{C21E75D4-8AA3-483D-8755-81E079573D83}" presName="spaceB" presStyleCnt="0"/>
      <dgm:spPr/>
    </dgm:pt>
  </dgm:ptLst>
  <dgm:cxnLst>
    <dgm:cxn modelId="{D8D41491-C1F7-4853-9F40-3B11412BFE85}" srcId="{70FC1ADB-F403-4C8D-9765-CD47B92C50B7}" destId="{309755A1-CC05-44A2-9B1C-44B820106082}" srcOrd="0" destOrd="0" parTransId="{0FD7F4A2-DE24-4EDE-BFEE-8D94B9D79D1D}" sibTransId="{DB71068F-7E6C-4275-A6F7-FE84703920EE}"/>
    <dgm:cxn modelId="{9395B291-095D-4769-8F34-8B86532289BA}" type="presOf" srcId="{C21E75D4-8AA3-483D-8755-81E079573D83}" destId="{5F170376-51B3-46D3-884B-0B47068F85F2}" srcOrd="0" destOrd="0" presId="urn:microsoft.com/office/officeart/2005/8/layout/hProcess11"/>
    <dgm:cxn modelId="{03050531-CDD6-4D7F-BD5D-2EBB386C77C3}" type="presOf" srcId="{309755A1-CC05-44A2-9B1C-44B820106082}" destId="{5167A019-C963-46E0-913F-26C35A8A3A2A}" srcOrd="0" destOrd="1" presId="urn:microsoft.com/office/officeart/2005/8/layout/hProcess11"/>
    <dgm:cxn modelId="{A34824D2-F29E-4F91-9638-4834826A0895}" type="presOf" srcId="{4D35BAAE-DC0C-4B26-BF4C-A06484707846}" destId="{5F170376-51B3-46D3-884B-0B47068F85F2}" srcOrd="0" destOrd="1" presId="urn:microsoft.com/office/officeart/2005/8/layout/hProcess11"/>
    <dgm:cxn modelId="{89E16483-9F6E-44CB-B7E0-CBE36EB13D31}" type="presOf" srcId="{BF0291D8-72A8-4BC5-8711-45C2580CA38B}" destId="{1D2968D0-92A1-4A3C-A579-A6BCD4C7C661}" srcOrd="0" destOrd="1" presId="urn:microsoft.com/office/officeart/2005/8/layout/hProcess11"/>
    <dgm:cxn modelId="{5A77F152-8038-4EFA-9D99-EFDACCD4C4C7}" type="presOf" srcId="{814FBD6B-E8B9-4A8A-99A6-3C744024F994}" destId="{23DCC597-2234-4D4F-96BB-AAFC5589CBAE}" srcOrd="0" destOrd="1" presId="urn:microsoft.com/office/officeart/2005/8/layout/hProcess11"/>
    <dgm:cxn modelId="{7CCD7C63-2AFF-4904-962D-6E6BE14154A8}" type="presOf" srcId="{70FC1ADB-F403-4C8D-9765-CD47B92C50B7}" destId="{5167A019-C963-46E0-913F-26C35A8A3A2A}" srcOrd="0" destOrd="0" presId="urn:microsoft.com/office/officeart/2005/8/layout/hProcess11"/>
    <dgm:cxn modelId="{CB6D7E8D-6A95-49C6-B711-97B83C23CAA5}" srcId="{0D8B2711-88F4-4512-89D5-2F25550C426A}" destId="{BF0291D8-72A8-4BC5-8711-45C2580CA38B}" srcOrd="0" destOrd="0" parTransId="{69329374-210A-4CB5-836A-88BCD6CEE97F}" sibTransId="{63412001-FF86-46F4-A0AE-866B7DC0DE14}"/>
    <dgm:cxn modelId="{83B881FB-EA18-41F8-907B-A5AFEE8AB127}" type="presOf" srcId="{995A1454-1744-47A0-9EA0-ADD8F0B949A8}" destId="{30B16C26-603B-4732-B0BF-C0E587E16919}" srcOrd="0" destOrd="0" presId="urn:microsoft.com/office/officeart/2005/8/layout/hProcess11"/>
    <dgm:cxn modelId="{4961989C-B8C3-45EF-93AF-E20A5C24D9C1}" srcId="{A82EBBEB-02CA-450A-ADF0-7E1C99D8D2D1}" destId="{30E7E69C-CFDD-4141-8033-E02187194337}" srcOrd="2" destOrd="0" parTransId="{497FA2C5-344C-4358-A83D-19A6BA41A8C9}" sibTransId="{0B3221A2-15F9-4128-8E4D-76E36777D374}"/>
    <dgm:cxn modelId="{1832A8EA-C826-4C43-9080-E6827901E930}" type="presOf" srcId="{F834804B-45D8-4FBA-8DA9-6F82DDD6AEA8}" destId="{335A4E7B-843A-48F7-9488-F565BC1BC6A8}" srcOrd="0" destOrd="0" presId="urn:microsoft.com/office/officeart/2005/8/layout/hProcess11"/>
    <dgm:cxn modelId="{13754B84-DA63-4B79-92D3-5545467E8F13}" srcId="{11AE9903-8A7D-40BB-AF2D-0827DA2C4880}" destId="{C2FA0BAB-FDC3-4AE0-86F6-722946E72E0B}" srcOrd="0" destOrd="0" parTransId="{454D0620-CEC4-4301-B58F-41BB41515ADA}" sibTransId="{92746BDE-2C78-41A4-B63E-702BC0013A17}"/>
    <dgm:cxn modelId="{7DD3CC28-2341-433F-A230-6030484BAC08}" srcId="{C21E75D4-8AA3-483D-8755-81E079573D83}" destId="{4D35BAAE-DC0C-4B26-BF4C-A06484707846}" srcOrd="0" destOrd="0" parTransId="{584A4DE2-C23D-4D92-8CA7-F91A7E8B4C3E}" sibTransId="{82C0E898-9879-469C-8085-CCFCAD5E3206}"/>
    <dgm:cxn modelId="{ACBD6BCB-C5A9-43C2-976D-956B0E2958CF}" srcId="{A82EBBEB-02CA-450A-ADF0-7E1C99D8D2D1}" destId="{995A1454-1744-47A0-9EA0-ADD8F0B949A8}" srcOrd="6" destOrd="0" parTransId="{05E5A0CC-2942-4506-B841-382089CE30C4}" sibTransId="{545273A2-D1D0-4ADE-B97D-384AD2E19D22}"/>
    <dgm:cxn modelId="{6149FE97-549A-46BB-88F9-6B8128A05CED}" srcId="{995A1454-1744-47A0-9EA0-ADD8F0B949A8}" destId="{0A5B6C51-D9EE-4E10-8666-D2A1A5D83D07}" srcOrd="0" destOrd="0" parTransId="{953E341F-793D-4379-8A42-4CCA7905F8ED}" sibTransId="{D38502BB-5FA8-41B1-BB3F-474EBEBC00D8}"/>
    <dgm:cxn modelId="{9A85D779-0AD8-4899-B38B-9019E13BC03D}" type="presOf" srcId="{EBF99668-3659-410A-B029-E42BC0A53B88}" destId="{335A4E7B-843A-48F7-9488-F565BC1BC6A8}" srcOrd="0" destOrd="1" presId="urn:microsoft.com/office/officeart/2005/8/layout/hProcess11"/>
    <dgm:cxn modelId="{65082B81-04CE-4B76-B6CB-24846B054540}" srcId="{A82EBBEB-02CA-450A-ADF0-7E1C99D8D2D1}" destId="{70FC1ADB-F403-4C8D-9765-CD47B92C50B7}" srcOrd="3" destOrd="0" parTransId="{AF5826A2-D9AF-42A1-B720-8C9AE2511BE7}" sibTransId="{7E5A4FDA-44F3-4D74-8C6E-10EFF615E7FD}"/>
    <dgm:cxn modelId="{1AC4BE6B-DF4D-4A8D-973A-794F9AC3FB26}" type="presOf" srcId="{1C0E0690-0D28-498A-9713-AAA00D9F988C}" destId="{23DCC597-2234-4D4F-96BB-AAFC5589CBAE}" srcOrd="0" destOrd="0" presId="urn:microsoft.com/office/officeart/2005/8/layout/hProcess11"/>
    <dgm:cxn modelId="{E96D6578-5D0E-497D-A37B-2B5855EAB323}" srcId="{A82EBBEB-02CA-450A-ADF0-7E1C99D8D2D1}" destId="{F834804B-45D8-4FBA-8DA9-6F82DDD6AEA8}" srcOrd="5" destOrd="0" parTransId="{52761D16-5DD8-4F8B-983C-477C003C0767}" sibTransId="{3EB2F759-4832-49C8-A402-3792E4EEAFD8}"/>
    <dgm:cxn modelId="{9BC4B2BB-0428-403E-9429-13AA51A7F61A}" srcId="{A82EBBEB-02CA-450A-ADF0-7E1C99D8D2D1}" destId="{C21E75D4-8AA3-483D-8755-81E079573D83}" srcOrd="7" destOrd="0" parTransId="{DFFCC4FE-9B76-430F-9651-A12AC8F9B760}" sibTransId="{BB7B80AF-81E0-48AB-A7DD-E81624315033}"/>
    <dgm:cxn modelId="{FEEA4EC4-A2E0-4E60-8972-085C494F2CFF}" type="presOf" srcId="{A82EBBEB-02CA-450A-ADF0-7E1C99D8D2D1}" destId="{FE47FBD5-A719-41B1-B14E-1999BDDE6C3C}" srcOrd="0" destOrd="0" presId="urn:microsoft.com/office/officeart/2005/8/layout/hProcess11"/>
    <dgm:cxn modelId="{EDB18B3F-E7D9-4B83-B7F5-951359A51026}" srcId="{A82EBBEB-02CA-450A-ADF0-7E1C99D8D2D1}" destId="{1C0E0690-0D28-498A-9713-AAA00D9F988C}" srcOrd="1" destOrd="0" parTransId="{20FDDFC3-5A94-4CF6-810E-1E90F9A3B358}" sibTransId="{15990F3A-020E-4F6E-8FAA-5A892B027742}"/>
    <dgm:cxn modelId="{040B7B91-68A6-40D3-BEEC-086C3609372F}" srcId="{A82EBBEB-02CA-450A-ADF0-7E1C99D8D2D1}" destId="{11AE9903-8A7D-40BB-AF2D-0827DA2C4880}" srcOrd="0" destOrd="0" parTransId="{92C6F6EE-E440-4C94-A517-2DE87BF86B82}" sibTransId="{D399CA55-417C-43BC-A648-1F4C0D1A7548}"/>
    <dgm:cxn modelId="{3B4FA871-496F-4081-904E-0C9F2100A298}" type="presOf" srcId="{30E7E69C-CFDD-4141-8033-E02187194337}" destId="{7E066FCD-E543-4D62-B391-28AD7BF1F33D}" srcOrd="0" destOrd="0" presId="urn:microsoft.com/office/officeart/2005/8/layout/hProcess11"/>
    <dgm:cxn modelId="{BA6C4EDD-F687-41F1-8035-65E00B847C4A}" srcId="{30E7E69C-CFDD-4141-8033-E02187194337}" destId="{58E0917B-7C9B-4987-80F4-1B70ACE949A4}" srcOrd="0" destOrd="0" parTransId="{D07A6525-9DFD-4263-8BA1-23A50BDAA9FD}" sibTransId="{8020FF4A-7A02-4CDA-A7F2-7BB6B31E335B}"/>
    <dgm:cxn modelId="{E8CB1F2E-37EB-42F3-84B2-3464CA14FC24}" srcId="{A82EBBEB-02CA-450A-ADF0-7E1C99D8D2D1}" destId="{0D8B2711-88F4-4512-89D5-2F25550C426A}" srcOrd="4" destOrd="0" parTransId="{2C28898B-7F29-4C5B-B0FC-8E39B6A019DD}" sibTransId="{EEFC3368-C4FD-426C-9839-4A18ED1513A3}"/>
    <dgm:cxn modelId="{986B94E3-352B-4CB1-8562-C383188E02D7}" srcId="{1C0E0690-0D28-498A-9713-AAA00D9F988C}" destId="{814FBD6B-E8B9-4A8A-99A6-3C744024F994}" srcOrd="0" destOrd="0" parTransId="{AE47D0DD-79C5-4DC7-8A18-862C95366DE5}" sibTransId="{ABC08D6C-03A8-45C5-9D67-9A046D3CA252}"/>
    <dgm:cxn modelId="{A97324EE-6E3C-434B-87D0-B0693C542659}" type="presOf" srcId="{58E0917B-7C9B-4987-80F4-1B70ACE949A4}" destId="{7E066FCD-E543-4D62-B391-28AD7BF1F33D}" srcOrd="0" destOrd="1" presId="urn:microsoft.com/office/officeart/2005/8/layout/hProcess11"/>
    <dgm:cxn modelId="{4BDEEC30-C779-4C2D-8B79-6D953448396A}" type="presOf" srcId="{0A5B6C51-D9EE-4E10-8666-D2A1A5D83D07}" destId="{30B16C26-603B-4732-B0BF-C0E587E16919}" srcOrd="0" destOrd="1" presId="urn:microsoft.com/office/officeart/2005/8/layout/hProcess11"/>
    <dgm:cxn modelId="{86DD262A-8D95-4CEC-891A-BEFD246E1B58}" type="presOf" srcId="{11AE9903-8A7D-40BB-AF2D-0827DA2C4880}" destId="{74D5A485-77E1-4371-B1DA-5501D50167D9}" srcOrd="0" destOrd="0" presId="urn:microsoft.com/office/officeart/2005/8/layout/hProcess11"/>
    <dgm:cxn modelId="{2066834C-1392-4F8B-95F9-04EE259EF0FF}" srcId="{F834804B-45D8-4FBA-8DA9-6F82DDD6AEA8}" destId="{EBF99668-3659-410A-B029-E42BC0A53B88}" srcOrd="0" destOrd="0" parTransId="{5549D13A-BBA4-4F77-9219-54761710C0E7}" sibTransId="{C4FA35F2-67E5-4973-B4BC-8B6519E342EE}"/>
    <dgm:cxn modelId="{148B8272-92ED-43AC-8A89-2D57CE2F66E1}" type="presOf" srcId="{C2FA0BAB-FDC3-4AE0-86F6-722946E72E0B}" destId="{74D5A485-77E1-4371-B1DA-5501D50167D9}" srcOrd="0" destOrd="1" presId="urn:microsoft.com/office/officeart/2005/8/layout/hProcess11"/>
    <dgm:cxn modelId="{5109A5A1-0431-4D71-A6FE-42AFE1B24E12}" type="presOf" srcId="{0D8B2711-88F4-4512-89D5-2F25550C426A}" destId="{1D2968D0-92A1-4A3C-A579-A6BCD4C7C661}" srcOrd="0" destOrd="0" presId="urn:microsoft.com/office/officeart/2005/8/layout/hProcess11"/>
    <dgm:cxn modelId="{E34BF297-7C93-44A1-9DC2-C79D26C711C7}" type="presParOf" srcId="{FE47FBD5-A719-41B1-B14E-1999BDDE6C3C}" destId="{AC72F22C-099E-498D-8DC7-9B2A966FB234}" srcOrd="0" destOrd="0" presId="urn:microsoft.com/office/officeart/2005/8/layout/hProcess11"/>
    <dgm:cxn modelId="{F8080665-D003-48C8-9DAF-95E094050FC5}" type="presParOf" srcId="{FE47FBD5-A719-41B1-B14E-1999BDDE6C3C}" destId="{644FC417-65C4-4A14-9BD3-0B4FE4983038}" srcOrd="1" destOrd="0" presId="urn:microsoft.com/office/officeart/2005/8/layout/hProcess11"/>
    <dgm:cxn modelId="{B3019969-02AD-4C0E-A2A1-CFEDD437B26E}" type="presParOf" srcId="{644FC417-65C4-4A14-9BD3-0B4FE4983038}" destId="{0BFD2B67-6EEF-4CED-9DD0-87FB3CA2D9F6}" srcOrd="0" destOrd="0" presId="urn:microsoft.com/office/officeart/2005/8/layout/hProcess11"/>
    <dgm:cxn modelId="{60A6D501-511C-40CC-9457-7F9F85E6BBBD}" type="presParOf" srcId="{0BFD2B67-6EEF-4CED-9DD0-87FB3CA2D9F6}" destId="{74D5A485-77E1-4371-B1DA-5501D50167D9}" srcOrd="0" destOrd="0" presId="urn:microsoft.com/office/officeart/2005/8/layout/hProcess11"/>
    <dgm:cxn modelId="{40B9777B-17F2-44FC-8847-4284F716786C}" type="presParOf" srcId="{0BFD2B67-6EEF-4CED-9DD0-87FB3CA2D9F6}" destId="{D1720A3A-5323-47FA-A501-DB9E770BAE3D}" srcOrd="1" destOrd="0" presId="urn:microsoft.com/office/officeart/2005/8/layout/hProcess11"/>
    <dgm:cxn modelId="{11BA336A-1DD3-46EB-A91E-1A37EC98BA59}" type="presParOf" srcId="{0BFD2B67-6EEF-4CED-9DD0-87FB3CA2D9F6}" destId="{75045AA1-C2A5-42F2-A01E-58F27156D578}" srcOrd="2" destOrd="0" presId="urn:microsoft.com/office/officeart/2005/8/layout/hProcess11"/>
    <dgm:cxn modelId="{57E84BE0-FE75-4A70-A890-BEF9C79C92C0}" type="presParOf" srcId="{644FC417-65C4-4A14-9BD3-0B4FE4983038}" destId="{5D8A696D-F594-467F-A51E-2AFB38010A92}" srcOrd="1" destOrd="0" presId="urn:microsoft.com/office/officeart/2005/8/layout/hProcess11"/>
    <dgm:cxn modelId="{7B2A80DF-D978-464F-BA63-7B964D3F9CAA}" type="presParOf" srcId="{644FC417-65C4-4A14-9BD3-0B4FE4983038}" destId="{11DB416F-964F-4B71-91DA-1F7D6BC44488}" srcOrd="2" destOrd="0" presId="urn:microsoft.com/office/officeart/2005/8/layout/hProcess11"/>
    <dgm:cxn modelId="{5EC5AD64-B636-4F18-A6FD-F21E0EF12B91}" type="presParOf" srcId="{11DB416F-964F-4B71-91DA-1F7D6BC44488}" destId="{23DCC597-2234-4D4F-96BB-AAFC5589CBAE}" srcOrd="0" destOrd="0" presId="urn:microsoft.com/office/officeart/2005/8/layout/hProcess11"/>
    <dgm:cxn modelId="{39F0BF5E-D792-4B9B-A219-72FB0D50A1AC}" type="presParOf" srcId="{11DB416F-964F-4B71-91DA-1F7D6BC44488}" destId="{DAAE9942-3612-4795-A6AA-72B58A68559F}" srcOrd="1" destOrd="0" presId="urn:microsoft.com/office/officeart/2005/8/layout/hProcess11"/>
    <dgm:cxn modelId="{906ADFE2-9C77-4027-B073-AA5126A159C8}" type="presParOf" srcId="{11DB416F-964F-4B71-91DA-1F7D6BC44488}" destId="{0A6DE4B1-B5DC-4351-8D87-B3739B905B9B}" srcOrd="2" destOrd="0" presId="urn:microsoft.com/office/officeart/2005/8/layout/hProcess11"/>
    <dgm:cxn modelId="{7D025DE0-D350-4E2D-B5DC-667E473076A1}" type="presParOf" srcId="{644FC417-65C4-4A14-9BD3-0B4FE4983038}" destId="{EB47B162-40A6-4D83-9CDA-D925DC1CB76C}" srcOrd="3" destOrd="0" presId="urn:microsoft.com/office/officeart/2005/8/layout/hProcess11"/>
    <dgm:cxn modelId="{287C8152-1503-4876-A2BB-DCF72A8F2CBE}" type="presParOf" srcId="{644FC417-65C4-4A14-9BD3-0B4FE4983038}" destId="{B05C7BC1-12DC-4B6D-AF8F-61290D245B99}" srcOrd="4" destOrd="0" presId="urn:microsoft.com/office/officeart/2005/8/layout/hProcess11"/>
    <dgm:cxn modelId="{ECD6C470-6395-404E-A399-860AD0502348}" type="presParOf" srcId="{B05C7BC1-12DC-4B6D-AF8F-61290D245B99}" destId="{7E066FCD-E543-4D62-B391-28AD7BF1F33D}" srcOrd="0" destOrd="0" presId="urn:microsoft.com/office/officeart/2005/8/layout/hProcess11"/>
    <dgm:cxn modelId="{F28C1D12-42F2-44FB-8A67-61843E22D463}" type="presParOf" srcId="{B05C7BC1-12DC-4B6D-AF8F-61290D245B99}" destId="{DDB75857-E643-48BD-A6CE-76C56D189731}" srcOrd="1" destOrd="0" presId="urn:microsoft.com/office/officeart/2005/8/layout/hProcess11"/>
    <dgm:cxn modelId="{F29727F8-5AF8-4430-8167-2DD09C366784}" type="presParOf" srcId="{B05C7BC1-12DC-4B6D-AF8F-61290D245B99}" destId="{5E360312-BF1B-4776-8AFC-DA46428FFE53}" srcOrd="2" destOrd="0" presId="urn:microsoft.com/office/officeart/2005/8/layout/hProcess11"/>
    <dgm:cxn modelId="{5A4C56DE-5C8D-40AF-B728-69A5CFD4C5F6}" type="presParOf" srcId="{644FC417-65C4-4A14-9BD3-0B4FE4983038}" destId="{B7F83558-B746-454C-9E4D-1C5B6461FF57}" srcOrd="5" destOrd="0" presId="urn:microsoft.com/office/officeart/2005/8/layout/hProcess11"/>
    <dgm:cxn modelId="{8F6DE9B8-6CFC-417B-B06F-D9532CC5A9A0}" type="presParOf" srcId="{644FC417-65C4-4A14-9BD3-0B4FE4983038}" destId="{2638DE43-B835-4692-8B6D-859AE60F2741}" srcOrd="6" destOrd="0" presId="urn:microsoft.com/office/officeart/2005/8/layout/hProcess11"/>
    <dgm:cxn modelId="{EBC5D41B-8542-4DB2-B671-2A10A61F9F5B}" type="presParOf" srcId="{2638DE43-B835-4692-8B6D-859AE60F2741}" destId="{5167A019-C963-46E0-913F-26C35A8A3A2A}" srcOrd="0" destOrd="0" presId="urn:microsoft.com/office/officeart/2005/8/layout/hProcess11"/>
    <dgm:cxn modelId="{142835CC-6FA9-46B1-B2EF-33CB219A375C}" type="presParOf" srcId="{2638DE43-B835-4692-8B6D-859AE60F2741}" destId="{1C4DEAE2-5E91-451B-9FD4-F8E2742DA4C0}" srcOrd="1" destOrd="0" presId="urn:microsoft.com/office/officeart/2005/8/layout/hProcess11"/>
    <dgm:cxn modelId="{4CB1E8AF-FB26-4961-BAA0-936740DFC6CA}" type="presParOf" srcId="{2638DE43-B835-4692-8B6D-859AE60F2741}" destId="{77772CE8-533A-48C5-817A-DF5968D8922E}" srcOrd="2" destOrd="0" presId="urn:microsoft.com/office/officeart/2005/8/layout/hProcess11"/>
    <dgm:cxn modelId="{616BBEF2-D869-42F4-82D2-2E4834F0227B}" type="presParOf" srcId="{644FC417-65C4-4A14-9BD3-0B4FE4983038}" destId="{36A01DBE-63E2-43ED-B7F8-E0A10E1CE1AA}" srcOrd="7" destOrd="0" presId="urn:microsoft.com/office/officeart/2005/8/layout/hProcess11"/>
    <dgm:cxn modelId="{D721E858-8125-4C9F-A784-CD42185C4B6A}" type="presParOf" srcId="{644FC417-65C4-4A14-9BD3-0B4FE4983038}" destId="{8A686F2E-7381-4B13-B864-5DE2ED382739}" srcOrd="8" destOrd="0" presId="urn:microsoft.com/office/officeart/2005/8/layout/hProcess11"/>
    <dgm:cxn modelId="{DCC2714D-6BC4-465E-B69A-15426A0FD34D}" type="presParOf" srcId="{8A686F2E-7381-4B13-B864-5DE2ED382739}" destId="{1D2968D0-92A1-4A3C-A579-A6BCD4C7C661}" srcOrd="0" destOrd="0" presId="urn:microsoft.com/office/officeart/2005/8/layout/hProcess11"/>
    <dgm:cxn modelId="{56E736CB-6FCE-4572-B49F-7355281B034E}" type="presParOf" srcId="{8A686F2E-7381-4B13-B864-5DE2ED382739}" destId="{6A727713-AB94-4EC3-93B4-C2A168A5B99D}" srcOrd="1" destOrd="0" presId="urn:microsoft.com/office/officeart/2005/8/layout/hProcess11"/>
    <dgm:cxn modelId="{DB588670-0BCC-4E6B-9D69-FDA5C938F948}" type="presParOf" srcId="{8A686F2E-7381-4B13-B864-5DE2ED382739}" destId="{CB2B9068-35EA-4C38-9E01-0EBA8A119E3B}" srcOrd="2" destOrd="0" presId="urn:microsoft.com/office/officeart/2005/8/layout/hProcess11"/>
    <dgm:cxn modelId="{3A2B58FC-C59B-4F6C-85B5-ECE6C6974C93}" type="presParOf" srcId="{644FC417-65C4-4A14-9BD3-0B4FE4983038}" destId="{D6FD7F1F-4903-47D0-A52D-53630974CC06}" srcOrd="9" destOrd="0" presId="urn:microsoft.com/office/officeart/2005/8/layout/hProcess11"/>
    <dgm:cxn modelId="{08DD619A-481C-431C-A858-E5B9DA37A4EA}" type="presParOf" srcId="{644FC417-65C4-4A14-9BD3-0B4FE4983038}" destId="{094A71AE-4E68-48FC-8E7D-4CFD276DA26C}" srcOrd="10" destOrd="0" presId="urn:microsoft.com/office/officeart/2005/8/layout/hProcess11"/>
    <dgm:cxn modelId="{85AFAB30-63E6-479D-9BB4-73209DCA3E6D}" type="presParOf" srcId="{094A71AE-4E68-48FC-8E7D-4CFD276DA26C}" destId="{335A4E7B-843A-48F7-9488-F565BC1BC6A8}" srcOrd="0" destOrd="0" presId="urn:microsoft.com/office/officeart/2005/8/layout/hProcess11"/>
    <dgm:cxn modelId="{92D8902D-C9B3-427B-B42D-0A901B55835C}" type="presParOf" srcId="{094A71AE-4E68-48FC-8E7D-4CFD276DA26C}" destId="{51B95D80-6B77-45DC-BE31-B55D128E089B}" srcOrd="1" destOrd="0" presId="urn:microsoft.com/office/officeart/2005/8/layout/hProcess11"/>
    <dgm:cxn modelId="{1AF61591-FCEB-4C80-A405-CB0809617190}" type="presParOf" srcId="{094A71AE-4E68-48FC-8E7D-4CFD276DA26C}" destId="{03FD9A41-148F-4C81-9D86-DD39A63B1279}" srcOrd="2" destOrd="0" presId="urn:microsoft.com/office/officeart/2005/8/layout/hProcess11"/>
    <dgm:cxn modelId="{4942E7B5-A2CD-4D23-A412-80D5C7D2980B}" type="presParOf" srcId="{644FC417-65C4-4A14-9BD3-0B4FE4983038}" destId="{D9FABB47-A840-483E-9633-228C7F4584A2}" srcOrd="11" destOrd="0" presId="urn:microsoft.com/office/officeart/2005/8/layout/hProcess11"/>
    <dgm:cxn modelId="{B463C45E-0B80-4E41-A5AD-26AA7E2CB3D7}" type="presParOf" srcId="{644FC417-65C4-4A14-9BD3-0B4FE4983038}" destId="{8B56C067-757B-4BDD-9090-681BB1F9C0D8}" srcOrd="12" destOrd="0" presId="urn:microsoft.com/office/officeart/2005/8/layout/hProcess11"/>
    <dgm:cxn modelId="{CB44FB98-EF33-4C10-9254-FE6C0CB58862}" type="presParOf" srcId="{8B56C067-757B-4BDD-9090-681BB1F9C0D8}" destId="{30B16C26-603B-4732-B0BF-C0E587E16919}" srcOrd="0" destOrd="0" presId="urn:microsoft.com/office/officeart/2005/8/layout/hProcess11"/>
    <dgm:cxn modelId="{D9586BB1-171A-44A7-9063-5DF267EC057B}" type="presParOf" srcId="{8B56C067-757B-4BDD-9090-681BB1F9C0D8}" destId="{9A02CA11-B5C5-45A6-B08F-3CD31F50CF35}" srcOrd="1" destOrd="0" presId="urn:microsoft.com/office/officeart/2005/8/layout/hProcess11"/>
    <dgm:cxn modelId="{9A1C2447-3CC5-43AB-9A69-2819EC70157E}" type="presParOf" srcId="{8B56C067-757B-4BDD-9090-681BB1F9C0D8}" destId="{F5E186BA-2F4F-4115-87C9-DF7877E6A9C6}" srcOrd="2" destOrd="0" presId="urn:microsoft.com/office/officeart/2005/8/layout/hProcess11"/>
    <dgm:cxn modelId="{C3BD9A1D-9373-4DF6-A5C1-98AA25BBC555}" type="presParOf" srcId="{644FC417-65C4-4A14-9BD3-0B4FE4983038}" destId="{14E88C57-E451-43CC-A9C3-F812C8EEF7EE}" srcOrd="13" destOrd="0" presId="urn:microsoft.com/office/officeart/2005/8/layout/hProcess11"/>
    <dgm:cxn modelId="{C0BB21B4-3640-4507-AC0B-811BADBB4CB8}" type="presParOf" srcId="{644FC417-65C4-4A14-9BD3-0B4FE4983038}" destId="{15DD9BE0-5645-4AB3-B135-FA2B1FB18330}" srcOrd="14" destOrd="0" presId="urn:microsoft.com/office/officeart/2005/8/layout/hProcess11"/>
    <dgm:cxn modelId="{79D3695E-1B35-425F-90D7-4782D0412DAC}" type="presParOf" srcId="{15DD9BE0-5645-4AB3-B135-FA2B1FB18330}" destId="{5F170376-51B3-46D3-884B-0B47068F85F2}" srcOrd="0" destOrd="0" presId="urn:microsoft.com/office/officeart/2005/8/layout/hProcess11"/>
    <dgm:cxn modelId="{270F6634-BF70-4A85-B798-DF68EDDFB057}" type="presParOf" srcId="{15DD9BE0-5645-4AB3-B135-FA2B1FB18330}" destId="{BA635AEC-E20B-490A-AACA-D8DB40DB067E}" srcOrd="1" destOrd="0" presId="urn:microsoft.com/office/officeart/2005/8/layout/hProcess11"/>
    <dgm:cxn modelId="{17BC49DB-5E37-408C-B8C1-441F5F222EA2}" type="presParOf" srcId="{15DD9BE0-5645-4AB3-B135-FA2B1FB18330}" destId="{2847C56F-1199-47B0-A73A-0CCB603A7B3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3C751E6-8606-4FB3-8C5B-6785E7036CAA}" type="slidenum">
              <a:rPr lang="en-US"/>
              <a:pPr>
                <a:defRPr/>
              </a:pPr>
              <a:t>‹#›</a:t>
            </a:fld>
            <a:endParaRPr lang="en-US"/>
          </a:p>
        </p:txBody>
      </p:sp>
    </p:spTree>
    <p:extLst>
      <p:ext uri="{BB962C8B-B14F-4D97-AF65-F5344CB8AC3E}">
        <p14:creationId xmlns:p14="http://schemas.microsoft.com/office/powerpoint/2010/main" val="353586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82C8E62B-210A-45D9-B351-157217A57146}" type="slidenum">
              <a:rPr lang="en-US"/>
              <a:pPr>
                <a:defRPr/>
              </a:pPr>
              <a:t>‹#›</a:t>
            </a:fld>
            <a:endParaRPr lang="en-US"/>
          </a:p>
        </p:txBody>
      </p:sp>
    </p:spTree>
    <p:extLst>
      <p:ext uri="{BB962C8B-B14F-4D97-AF65-F5344CB8AC3E}">
        <p14:creationId xmlns:p14="http://schemas.microsoft.com/office/powerpoint/2010/main" val="684550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Zettabyte" TargetMode="External"/><Relationship Id="rId3" Type="http://schemas.openxmlformats.org/officeDocument/2006/relationships/hyperlink" Target="http://en.wikipedia.org/wiki/Teradata" TargetMode="External"/><Relationship Id="rId7" Type="http://schemas.openxmlformats.org/officeDocument/2006/relationships/hyperlink" Target="http://en.wikipedia.org/w/index.php?title=IP_traffic&amp;action=edit&amp;redlink=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Cisco" TargetMode="External"/><Relationship Id="rId5" Type="http://schemas.openxmlformats.org/officeDocument/2006/relationships/hyperlink" Target="http://en.wikipedia.org/wiki/AT&amp;T" TargetMode="External"/><Relationship Id="rId4" Type="http://schemas.openxmlformats.org/officeDocument/2006/relationships/hyperlink" Target="http://en.wikipedia.org/wiki/Google" TargetMode="External"/><Relationship Id="rId9" Type="http://schemas.openxmlformats.org/officeDocument/2006/relationships/hyperlink" Target="file:///\\en.wikipedia.org\w\index.php%3ftitle=Exabyte&amp;action=edi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EBF633-8AA0-41C0-8200-772891869DBF}" type="slidenum">
              <a:rPr lang="en-US" sz="1200"/>
              <a:pPr/>
              <a:t>1</a:t>
            </a:fld>
            <a:endParaRPr lang="en-US" sz="1200"/>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p:spPr>
        <p:txBody>
          <a:bodyPr/>
          <a:lstStyle/>
          <a:p>
            <a:pPr eaLnBrk="1" hangingPunct="1"/>
            <a:r>
              <a:rPr lang="en-US" dirty="0" smtClean="0"/>
              <a:t>Welcome to Lesson</a:t>
            </a:r>
            <a:r>
              <a:rPr lang="en-US" baseline="0" dirty="0" smtClean="0"/>
              <a:t> 3 of Module 5 </a:t>
            </a:r>
            <a:r>
              <a:rPr lang="en-US" dirty="0" smtClean="0"/>
              <a:t>on Physical Design and Governance of Data Warehouses</a:t>
            </a:r>
          </a:p>
          <a:p>
            <a:endParaRPr lang="en-US" dirty="0" smtClean="0">
              <a:cs typeface="Times New Roman" pitchFamily="18" charset="0"/>
            </a:endParaRPr>
          </a:p>
          <a:p>
            <a:r>
              <a:rPr lang="en-US" dirty="0" smtClean="0">
                <a:cs typeface="Times New Roman" pitchFamily="18" charset="0"/>
              </a:rPr>
              <a:t>Opening question</a:t>
            </a:r>
          </a:p>
          <a:p>
            <a:pPr marL="171450" indent="-171450">
              <a:buFontTx/>
              <a:buChar char="-"/>
            </a:pPr>
            <a:r>
              <a:rPr kumimoji="1" lang="en-US" sz="1200" kern="1200" dirty="0" smtClean="0">
                <a:solidFill>
                  <a:schemeClr val="tx1"/>
                </a:solidFill>
                <a:effectLst/>
                <a:latin typeface="Times New Roman" pitchFamily="18" charset="0"/>
                <a:ea typeface="+mn-ea"/>
                <a:cs typeface="+mn-cs"/>
              </a:rPr>
              <a:t>What dimension of big data is most important for physical design of data </a:t>
            </a:r>
            <a:r>
              <a:rPr kumimoji="1" lang="en-US" sz="1200" kern="1200" dirty="0" err="1" smtClean="0">
                <a:solidFill>
                  <a:schemeClr val="tx1"/>
                </a:solidFill>
                <a:effectLst/>
                <a:latin typeface="Times New Roman" pitchFamily="18" charset="0"/>
                <a:ea typeface="+mn-ea"/>
                <a:cs typeface="+mn-cs"/>
              </a:rPr>
              <a:t>warehouses?</a:t>
            </a:r>
            <a:r>
              <a:rPr lang="en-US" dirty="0" err="1" smtClean="0">
                <a:cs typeface="Times New Roman" pitchFamily="18" charset="0"/>
              </a:rPr>
              <a:t>Why</a:t>
            </a:r>
            <a:r>
              <a:rPr lang="en-US" dirty="0" smtClean="0">
                <a:cs typeface="Times New Roman" pitchFamily="18" charset="0"/>
              </a:rPr>
              <a:t> do storage</a:t>
            </a:r>
            <a:r>
              <a:rPr lang="en-US" baseline="0" dirty="0" smtClean="0">
                <a:cs typeface="Times New Roman" pitchFamily="18" charset="0"/>
              </a:rPr>
              <a:t> vendors use base 10 units instead of base 2 units for storage capacities?</a:t>
            </a:r>
            <a:endParaRPr lang="en-US" dirty="0" smtClean="0">
              <a:cs typeface="Times New Roman" pitchFamily="18" charset="0"/>
            </a:endParaRPr>
          </a:p>
        </p:txBody>
      </p:sp>
    </p:spTree>
    <p:extLst>
      <p:ext uri="{BB962C8B-B14F-4D97-AF65-F5344CB8AC3E}">
        <p14:creationId xmlns:p14="http://schemas.microsoft.com/office/powerpoint/2010/main" val="28161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Big data creates opportunities if managed well. In the previously referenced 2011 report, the McKinsey Global Institute provides a number of startling sources of potential value for big data: $300 billion to the US health care industry resulting in 8 percent reduced costs, €250 billion to the European Union’s public sector, $600 billion annual consumer surplus from using personal location data globally, and 60 percent increase in operating margins of retailers. Organizations can unlock the value of big data through matching its increasing velocity, improving accuracy of forecasts and performance of business units, narrowing the segmentation of customers, improving decision making through analytics, and developing new generations of products and services.</a:t>
            </a:r>
            <a:endParaRPr lang="en-US" dirty="0" smtClean="0"/>
          </a:p>
          <a:p>
            <a:endParaRPr lang="en-US" dirty="0" smtClean="0"/>
          </a:p>
          <a:p>
            <a:r>
              <a:rPr lang="en-US" dirty="0" smtClean="0"/>
              <a:t>Promotions</a:t>
            </a:r>
          </a:p>
          <a:p>
            <a:pPr marL="171450" indent="-171450">
              <a:buFontTx/>
              <a:buChar char="-"/>
            </a:pPr>
            <a:r>
              <a:rPr lang="en-US" dirty="0" smtClean="0"/>
              <a:t>Consumer</a:t>
            </a:r>
            <a:r>
              <a:rPr lang="en-US" baseline="0" dirty="0" smtClean="0"/>
              <a:t> preferences</a:t>
            </a:r>
          </a:p>
          <a:p>
            <a:pPr marL="171450" indent="-171450">
              <a:buFontTx/>
              <a:buChar char="-"/>
            </a:pPr>
            <a:r>
              <a:rPr lang="en-US" baseline="0" dirty="0" smtClean="0"/>
              <a:t>Target marketing</a:t>
            </a:r>
            <a:endParaRPr lang="en-US" dirty="0" smtClean="0"/>
          </a:p>
          <a:p>
            <a:endParaRPr lang="en-US" dirty="0" smtClean="0"/>
          </a:p>
          <a:p>
            <a:r>
              <a:rPr lang="en-US" dirty="0" smtClean="0"/>
              <a:t>Risk management</a:t>
            </a:r>
          </a:p>
          <a:p>
            <a:pPr marL="171450" indent="-171450">
              <a:buFontTx/>
              <a:buChar char="-"/>
            </a:pPr>
            <a:r>
              <a:rPr lang="en-US" baseline="0" dirty="0" smtClean="0"/>
              <a:t>Insurance such as auto insurance</a:t>
            </a:r>
          </a:p>
          <a:p>
            <a:pPr marL="171450" indent="-171450">
              <a:buFontTx/>
              <a:buChar char="-"/>
            </a:pPr>
            <a:r>
              <a:rPr lang="en-US" baseline="0" dirty="0" smtClean="0"/>
              <a:t>Reducing information asymmetry through monitoring behavior</a:t>
            </a:r>
          </a:p>
          <a:p>
            <a:pPr marL="0" indent="0">
              <a:buFontTx/>
              <a:buNone/>
            </a:pPr>
            <a:endParaRPr lang="en-US" baseline="0" dirty="0" smtClean="0"/>
          </a:p>
          <a:p>
            <a:pPr marL="0" indent="0">
              <a:buFontTx/>
              <a:buNone/>
            </a:pPr>
            <a:r>
              <a:rPr lang="en-US" baseline="0" dirty="0" smtClean="0"/>
              <a:t>Inventory management</a:t>
            </a:r>
          </a:p>
          <a:p>
            <a:pPr marL="171450" indent="-171450">
              <a:buFontTx/>
              <a:buChar char="-"/>
            </a:pPr>
            <a:r>
              <a:rPr lang="en-US" baseline="0" dirty="0" smtClean="0"/>
              <a:t>RFID tags to track products</a:t>
            </a:r>
          </a:p>
          <a:p>
            <a:pPr marL="0" indent="0">
              <a:buFontTx/>
              <a:buNone/>
            </a:pPr>
            <a:endParaRPr lang="en-US" baseline="0" dirty="0" smtClean="0"/>
          </a:p>
          <a:p>
            <a:pPr marL="0" indent="0">
              <a:buFontTx/>
              <a:buNone/>
            </a:pPr>
            <a:r>
              <a:rPr lang="en-US" baseline="0" dirty="0" smtClean="0"/>
              <a:t>Surveillance</a:t>
            </a:r>
          </a:p>
          <a:p>
            <a:pPr marL="171450" indent="-171450">
              <a:buFontTx/>
              <a:buChar char="-"/>
            </a:pPr>
            <a:r>
              <a:rPr lang="en-US" baseline="0" dirty="0" smtClean="0"/>
              <a:t>Terrorism and threats</a:t>
            </a:r>
          </a:p>
          <a:p>
            <a:pPr marL="171450" indent="-171450">
              <a:buFontTx/>
              <a:buChar char="-"/>
            </a:pPr>
            <a:r>
              <a:rPr lang="en-US" baseline="0" dirty="0" smtClean="0"/>
              <a:t>Private security for theft reduction</a:t>
            </a:r>
          </a:p>
          <a:p>
            <a:pPr marL="0" indent="0">
              <a:buFontTx/>
              <a:buNone/>
            </a:pPr>
            <a:endParaRPr lang="en-US" baseline="0" dirty="0" smtClean="0"/>
          </a:p>
          <a:p>
            <a:pPr marL="0" indent="0">
              <a:buFontTx/>
              <a:buNone/>
            </a:pPr>
            <a:r>
              <a:rPr lang="en-US" baseline="0" dirty="0" smtClean="0"/>
              <a:t>Military</a:t>
            </a:r>
          </a:p>
          <a:p>
            <a:pPr marL="171450" indent="-171450">
              <a:buFontTx/>
              <a:buChar char="-"/>
            </a:pPr>
            <a:r>
              <a:rPr lang="en-US" baseline="0" dirty="0" smtClean="0"/>
              <a:t>Enemy tracking</a:t>
            </a:r>
          </a:p>
          <a:p>
            <a:pPr marL="171450" indent="-171450">
              <a:buFontTx/>
              <a:buChar char="-"/>
            </a:pPr>
            <a:r>
              <a:rPr lang="en-US" baseline="0" dirty="0" smtClean="0"/>
              <a:t>Battle management</a:t>
            </a:r>
          </a:p>
          <a:p>
            <a:pPr marL="0" indent="0">
              <a:buFontTx/>
              <a:buNone/>
            </a:pPr>
            <a:endParaRPr lang="en-US" baseline="0" dirty="0" smtClean="0"/>
          </a:p>
          <a:p>
            <a:pPr marL="0" indent="0">
              <a:buFontTx/>
              <a:buNone/>
            </a:pPr>
            <a:r>
              <a:rPr lang="en-US" baseline="0" dirty="0" smtClean="0"/>
              <a:t>Entertainment</a:t>
            </a:r>
          </a:p>
          <a:p>
            <a:pPr marL="171450" indent="-171450">
              <a:buFontTx/>
              <a:buChar char="-"/>
            </a:pPr>
            <a:r>
              <a:rPr lang="en-US" baseline="0" dirty="0" smtClean="0"/>
              <a:t>New digital products</a:t>
            </a:r>
          </a:p>
          <a:p>
            <a:pPr marL="171450" indent="-171450">
              <a:buFontTx/>
              <a:buChar char="-"/>
            </a:pPr>
            <a:r>
              <a:rPr lang="en-US" baseline="0" dirty="0" smtClean="0"/>
              <a:t>Consumer monitoring and preferences</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10</a:t>
            </a:fld>
            <a:endParaRPr lang="en-US"/>
          </a:p>
        </p:txBody>
      </p:sp>
    </p:spTree>
    <p:extLst>
      <p:ext uri="{BB962C8B-B14F-4D97-AF65-F5344CB8AC3E}">
        <p14:creationId xmlns:p14="http://schemas.microsoft.com/office/powerpoint/2010/main" val="337284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F1BF1C-8353-4556-8E91-0C9736AF0DFF}" type="slidenum">
              <a:rPr lang="en-US" sz="1200"/>
              <a:pPr/>
              <a:t>11</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marL="0" indent="0">
              <a:lnSpc>
                <a:spcPct val="80000"/>
              </a:lnSpc>
              <a:buFontTx/>
              <a:buNone/>
            </a:pPr>
            <a:r>
              <a:rPr kumimoji="1" lang="en-US" sz="1200" kern="1200" baseline="0" dirty="0" smtClean="0">
                <a:solidFill>
                  <a:schemeClr val="tx1"/>
                </a:solidFill>
                <a:effectLst/>
                <a:latin typeface="Times New Roman" pitchFamily="18" charset="0"/>
                <a:ea typeface="+mn-ea"/>
                <a:cs typeface="+mn-cs"/>
              </a:rPr>
              <a:t>Big data</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Hype: opportunity to sell more products and services, control costs, reduce risk</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Substantial importance: understand drivers of big data and opportunities</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Relative concept partially dependent on the organization</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Why just not a good sampling procedure?</a:t>
            </a:r>
          </a:p>
          <a:p>
            <a:pPr marL="0" indent="0">
              <a:lnSpc>
                <a:spcPct val="80000"/>
              </a:lnSpc>
              <a:buFontTx/>
              <a:buNone/>
            </a:pPr>
            <a:endParaRPr kumimoji="1" lang="en-US" sz="1200" kern="1200" dirty="0" smtClean="0">
              <a:solidFill>
                <a:schemeClr val="tx1"/>
              </a:solidFill>
              <a:effectLst/>
              <a:latin typeface="Times New Roman" pitchFamily="18" charset="0"/>
              <a:ea typeface="+mn-ea"/>
              <a:cs typeface="+mn-cs"/>
            </a:endParaRPr>
          </a:p>
          <a:p>
            <a:pPr marL="0" indent="0">
              <a:lnSpc>
                <a:spcPct val="80000"/>
              </a:lnSpc>
              <a:buFontTx/>
              <a:buNone/>
            </a:pPr>
            <a:r>
              <a:rPr kumimoji="1" lang="en-US" sz="1200" kern="1200" dirty="0" smtClean="0">
                <a:solidFill>
                  <a:schemeClr val="tx1"/>
                </a:solidFill>
                <a:effectLst/>
                <a:latin typeface="Times New Roman" pitchFamily="18" charset="0"/>
                <a:ea typeface="+mn-ea"/>
                <a:cs typeface="+mn-cs"/>
              </a:rPr>
              <a:t>Drivers of big data</a:t>
            </a:r>
          </a:p>
          <a:p>
            <a:pPr marL="171450" indent="-171450">
              <a:lnSpc>
                <a:spcPct val="80000"/>
              </a:lnSpc>
              <a:buFontTx/>
              <a:buChar char="-"/>
            </a:pPr>
            <a:r>
              <a:rPr kumimoji="1" lang="en-US" sz="1200" kern="1200" dirty="0" smtClean="0">
                <a:solidFill>
                  <a:schemeClr val="tx1"/>
                </a:solidFill>
                <a:effectLst/>
                <a:latin typeface="Times New Roman" pitchFamily="18" charset="0"/>
                <a:ea typeface="+mn-ea"/>
                <a:cs typeface="+mn-cs"/>
              </a:rPr>
              <a:t>Sensors</a:t>
            </a:r>
          </a:p>
          <a:p>
            <a:pPr marL="171450" indent="-171450">
              <a:lnSpc>
                <a:spcPct val="80000"/>
              </a:lnSpc>
              <a:buFontTx/>
              <a:buChar char="-"/>
            </a:pPr>
            <a:r>
              <a:rPr kumimoji="1" lang="en-US" sz="1200" kern="1200" dirty="0" smtClean="0">
                <a:solidFill>
                  <a:schemeClr val="tx1"/>
                </a:solidFill>
                <a:effectLst/>
                <a:latin typeface="Times New Roman" pitchFamily="18" charset="0"/>
                <a:ea typeface="+mn-ea"/>
                <a:cs typeface="+mn-cs"/>
              </a:rPr>
              <a:t>Cell phones</a:t>
            </a:r>
          </a:p>
          <a:p>
            <a:pPr marL="171450" indent="-171450">
              <a:lnSpc>
                <a:spcPct val="80000"/>
              </a:lnSpc>
              <a:buFontTx/>
              <a:buChar char="-"/>
            </a:pPr>
            <a:r>
              <a:rPr kumimoji="1" lang="en-US" sz="1200" kern="1200" dirty="0" smtClean="0">
                <a:solidFill>
                  <a:schemeClr val="tx1"/>
                </a:solidFill>
                <a:effectLst/>
                <a:latin typeface="Times New Roman" pitchFamily="18" charset="0"/>
                <a:ea typeface="+mn-ea"/>
                <a:cs typeface="+mn-cs"/>
              </a:rPr>
              <a:t>Imagery</a:t>
            </a:r>
          </a:p>
          <a:p>
            <a:pPr marL="0" indent="0">
              <a:lnSpc>
                <a:spcPct val="80000"/>
              </a:lnSpc>
              <a:buFontTx/>
              <a:buNone/>
            </a:pPr>
            <a:endParaRPr kumimoji="1" lang="en-US" sz="1200" kern="1200" dirty="0" smtClean="0">
              <a:solidFill>
                <a:schemeClr val="tx1"/>
              </a:solidFill>
              <a:effectLst/>
              <a:latin typeface="Times New Roman" pitchFamily="18" charset="0"/>
              <a:ea typeface="+mn-ea"/>
              <a:cs typeface="+mn-cs"/>
            </a:endParaRPr>
          </a:p>
          <a:p>
            <a:pPr marL="0" indent="0">
              <a:lnSpc>
                <a:spcPct val="80000"/>
              </a:lnSpc>
              <a:buFontTx/>
              <a:buNone/>
            </a:pPr>
            <a:r>
              <a:rPr kumimoji="1" lang="en-US" sz="1200" kern="1200" dirty="0" smtClean="0">
                <a:solidFill>
                  <a:schemeClr val="tx1"/>
                </a:solidFill>
                <a:effectLst/>
                <a:latin typeface="Times New Roman" pitchFamily="18" charset="0"/>
                <a:ea typeface="+mn-ea"/>
                <a:cs typeface="+mn-cs"/>
              </a:rPr>
              <a:t>Opportunities</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Models still important</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Operational decision making such as trading opportunities and improved routing</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Tactical decision making physical good management</a:t>
            </a:r>
          </a:p>
          <a:p>
            <a:pPr marL="171450" indent="-171450">
              <a:lnSpc>
                <a:spcPct val="80000"/>
              </a:lnSpc>
              <a:buFontTx/>
              <a:buChar char="-"/>
            </a:pPr>
            <a:r>
              <a:rPr kumimoji="1" lang="en-US" sz="1200" kern="1200" baseline="0" dirty="0" smtClean="0">
                <a:solidFill>
                  <a:schemeClr val="tx1"/>
                </a:solidFill>
                <a:effectLst/>
                <a:latin typeface="Times New Roman" pitchFamily="18" charset="0"/>
                <a:ea typeface="+mn-ea"/>
                <a:cs typeface="+mn-cs"/>
              </a:rPr>
              <a:t>Strategic decision making such as demand for new products and services</a:t>
            </a:r>
            <a:endParaRPr kumimoji="1" lang="en-US" sz="1200" kern="1200" dirty="0" smtClean="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63322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Times New Roman" pitchFamily="18" charset="0"/>
              </a:rPr>
              <a:t>Lesson 3 covers the definition, dimensions,</a:t>
            </a:r>
            <a:r>
              <a:rPr lang="en-US" baseline="0" dirty="0" smtClean="0">
                <a:cs typeface="Times New Roman" pitchFamily="18" charset="0"/>
              </a:rPr>
              <a:t> sources, and impacts of </a:t>
            </a:r>
            <a:r>
              <a:rPr lang="en-US" dirty="0" smtClean="0">
                <a:cs typeface="Times New Roman" pitchFamily="18" charset="0"/>
              </a:rPr>
              <a:t>big data on organizations</a:t>
            </a:r>
          </a:p>
          <a:p>
            <a:endParaRPr lang="en-US" dirty="0" smtClean="0"/>
          </a:p>
          <a:p>
            <a:r>
              <a:rPr lang="en-US" dirty="0" smtClean="0"/>
              <a:t>Objectives:</a:t>
            </a:r>
          </a:p>
          <a:p>
            <a:pPr marL="171450" indent="-171450">
              <a:buFontTx/>
              <a:buChar char="-"/>
            </a:pPr>
            <a:r>
              <a:rPr lang="en-US" dirty="0" smtClean="0">
                <a:cs typeface="Times New Roman" pitchFamily="18" charset="0"/>
              </a:rPr>
              <a:t>Recite the</a:t>
            </a:r>
            <a:r>
              <a:rPr lang="en-US" baseline="0" dirty="0" smtClean="0">
                <a:cs typeface="Times New Roman" pitchFamily="18" charset="0"/>
              </a:rPr>
              <a:t> definition of big data</a:t>
            </a:r>
            <a:endParaRPr lang="en-US" dirty="0" smtClean="0">
              <a:cs typeface="Times New Roman" pitchFamily="18" charset="0"/>
            </a:endParaRPr>
          </a:p>
          <a:p>
            <a:pPr marL="171450" indent="-171450">
              <a:buFontTx/>
              <a:buChar char="-"/>
            </a:pPr>
            <a:r>
              <a:rPr lang="en-US" dirty="0" smtClean="0">
                <a:cs typeface="Times New Roman" pitchFamily="18" charset="0"/>
              </a:rPr>
              <a:t>Discuss</a:t>
            </a:r>
            <a:r>
              <a:rPr lang="en-US" baseline="0" dirty="0" smtClean="0">
                <a:cs typeface="Times New Roman" pitchFamily="18" charset="0"/>
              </a:rPr>
              <a:t> characteristics of big data</a:t>
            </a:r>
            <a:endParaRPr lang="en-US" dirty="0" smtClean="0">
              <a:cs typeface="Times New Roman" pitchFamily="18" charset="0"/>
            </a:endParaRPr>
          </a:p>
          <a:p>
            <a:pPr marL="171450" indent="-171450">
              <a:buFontTx/>
              <a:buChar char="-"/>
            </a:pPr>
            <a:r>
              <a:rPr lang="en-US" dirty="0" smtClean="0">
                <a:cs typeface="Times New Roman" pitchFamily="18" charset="0"/>
              </a:rPr>
              <a:t>Identify</a:t>
            </a:r>
            <a:r>
              <a:rPr lang="en-US" baseline="0" dirty="0" smtClean="0">
                <a:cs typeface="Times New Roman" pitchFamily="18" charset="0"/>
              </a:rPr>
              <a:t> the units of big data</a:t>
            </a:r>
            <a:endParaRPr lang="en-US" dirty="0" smtClean="0">
              <a:cs typeface="Times New Roman" pitchFamily="18" charset="0"/>
            </a:endParaRPr>
          </a:p>
          <a:p>
            <a:pPr marL="171450" indent="-171450">
              <a:buFontTx/>
              <a:buChar char="-"/>
            </a:pPr>
            <a:r>
              <a:rPr lang="en-US" dirty="0" smtClean="0">
                <a:cs typeface="Times New Roman" pitchFamily="18" charset="0"/>
              </a:rPr>
              <a:t>List sources and examples of big data</a:t>
            </a:r>
          </a:p>
          <a:p>
            <a:pPr marL="171450" indent="-171450">
              <a:buFontTx/>
              <a:buChar char="-"/>
            </a:pPr>
            <a:r>
              <a:rPr lang="en-US" baseline="0" dirty="0" smtClean="0">
                <a:cs typeface="Times New Roman" pitchFamily="18" charset="0"/>
              </a:rPr>
              <a:t>Identify value areas for big data</a:t>
            </a:r>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2</a:t>
            </a:fld>
            <a:endParaRPr lang="en-US"/>
          </a:p>
        </p:txBody>
      </p:sp>
    </p:spTree>
    <p:extLst>
      <p:ext uri="{BB962C8B-B14F-4D97-AF65-F5344CB8AC3E}">
        <p14:creationId xmlns:p14="http://schemas.microsoft.com/office/powerpoint/2010/main" val="132016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http://blogs.gartner.com/doug-laney/deja-vvvue-others-claiming-gartners-volume-velocity-variety-construct-for-big-data/</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https://datascience.berkeley.edu/what-is-big-data/</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The phenomenon of explosive data growth known as </a:t>
            </a:r>
            <a:r>
              <a:rPr kumimoji="1" lang="en-US" sz="1200" i="1" kern="1200" dirty="0" smtClean="0">
                <a:solidFill>
                  <a:schemeClr val="tx1"/>
                </a:solidFill>
                <a:effectLst/>
                <a:latin typeface="Times New Roman" pitchFamily="18" charset="0"/>
                <a:ea typeface="+mn-ea"/>
                <a:cs typeface="+mn-cs"/>
              </a:rPr>
              <a:t>big data</a:t>
            </a:r>
            <a:r>
              <a:rPr kumimoji="1" lang="en-US" sz="1200" kern="1200" dirty="0" smtClean="0">
                <a:solidFill>
                  <a:schemeClr val="tx1"/>
                </a:solidFill>
                <a:effectLst/>
                <a:latin typeface="Times New Roman" pitchFamily="18" charset="0"/>
                <a:ea typeface="+mn-ea"/>
                <a:cs typeface="+mn-cs"/>
              </a:rPr>
              <a:t> was first stated by Doug Laney of the Meta Group in 2001. According to Laney’s report, big data contains three dimensions: volume (amount of data), velocity (rate of generating and processing data), and variety (type of data especially the distinction between structured and unstructured data). Most attention is focused on data volumes but the other two dimensions must be managed effectively to deal with problems of big data. Complementing the dimensions of big data, the McKinsey Global Institute defines big data as “datasets whose size is beyond the ability of typical database software to capture, store, manage, and analyze.” This definition provides flexibility to vary volumes considered as big data by technology, industry sector, and time.</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John </a:t>
            </a:r>
            <a:r>
              <a:rPr kumimoji="1" lang="en-US" sz="1200" kern="1200" dirty="0" err="1" smtClean="0">
                <a:solidFill>
                  <a:schemeClr val="tx1"/>
                </a:solidFill>
                <a:effectLst/>
                <a:latin typeface="Times New Roman" pitchFamily="18" charset="0"/>
                <a:ea typeface="+mn-ea"/>
                <a:cs typeface="+mn-cs"/>
              </a:rPr>
              <a:t>Akred</a:t>
            </a:r>
            <a:r>
              <a:rPr kumimoji="1" lang="en-US" sz="1200" kern="1200" dirty="0" smtClean="0">
                <a:solidFill>
                  <a:schemeClr val="tx1"/>
                </a:solidFill>
                <a:effectLst/>
                <a:latin typeface="Times New Roman" pitchFamily="18" charset="0"/>
                <a:ea typeface="+mn-ea"/>
                <a:cs typeface="+mn-cs"/>
              </a:rPr>
              <a:t>, Founder and CTO, Silicon Valley Data Science External link</a:t>
            </a:r>
          </a:p>
          <a:p>
            <a:endParaRPr kumimoji="1" lang="en-US" sz="1200" kern="1200" dirty="0" smtClean="0">
              <a:solidFill>
                <a:schemeClr val="tx1"/>
              </a:solidFill>
              <a:effectLst/>
              <a:latin typeface="Times New Roman" pitchFamily="18" charset="0"/>
              <a:ea typeface="+mn-ea"/>
              <a:cs typeface="+mn-cs"/>
            </a:endParaRPr>
          </a:p>
          <a:p>
            <a:r>
              <a:rPr kumimoji="1" lang="en-US" sz="1200" b="1" kern="1200" dirty="0" smtClean="0">
                <a:solidFill>
                  <a:schemeClr val="tx1"/>
                </a:solidFill>
                <a:effectLst/>
                <a:latin typeface="Times New Roman" pitchFamily="18" charset="0"/>
                <a:ea typeface="+mn-ea"/>
                <a:cs typeface="+mn-cs"/>
              </a:rPr>
              <a:t>“Big Data” refers to a combination of an approach to informing decision making with analytical insight derived from data, and a set of enabling technologies that enable that insight to be economically derived from at times very large, diverse sources of data.</a:t>
            </a:r>
            <a:r>
              <a:rPr kumimoji="1" lang="en-US" sz="1200" kern="1200" dirty="0" smtClean="0">
                <a:solidFill>
                  <a:schemeClr val="tx1"/>
                </a:solidFill>
                <a:effectLst/>
                <a:latin typeface="Times New Roman" pitchFamily="18" charset="0"/>
                <a:ea typeface="+mn-ea"/>
                <a:cs typeface="+mn-cs"/>
              </a:rPr>
              <a:t> Advances in sensing technologies, the digitization of commerce and communications, and the advent and growth in social media are a few of the trends which have created the opportunity to use large scale, fine grained data to understand systems, behavior and commerce; while innovation in technology makes it viable economically to use that information to inform decisions and improve outcomes.</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3</a:t>
            </a:fld>
            <a:endParaRPr lang="en-US"/>
          </a:p>
        </p:txBody>
      </p:sp>
    </p:spTree>
    <p:extLst>
      <p:ext uri="{BB962C8B-B14F-4D97-AF65-F5344CB8AC3E}">
        <p14:creationId xmlns:p14="http://schemas.microsoft.com/office/powerpoint/2010/main" val="408938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http://dl.acm.org/citation.cfm?id=266989&amp;picked=prox&amp;cfid=605590250&amp;cftoken=67419935</a:t>
            </a:r>
          </a:p>
          <a:p>
            <a:endParaRPr lang="en-US" dirty="0" smtClean="0"/>
          </a:p>
          <a:p>
            <a:r>
              <a:rPr lang="en-US" dirty="0" smtClean="0"/>
              <a:t>Overlap</a:t>
            </a:r>
            <a:r>
              <a:rPr lang="en-US" baseline="0" dirty="0" smtClean="0"/>
              <a:t> with Hadoop history</a:t>
            </a:r>
          </a:p>
          <a:p>
            <a:endParaRPr lang="en-US" dirty="0" smtClean="0"/>
          </a:p>
          <a:p>
            <a:r>
              <a:rPr lang="en-US" dirty="0" smtClean="0"/>
              <a:t>NASA</a:t>
            </a:r>
            <a:r>
              <a:rPr lang="en-US" baseline="0" dirty="0" smtClean="0"/>
              <a:t> 1997 paper: </a:t>
            </a:r>
            <a:r>
              <a:rPr kumimoji="1" lang="en-US" sz="1200" kern="1200" dirty="0" smtClean="0">
                <a:solidFill>
                  <a:schemeClr val="tx1"/>
                </a:solidFill>
                <a:effectLst/>
                <a:latin typeface="Times New Roman" pitchFamily="18" charset="0"/>
                <a:ea typeface="+mn-ea"/>
                <a:cs typeface="+mn-cs"/>
              </a:rPr>
              <a:t>VIS '97 Proceedings of the 8th conference on Visualization '97 </a:t>
            </a:r>
            <a:endParaRPr lang="en-US" baseline="0" dirty="0" smtClean="0"/>
          </a:p>
          <a:p>
            <a:pPr marL="171450" indent="-171450">
              <a:buFontTx/>
              <a:buChar char="-"/>
            </a:pPr>
            <a:r>
              <a:rPr lang="en-US" baseline="0" dirty="0" smtClean="0"/>
              <a:t>Application-controlled demand paging for out-of-core visualization</a:t>
            </a:r>
            <a:endParaRPr lang="en-US" dirty="0" smtClean="0"/>
          </a:p>
          <a:p>
            <a:pPr marL="171450" indent="-171450">
              <a:buFontTx/>
              <a:buChar char="-"/>
            </a:pPr>
            <a:r>
              <a:rPr lang="en-US" dirty="0" smtClean="0"/>
              <a:t>First documented use of the term “big data”</a:t>
            </a:r>
          </a:p>
          <a:p>
            <a:pPr marL="171450" indent="-171450">
              <a:buFontTx/>
              <a:buChar char="-"/>
            </a:pPr>
            <a:r>
              <a:rPr lang="en-US" dirty="0" smtClean="0"/>
              <a:t>Data sets are generally quite large, taxing the capacities of main memory, local disk, and even remote disk. </a:t>
            </a:r>
          </a:p>
          <a:p>
            <a:endParaRPr lang="en-US" dirty="0" smtClean="0"/>
          </a:p>
          <a:p>
            <a:r>
              <a:rPr kumimoji="1" lang="en-US" sz="1200" kern="1200" dirty="0" smtClean="0">
                <a:solidFill>
                  <a:schemeClr val="tx1"/>
                </a:solidFill>
                <a:effectLst/>
                <a:latin typeface="Times New Roman" pitchFamily="18" charset="0"/>
                <a:ea typeface="+mn-ea"/>
                <a:cs typeface="+mn-cs"/>
              </a:rPr>
              <a:t>Laney, Doug, “3D Data Management: Controlling Data Volume, Velocity and Variety,” META Group (now Gartner), February 2001.</a:t>
            </a:r>
          </a:p>
          <a:p>
            <a:pPr marL="171450" indent="-171450">
              <a:buFontTx/>
              <a:buChar char="-"/>
            </a:pPr>
            <a:r>
              <a:rPr lang="en-US" dirty="0" smtClean="0"/>
              <a:t>Coined</a:t>
            </a:r>
            <a:r>
              <a:rPr lang="en-US" baseline="0" dirty="0" smtClean="0"/>
              <a:t> term “big data”</a:t>
            </a:r>
          </a:p>
          <a:p>
            <a:pPr marL="171450" indent="-171450">
              <a:buFontTx/>
              <a:buChar char="-"/>
            </a:pPr>
            <a:r>
              <a:rPr lang="en-US" baseline="0" dirty="0" smtClean="0"/>
              <a:t>Defined key data management challenges: Volume, variety, and velocity</a:t>
            </a:r>
            <a:endParaRPr lang="en-US" dirty="0" smtClean="0"/>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Hal Varian, UC Berkeley,</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“How much information 2000”</a:t>
            </a:r>
          </a:p>
          <a:p>
            <a:r>
              <a:rPr kumimoji="1" lang="en-US" sz="1200" kern="1200" dirty="0" smtClean="0">
                <a:solidFill>
                  <a:schemeClr val="tx1"/>
                </a:solidFill>
                <a:effectLst/>
                <a:latin typeface="Times New Roman" pitchFamily="18" charset="0"/>
                <a:ea typeface="+mn-ea"/>
                <a:cs typeface="+mn-cs"/>
              </a:rPr>
              <a:t>http://www2.sims.berkeley.edu/research/projects/how-much-info/</a:t>
            </a:r>
          </a:p>
          <a:p>
            <a:pPr marL="171450" indent="-171450">
              <a:buFontTx/>
              <a:buChar char="-"/>
            </a:pPr>
            <a:r>
              <a:rPr kumimoji="1" lang="en-US" sz="1200" kern="1200" dirty="0" smtClean="0">
                <a:solidFill>
                  <a:schemeClr val="tx1"/>
                </a:solidFill>
                <a:effectLst/>
                <a:latin typeface="Times New Roman" pitchFamily="18" charset="0"/>
                <a:ea typeface="+mn-ea"/>
                <a:cs typeface="+mn-cs"/>
              </a:rPr>
              <a:t>1999 estimate: 1.5 </a:t>
            </a:r>
            <a:r>
              <a:rPr kumimoji="1" lang="en-US" sz="1200" kern="1200" dirty="0" err="1" smtClean="0">
                <a:solidFill>
                  <a:schemeClr val="tx1"/>
                </a:solidFill>
                <a:effectLst/>
                <a:latin typeface="Times New Roman" pitchFamily="18" charset="0"/>
                <a:ea typeface="+mn-ea"/>
                <a:cs typeface="+mn-cs"/>
              </a:rPr>
              <a:t>exabytes</a:t>
            </a:r>
            <a:r>
              <a:rPr kumimoji="1" lang="en-US" sz="1200" kern="1200" dirty="0" smtClean="0">
                <a:solidFill>
                  <a:schemeClr val="tx1"/>
                </a:solidFill>
                <a:effectLst/>
                <a:latin typeface="Times New Roman" pitchFamily="18" charset="0"/>
                <a:ea typeface="+mn-ea"/>
                <a:cs typeface="+mn-cs"/>
              </a:rPr>
              <a:t> (1.5 billion gigabytes)</a:t>
            </a:r>
            <a:r>
              <a:rPr kumimoji="1" lang="en-US" sz="1200" kern="1200" baseline="0" dirty="0" smtClean="0">
                <a:solidFill>
                  <a:schemeClr val="tx1"/>
                </a:solidFill>
                <a:effectLst/>
                <a:latin typeface="Times New Roman" pitchFamily="18" charset="0"/>
                <a:ea typeface="+mn-ea"/>
                <a:cs typeface="+mn-cs"/>
              </a:rPr>
              <a:t> per year</a:t>
            </a:r>
          </a:p>
          <a:p>
            <a:pPr marL="171450" indent="-171450">
              <a:buFontTx/>
              <a:buChar char="-"/>
            </a:pPr>
            <a:r>
              <a:rPr kumimoji="1" lang="en-US" sz="1200" kern="1200" baseline="0" dirty="0" smtClean="0">
                <a:solidFill>
                  <a:schemeClr val="tx1"/>
                </a:solidFill>
                <a:effectLst/>
                <a:latin typeface="Times New Roman" pitchFamily="18" charset="0"/>
                <a:ea typeface="+mn-ea"/>
                <a:cs typeface="+mn-cs"/>
              </a:rPr>
              <a:t>2002 estimate: 3.0 </a:t>
            </a:r>
            <a:r>
              <a:rPr kumimoji="1" lang="en-US" sz="1200" kern="1200" dirty="0" err="1" smtClean="0">
                <a:solidFill>
                  <a:schemeClr val="tx1"/>
                </a:solidFill>
                <a:effectLst/>
                <a:latin typeface="Times New Roman" pitchFamily="18" charset="0"/>
                <a:ea typeface="+mn-ea"/>
                <a:cs typeface="+mn-cs"/>
              </a:rPr>
              <a:t>exabytes</a:t>
            </a:r>
            <a:r>
              <a:rPr kumimoji="1" lang="en-US" sz="1200" kern="1200" dirty="0" smtClean="0">
                <a:solidFill>
                  <a:schemeClr val="tx1"/>
                </a:solidFill>
                <a:effectLst/>
                <a:latin typeface="Times New Roman" pitchFamily="18" charset="0"/>
                <a:ea typeface="+mn-ea"/>
                <a:cs typeface="+mn-cs"/>
              </a:rPr>
              <a:t> (3.0 billion gigabytes)</a:t>
            </a:r>
            <a:r>
              <a:rPr kumimoji="1" lang="en-US" sz="1200" kern="1200" baseline="0" dirty="0" smtClean="0">
                <a:solidFill>
                  <a:schemeClr val="tx1"/>
                </a:solidFill>
                <a:effectLst/>
                <a:latin typeface="Times New Roman" pitchFamily="18" charset="0"/>
                <a:ea typeface="+mn-ea"/>
                <a:cs typeface="+mn-cs"/>
              </a:rPr>
              <a:t> per year</a:t>
            </a:r>
            <a:endParaRPr kumimoji="1" lang="en-US" sz="1200" kern="1200" dirty="0" smtClean="0">
              <a:solidFill>
                <a:schemeClr val="tx1"/>
              </a:solidFill>
              <a:effectLst/>
              <a:latin typeface="Times New Roman" pitchFamily="18" charset="0"/>
              <a:ea typeface="+mn-ea"/>
              <a:cs typeface="+mn-cs"/>
            </a:endParaRPr>
          </a:p>
          <a:p>
            <a:endParaRPr lang="en-US" dirty="0" smtClean="0"/>
          </a:p>
          <a:p>
            <a:r>
              <a:rPr lang="en-US" dirty="0" smtClean="0"/>
              <a:t>The world produces between 1 and 2 </a:t>
            </a:r>
            <a:r>
              <a:rPr lang="en-US" dirty="0" err="1" smtClean="0"/>
              <a:t>exabytes</a:t>
            </a:r>
            <a:r>
              <a:rPr lang="en-US" dirty="0" smtClean="0"/>
              <a:t> of unique information per year, which is roughly 250 megabytes for every man, woman, and child on earth. An </a:t>
            </a:r>
            <a:r>
              <a:rPr lang="en-US" dirty="0" err="1" smtClean="0"/>
              <a:t>exabyte</a:t>
            </a:r>
            <a:r>
              <a:rPr lang="en-US" dirty="0" smtClean="0"/>
              <a:t> is a billion gigabytes, or 10</a:t>
            </a:r>
            <a:r>
              <a:rPr lang="en-US" baseline="30000" dirty="0" smtClean="0"/>
              <a:t>18</a:t>
            </a:r>
            <a:r>
              <a:rPr lang="en-US" dirty="0" smtClean="0"/>
              <a:t> bytes.</a:t>
            </a:r>
          </a:p>
          <a:p>
            <a:endParaRPr lang="en-US" dirty="0" smtClean="0"/>
          </a:p>
          <a:p>
            <a:r>
              <a:rPr lang="en-US" dirty="0" err="1" smtClean="0"/>
              <a:t>MapReduce</a:t>
            </a:r>
            <a:endParaRPr lang="en-US" dirty="0" smtClean="0"/>
          </a:p>
          <a:p>
            <a:pPr marL="171450" indent="-171450">
              <a:buFontTx/>
              <a:buChar char="-"/>
            </a:pPr>
            <a:r>
              <a:rPr lang="en-US" dirty="0" smtClean="0"/>
              <a:t>Google paper in OSDI 2004: “</a:t>
            </a:r>
            <a:r>
              <a:rPr lang="en-US" dirty="0" err="1" smtClean="0"/>
              <a:t>MapReduce</a:t>
            </a:r>
            <a:r>
              <a:rPr lang="en-US" dirty="0" smtClean="0"/>
              <a:t>: </a:t>
            </a:r>
            <a:r>
              <a:rPr lang="en-US" dirty="0" err="1" smtClean="0"/>
              <a:t>Simplied</a:t>
            </a:r>
            <a:r>
              <a:rPr lang="en-US" dirty="0" smtClean="0"/>
              <a:t> Data Processing on Large Clusters”</a:t>
            </a:r>
          </a:p>
          <a:p>
            <a:pPr marL="171450" indent="-171450">
              <a:buFontTx/>
              <a:buChar char="-"/>
            </a:pPr>
            <a:r>
              <a:rPr lang="en-US" dirty="0" smtClean="0"/>
              <a:t>Google had utilized </a:t>
            </a:r>
            <a:r>
              <a:rPr lang="en-US" dirty="0" err="1" smtClean="0"/>
              <a:t>MapReduce</a:t>
            </a:r>
            <a:r>
              <a:rPr lang="en-US" dirty="0" smtClean="0"/>
              <a:t> for several years.</a:t>
            </a:r>
          </a:p>
          <a:p>
            <a:endParaRPr lang="en-US" dirty="0" smtClean="0"/>
          </a:p>
          <a:p>
            <a:r>
              <a:rPr lang="en-US" dirty="0" smtClean="0"/>
              <a:t>Hadoop</a:t>
            </a:r>
          </a:p>
          <a:p>
            <a:pPr marL="171450" indent="-171450">
              <a:buFontTx/>
              <a:buChar char="-"/>
            </a:pPr>
            <a:r>
              <a:rPr lang="en-US" baseline="0" dirty="0" smtClean="0"/>
              <a:t>Created by </a:t>
            </a:r>
            <a:r>
              <a:rPr lang="en-US" dirty="0" smtClean="0"/>
              <a:t>Doug Cutting (Yahoo) and Mike </a:t>
            </a:r>
            <a:r>
              <a:rPr lang="en-US" dirty="0" err="1" smtClean="0"/>
              <a:t>Cafarella</a:t>
            </a:r>
            <a:r>
              <a:rPr lang="en-US" dirty="0" smtClean="0"/>
              <a:t> in 2005 although work started in 2002</a:t>
            </a:r>
          </a:p>
          <a:p>
            <a:pPr marL="171450" indent="-171450">
              <a:buFontTx/>
              <a:buChar char="-"/>
            </a:pPr>
            <a:r>
              <a:rPr lang="en-US" dirty="0" smtClean="0"/>
              <a:t>Took a number of years after</a:t>
            </a:r>
            <a:r>
              <a:rPr lang="en-US" baseline="0" dirty="0" smtClean="0"/>
              <a:t> 2005 to achieve real usability</a:t>
            </a:r>
            <a:endParaRPr lang="en-US" dirty="0" smtClean="0"/>
          </a:p>
          <a:p>
            <a:pPr marL="171450" indent="-171450">
              <a:buFontTx/>
              <a:buChar char="-"/>
            </a:pPr>
            <a:r>
              <a:rPr lang="en-US" dirty="0" smtClean="0"/>
              <a:t>Hadoop history: https://gigaom.com/2013/03/04/the-history-of-hadoop-from-4-nodes-to-the-future-of-data/</a:t>
            </a:r>
          </a:p>
          <a:p>
            <a:pPr marL="171450" indent="-171450">
              <a:buFontTx/>
              <a:buChar char="-"/>
            </a:pPr>
            <a:r>
              <a:rPr lang="en-US" dirty="0" smtClean="0"/>
              <a:t>Substantial upgrade in 2013</a:t>
            </a:r>
            <a:r>
              <a:rPr lang="en-US" baseline="0" dirty="0" smtClean="0"/>
              <a:t> with Hadoop 2</a:t>
            </a:r>
            <a:endParaRPr lang="en-US" dirty="0" smtClean="0"/>
          </a:p>
          <a:p>
            <a:pPr marL="0" indent="0">
              <a:buFontTx/>
              <a:buNone/>
            </a:pPr>
            <a:endParaRPr lang="en-US" dirty="0" smtClean="0"/>
          </a:p>
          <a:p>
            <a:r>
              <a:rPr lang="en-US" dirty="0" smtClean="0"/>
              <a:t>Big-Data Computing: Creating revolutionary</a:t>
            </a:r>
            <a:r>
              <a:rPr lang="en-US" baseline="0" dirty="0" smtClean="0"/>
              <a:t> </a:t>
            </a:r>
            <a:r>
              <a:rPr lang="en-US" dirty="0" smtClean="0"/>
              <a:t>breakthroughs in commerce, science, and society, Dec. 2008, Bryant,</a:t>
            </a:r>
            <a:r>
              <a:rPr lang="en-US" baseline="0" dirty="0" smtClean="0"/>
              <a:t> R., Katz, R., and </a:t>
            </a:r>
            <a:r>
              <a:rPr lang="en-US" baseline="0" dirty="0" err="1" smtClean="0"/>
              <a:t>Lazowska</a:t>
            </a:r>
            <a:r>
              <a:rPr lang="en-US" baseline="0" dirty="0" smtClean="0"/>
              <a:t>, E.</a:t>
            </a:r>
          </a:p>
          <a:p>
            <a:pPr marL="171450" indent="-171450">
              <a:buFontTx/>
              <a:buChar char="-"/>
            </a:pPr>
            <a:r>
              <a:rPr lang="en-US" baseline="0" dirty="0" smtClean="0"/>
              <a:t>Popularized big data term</a:t>
            </a:r>
          </a:p>
          <a:p>
            <a:pPr marL="171450" indent="-171450">
              <a:buFontTx/>
              <a:buChar char="-"/>
            </a:pPr>
            <a:r>
              <a:rPr lang="en-US" baseline="0" dirty="0" smtClean="0"/>
              <a:t>Recommendation for increased government funding for NSF, DARPA, DOD, and DOE</a:t>
            </a:r>
          </a:p>
          <a:p>
            <a:pPr marL="171450" indent="-171450">
              <a:buFontTx/>
              <a:buChar char="-"/>
            </a:pPr>
            <a:r>
              <a:rPr lang="en-US" baseline="0" dirty="0" smtClean="0"/>
              <a:t>Increased investment in network infrastructure</a:t>
            </a:r>
          </a:p>
          <a:p>
            <a:pPr marL="0" indent="0">
              <a:buFontTx/>
              <a:buNone/>
            </a:pPr>
            <a:endParaRPr lang="en-US" baseline="0" dirty="0" smtClean="0"/>
          </a:p>
          <a:p>
            <a:pPr marL="0" indent="0">
              <a:buFontTx/>
              <a:buNone/>
            </a:pPr>
            <a:r>
              <a:rPr lang="en-US" baseline="0" dirty="0" smtClean="0"/>
              <a:t>Widely quoted big data study by McKinsey (2011)</a:t>
            </a:r>
          </a:p>
          <a:p>
            <a:pPr marL="171450" indent="-171450">
              <a:buFontTx/>
              <a:buChar char="-"/>
            </a:pPr>
            <a:r>
              <a:rPr lang="en-US" baseline="0" dirty="0" smtClean="0"/>
              <a:t>Definitional challenge</a:t>
            </a:r>
          </a:p>
          <a:p>
            <a:pPr marL="171450" indent="-171450">
              <a:buFontTx/>
              <a:buChar char="-"/>
            </a:pPr>
            <a:r>
              <a:rPr lang="en-US" dirty="0" smtClean="0"/>
              <a:t>“this definition is intentionally subjective and incorporates a moving definition of how big a dataset needs to be in order to be considered big data.” </a:t>
            </a:r>
          </a:p>
          <a:p>
            <a:endParaRPr lang="en-US" dirty="0" smtClean="0"/>
          </a:p>
          <a:p>
            <a:r>
              <a:rPr lang="en-US" dirty="0" smtClean="0"/>
              <a:t>http://www.forbes.com/sites/gilpress/2014/09/03/12-big-data-definitions-whats-yours/</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4</a:t>
            </a:fld>
            <a:endParaRPr lang="en-US"/>
          </a:p>
        </p:txBody>
      </p:sp>
    </p:spTree>
    <p:extLst>
      <p:ext uri="{BB962C8B-B14F-4D97-AF65-F5344CB8AC3E}">
        <p14:creationId xmlns:p14="http://schemas.microsoft.com/office/powerpoint/2010/main" val="158645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http://www.ibmbigdatahub.com/infographic/four-vs-big-data</a:t>
            </a:r>
          </a:p>
          <a:p>
            <a:endParaRPr lang="en-US" dirty="0" smtClean="0"/>
          </a:p>
          <a:p>
            <a:r>
              <a:rPr lang="en-US" dirty="0" smtClean="0"/>
              <a:t>A fourth dimension of big data has also been defined by IBM; veracity, the uncertainty of data. This helps to explain the percent of business leaders and consumers who don’t trust data and the expense on the US economy of poor data quality.</a:t>
            </a:r>
          </a:p>
          <a:p>
            <a:endParaRPr lang="en-US" dirty="0" smtClean="0"/>
          </a:p>
          <a:p>
            <a:r>
              <a:rPr lang="en-US" dirty="0" smtClean="0"/>
              <a:t>According to a </a:t>
            </a:r>
            <a:r>
              <a:rPr lang="en-US" dirty="0" err="1" smtClean="0"/>
              <a:t>NewVantage</a:t>
            </a:r>
            <a:r>
              <a:rPr lang="en-US" dirty="0" smtClean="0"/>
              <a:t> Partners survey in 2012 conducted on more than 50 large companies, the variety of big data gathered is more important than the volume. “The important goal and potential reward of Big Data initiatives is the ability to analyze diverse data sources and new data types, not managing very large data sets.”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5</a:t>
            </a:fld>
            <a:endParaRPr lang="en-US"/>
          </a:p>
        </p:txBody>
      </p:sp>
    </p:spTree>
    <p:extLst>
      <p:ext uri="{BB962C8B-B14F-4D97-AF65-F5344CB8AC3E}">
        <p14:creationId xmlns:p14="http://schemas.microsoft.com/office/powerpoint/2010/main" val="271916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growth in data comes from a variety of sources including sensors in devices such as smart phones, energy meters, and automobiles, interaction of individuals in social media websites, radio frequency identification tags in retail, and digitized multimedia content especially high definition video.  This data growth breaks existing systems and business processes providing challenges and opportunities for both vendors developing database technology and organizations using database technology.</a:t>
            </a:r>
            <a:endParaRPr lang="en-US" dirty="0" smtClean="0"/>
          </a:p>
          <a:p>
            <a:endParaRPr lang="en-US" dirty="0" smtClean="0"/>
          </a:p>
          <a:p>
            <a:r>
              <a:rPr lang="en-US" dirty="0" smtClean="0"/>
              <a:t>Big data examples</a:t>
            </a:r>
          </a:p>
          <a:p>
            <a:pPr marL="171450" indent="-171450">
              <a:buFontTx/>
              <a:buChar char="-"/>
            </a:pPr>
            <a:r>
              <a:rPr lang="en-US" dirty="0" smtClean="0"/>
              <a:t>700 million websites, 7 trillion web pages</a:t>
            </a:r>
          </a:p>
          <a:p>
            <a:pPr marL="171450" indent="-171450">
              <a:buFontTx/>
              <a:buChar char="-"/>
            </a:pPr>
            <a:r>
              <a:rPr lang="en-US" dirty="0" smtClean="0"/>
              <a:t>30 billion content pieces on Facebook each month</a:t>
            </a:r>
          </a:p>
          <a:p>
            <a:pPr marL="171450" indent="-171450">
              <a:buFontTx/>
              <a:buChar char="-"/>
            </a:pPr>
            <a:r>
              <a:rPr lang="en-US" dirty="0" smtClean="0"/>
              <a:t>In its new report, "Emerging Technologies: Big Data in the Connected Car," IHS Automotive forecasts there will be 152 million actively connected cars on roads globally by 2020, generating some 11.1 petabytes of data on an annual basis. That's about 30 terabytes a day. Hybrid Fusion model generates up to 25 GB of data per hour</a:t>
            </a:r>
          </a:p>
          <a:p>
            <a:pPr marL="171450" indent="-171450">
              <a:buFontTx/>
              <a:buChar char="-"/>
            </a:pPr>
            <a:r>
              <a:rPr lang="en-US" dirty="0" smtClean="0"/>
              <a:t>Satellite</a:t>
            </a:r>
            <a:r>
              <a:rPr lang="en-US" baseline="0" dirty="0" smtClean="0"/>
              <a:t> imagery: climate change data such as NASA images of heat over cities, commercial imagery such as Google Earth and other commercial imaging companies (billions of km2 of satellite images every year)</a:t>
            </a:r>
          </a:p>
          <a:p>
            <a:pPr marL="171450" indent="-171450">
              <a:buFontTx/>
              <a:buChar char="-"/>
            </a:pPr>
            <a:r>
              <a:rPr lang="en-US" baseline="0" dirty="0" smtClean="0"/>
              <a:t>6 billion hours of video watched each month on </a:t>
            </a:r>
            <a:r>
              <a:rPr lang="en-US" baseline="0" dirty="0" err="1" smtClean="0"/>
              <a:t>youtube</a:t>
            </a:r>
            <a:r>
              <a:rPr lang="en-US" baseline="0" dirty="0" smtClean="0"/>
              <a:t>; </a:t>
            </a:r>
            <a:r>
              <a:rPr lang="en-US" dirty="0" smtClean="0"/>
              <a:t>100 hours of video are uploaded to YouTube every minute</a:t>
            </a:r>
          </a:p>
          <a:p>
            <a:pPr marL="0" indent="0">
              <a:buFontTx/>
              <a:buNone/>
            </a:pPr>
            <a:endParaRPr lang="en-US" baseline="0" dirty="0" smtClean="0"/>
          </a:p>
          <a:p>
            <a:pPr marL="0" indent="0">
              <a:buFontTx/>
              <a:buNone/>
            </a:pPr>
            <a:r>
              <a:rPr lang="en-US" baseline="0" dirty="0" smtClean="0"/>
              <a:t>https://www.youtube.com/yt/press/statistics.html</a:t>
            </a:r>
          </a:p>
          <a:p>
            <a:pPr marL="0" indent="0">
              <a:buFontTx/>
              <a:buNone/>
            </a:pPr>
            <a:endParaRPr lang="en-US" baseline="0" dirty="0" smtClean="0"/>
          </a:p>
          <a:p>
            <a:pPr marL="0" indent="0">
              <a:buFontTx/>
              <a:buNone/>
            </a:pPr>
            <a:r>
              <a:rPr lang="en-US" baseline="0" dirty="0" smtClean="0"/>
              <a:t>http://fortune.com/2014/06/23/big-data-climate-change-map-sea-levels/</a:t>
            </a: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6</a:t>
            </a:fld>
            <a:endParaRPr lang="en-US"/>
          </a:p>
        </p:txBody>
      </p:sp>
    </p:spTree>
    <p:extLst>
      <p:ext uri="{BB962C8B-B14F-4D97-AF65-F5344CB8AC3E}">
        <p14:creationId xmlns:p14="http://schemas.microsoft.com/office/powerpoint/2010/main" val="62455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0ED09B-A022-45A7-BFE9-019169BF8672}" type="slidenum">
              <a:rPr lang="en-US" smtClean="0"/>
              <a:pPr/>
              <a:t>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Base 2 are traditional units because of binary computing architecture.</a:t>
            </a:r>
          </a:p>
          <a:p>
            <a:pPr eaLnBrk="1" hangingPunct="1"/>
            <a:r>
              <a:rPr lang="en-US" dirty="0" smtClean="0"/>
              <a:t>Vendors use base 10 units resulting in less than capacity.</a:t>
            </a:r>
          </a:p>
          <a:p>
            <a:pPr eaLnBrk="1" hangingPunct="1"/>
            <a:endParaRPr lang="en-US" dirty="0" smtClean="0"/>
          </a:p>
          <a:p>
            <a:pPr eaLnBrk="1" hangingPunct="1"/>
            <a:r>
              <a:rPr lang="en-US" dirty="0" smtClean="0"/>
              <a:t>Computer hardware: </a:t>
            </a:r>
            <a:r>
              <a:rPr lang="en-US" dirty="0" smtClean="0">
                <a:hlinkClick r:id="rId3" action="ppaction://hlinkfile" tooltip="Teradata"/>
              </a:rPr>
              <a:t>Teradata</a:t>
            </a:r>
            <a:r>
              <a:rPr lang="en-US" dirty="0" smtClean="0"/>
              <a:t> Database 12 has a capacity of 50 petabytes of compressed data.</a:t>
            </a:r>
          </a:p>
          <a:p>
            <a:pPr eaLnBrk="1" hangingPunct="1"/>
            <a:r>
              <a:rPr lang="en-US" dirty="0" smtClean="0"/>
              <a:t>Internet: </a:t>
            </a:r>
            <a:r>
              <a:rPr lang="en-US" dirty="0" smtClean="0">
                <a:hlinkClick r:id="rId4" action="ppaction://hlinkfile" tooltip="Google"/>
              </a:rPr>
              <a:t>Google</a:t>
            </a:r>
            <a:r>
              <a:rPr lang="en-US" dirty="0" smtClean="0"/>
              <a:t> processes about 24 petabytes of data per day.</a:t>
            </a:r>
          </a:p>
          <a:p>
            <a:pPr eaLnBrk="1" hangingPunct="1"/>
            <a:r>
              <a:rPr lang="en-US" dirty="0" smtClean="0"/>
              <a:t>Telecoms: </a:t>
            </a:r>
            <a:r>
              <a:rPr lang="en-US" dirty="0" smtClean="0">
                <a:hlinkClick r:id="rId5" action="ppaction://hlinkfile" tooltip="AT&amp;T"/>
              </a:rPr>
              <a:t>AT&amp;T</a:t>
            </a:r>
            <a:r>
              <a:rPr lang="en-US" dirty="0" smtClean="0"/>
              <a:t> transfers about 19 petabytes of data through their networks each day.</a:t>
            </a:r>
          </a:p>
          <a:p>
            <a:pPr eaLnBrk="1" hangingPunct="1"/>
            <a:endParaRPr lang="en-US" dirty="0" smtClean="0"/>
          </a:p>
          <a:p>
            <a:pPr eaLnBrk="1" hangingPunct="1"/>
            <a:r>
              <a:rPr lang="en-US" dirty="0" smtClean="0"/>
              <a:t>The global Internet traffic has continued its exponential growth, undisturbed, and as of March 2010 it is estimated at 21 </a:t>
            </a:r>
            <a:r>
              <a:rPr lang="en-US" dirty="0" err="1" smtClean="0"/>
              <a:t>exabytes</a:t>
            </a:r>
            <a:r>
              <a:rPr lang="en-US" dirty="0" smtClean="0"/>
              <a:t> per month.</a:t>
            </a:r>
          </a:p>
          <a:p>
            <a:pPr eaLnBrk="1" hangingPunct="1"/>
            <a:r>
              <a:rPr lang="en-US" dirty="0" smtClean="0"/>
              <a:t>According to the June 2009 update of the </a:t>
            </a:r>
            <a:r>
              <a:rPr lang="en-US" dirty="0" smtClean="0">
                <a:hlinkClick r:id="rId6" action="ppaction://hlinkfile" tooltip="Cisco"/>
              </a:rPr>
              <a:t>Cisco</a:t>
            </a:r>
            <a:r>
              <a:rPr lang="en-US" dirty="0" smtClean="0"/>
              <a:t> Visual Networking Index </a:t>
            </a:r>
            <a:r>
              <a:rPr lang="en-US" dirty="0" smtClean="0">
                <a:hlinkClick r:id="rId7" action="ppaction://hlinkfile" tooltip="IP traffic (page does not exist)"/>
              </a:rPr>
              <a:t>IP traffic</a:t>
            </a:r>
            <a:r>
              <a:rPr lang="en-US" dirty="0" smtClean="0"/>
              <a:t> forecast, by 2013, annual global IP traffic will reach two-thirds of a </a:t>
            </a:r>
            <a:r>
              <a:rPr lang="en-US" dirty="0" err="1" smtClean="0">
                <a:hlinkClick r:id="rId8" action="ppaction://hlinkfile" tooltip="Zettabyte"/>
              </a:rPr>
              <a:t>zettabyte</a:t>
            </a:r>
            <a:r>
              <a:rPr lang="en-US" dirty="0" smtClean="0"/>
              <a:t> or 667 </a:t>
            </a:r>
            <a:r>
              <a:rPr lang="en-US" dirty="0" err="1" smtClean="0"/>
              <a:t>exabytes</a:t>
            </a:r>
            <a:r>
              <a:rPr lang="en-US" dirty="0" smtClean="0"/>
              <a:t>.</a:t>
            </a:r>
          </a:p>
          <a:p>
            <a:pPr eaLnBrk="1" hangingPunct="1"/>
            <a:r>
              <a:rPr lang="en-US" dirty="0" smtClean="0"/>
              <a:t>As of May 2009</a:t>
            </a:r>
            <a:r>
              <a:rPr lang="en-US" baseline="30000" dirty="0" smtClean="0">
                <a:hlinkClick r:id="rId9" action="ppaction://hlinkfile"/>
              </a:rPr>
              <a:t>[update]</a:t>
            </a:r>
            <a:r>
              <a:rPr lang="en-US" dirty="0" smtClean="0"/>
              <a:t>, the size of the world's total digital content has been roughly estimated to be 500 </a:t>
            </a:r>
            <a:r>
              <a:rPr lang="en-US" dirty="0" err="1" smtClean="0"/>
              <a:t>Exabytes</a:t>
            </a:r>
            <a:r>
              <a:rPr lang="en-US" dirty="0" smtClean="0"/>
              <a:t>.</a:t>
            </a:r>
          </a:p>
          <a:p>
            <a:pPr eaLnBrk="1" hangingPunct="1"/>
            <a:endParaRPr lang="en-US" dirty="0" smtClean="0"/>
          </a:p>
          <a:p>
            <a:pPr eaLnBrk="1" hangingPunct="1"/>
            <a:r>
              <a:rPr lang="en-US" dirty="0" smtClean="0"/>
              <a:t>“To put things in perspective about the unabated growth of video traffic, </a:t>
            </a:r>
            <a:r>
              <a:rPr lang="en-US" dirty="0" err="1" smtClean="0"/>
              <a:t>Shetty</a:t>
            </a:r>
            <a:r>
              <a:rPr lang="en-US" dirty="0" smtClean="0"/>
              <a:t> said it is appropriate to start thinking in terms of the </a:t>
            </a:r>
            <a:r>
              <a:rPr lang="en-US" b="1" dirty="0" err="1" smtClean="0"/>
              <a:t>zettabyte</a:t>
            </a:r>
            <a:r>
              <a:rPr lang="en-US" dirty="0" smtClean="0"/>
              <a:t>, which is the same as 1,000 </a:t>
            </a:r>
            <a:r>
              <a:rPr lang="en-US" dirty="0" err="1" smtClean="0"/>
              <a:t>exabytes</a:t>
            </a:r>
            <a:r>
              <a:rPr lang="en-US" dirty="0" smtClean="0"/>
              <a:t>.”</a:t>
            </a:r>
          </a:p>
          <a:p>
            <a:pPr eaLnBrk="1" hangingPunct="1"/>
            <a:endParaRPr lang="en-US" dirty="0" smtClean="0"/>
          </a:p>
          <a:p>
            <a:pPr eaLnBrk="1" hangingPunct="1"/>
            <a:r>
              <a:rPr lang="en-US" dirty="0" smtClean="0"/>
              <a:t>To put the size of the term in perspective, the conversations of all human speech ever stored would be approximately 42 </a:t>
            </a:r>
            <a:r>
              <a:rPr lang="en-US" dirty="0" err="1" smtClean="0"/>
              <a:t>zettabytes</a:t>
            </a:r>
            <a:r>
              <a:rPr lang="en-US" dirty="0" smtClean="0"/>
              <a:t> in size if digitized at 16 </a:t>
            </a:r>
            <a:r>
              <a:rPr lang="en-US" dirty="0" err="1" smtClean="0"/>
              <a:t>khz</a:t>
            </a:r>
            <a:r>
              <a:rPr lang="en-US" dirty="0" smtClean="0"/>
              <a:t> and 16 bit audio.</a:t>
            </a:r>
          </a:p>
          <a:p>
            <a:pPr eaLnBrk="1" hangingPunct="1"/>
            <a:endParaRPr lang="en-US" dirty="0" smtClean="0"/>
          </a:p>
          <a:p>
            <a:pPr eaLnBrk="1" hangingPunct="1"/>
            <a:r>
              <a:rPr lang="en-US" sz="1200" b="0" i="0" u="none" strike="noStrike" kern="1200" baseline="0" dirty="0" smtClean="0">
                <a:solidFill>
                  <a:schemeClr val="tx1"/>
                </a:solidFill>
                <a:latin typeface="Arial" charset="0"/>
                <a:ea typeface="+mn-ea"/>
                <a:cs typeface="+mn-cs"/>
              </a:rPr>
              <a:t>A study by the School of Information at the University of California, Berkeley, estimated that the world’s total production of content in 2002 required 5 </a:t>
            </a:r>
            <a:r>
              <a:rPr lang="en-US" sz="1200" b="0" i="0" u="none" strike="noStrike" kern="1200" baseline="0" dirty="0" err="1" smtClean="0">
                <a:solidFill>
                  <a:schemeClr val="tx1"/>
                </a:solidFill>
                <a:latin typeface="Arial" charset="0"/>
                <a:ea typeface="+mn-ea"/>
                <a:cs typeface="+mn-cs"/>
              </a:rPr>
              <a:t>exabytes</a:t>
            </a:r>
            <a:r>
              <a:rPr lang="en-US" sz="1200" b="0" i="0" u="none" strike="noStrike" kern="1200" baseline="0" dirty="0" smtClean="0">
                <a:solidFill>
                  <a:schemeClr val="tx1"/>
                </a:solidFill>
                <a:latin typeface="Arial" charset="0"/>
                <a:ea typeface="+mn-ea"/>
                <a:cs typeface="+mn-cs"/>
              </a:rPr>
              <a:t> (5 thousand million gigabytes) of storage. It also estimated that the volume was growing at an average yearly rate of 30 percent.3 If these trends continue, humans will require 40.8 </a:t>
            </a:r>
            <a:r>
              <a:rPr lang="en-US" sz="1200" b="0" i="0" u="none" strike="noStrike" kern="1200" baseline="0" dirty="0" err="1" smtClean="0">
                <a:solidFill>
                  <a:schemeClr val="tx1"/>
                </a:solidFill>
                <a:latin typeface="Arial" charset="0"/>
                <a:ea typeface="+mn-ea"/>
                <a:cs typeface="+mn-cs"/>
              </a:rPr>
              <a:t>exabytes</a:t>
            </a:r>
            <a:r>
              <a:rPr lang="en-US" sz="1200" b="0" i="0" u="none" strike="noStrike" kern="1200" baseline="0" dirty="0" smtClean="0">
                <a:solidFill>
                  <a:schemeClr val="tx1"/>
                </a:solidFill>
                <a:latin typeface="Arial" charset="0"/>
                <a:ea typeface="+mn-ea"/>
                <a:cs typeface="+mn-cs"/>
              </a:rPr>
              <a:t> of storage space for new data in 2010. That is 2.7 gigabytes for each man, woman, and child on the planet. </a:t>
            </a:r>
          </a:p>
          <a:p>
            <a:pPr eaLnBrk="1" hangingPunct="1"/>
            <a:endParaRPr lang="en-US" sz="1200" b="0" i="0" u="none" strike="noStrike" kern="1200" baseline="0" dirty="0" smtClean="0">
              <a:solidFill>
                <a:schemeClr val="tx1"/>
              </a:solidFill>
              <a:latin typeface="Arial" charset="0"/>
              <a:ea typeface="+mn-ea"/>
              <a:cs typeface="+mn-cs"/>
            </a:endParaRPr>
          </a:p>
          <a:p>
            <a:pPr eaLnBrk="1" hangingPunct="1"/>
            <a:r>
              <a:rPr lang="en-US" sz="1200" b="0" i="0" u="none" strike="noStrike" kern="1200" baseline="0" dirty="0" smtClean="0">
                <a:solidFill>
                  <a:schemeClr val="tx1"/>
                </a:solidFill>
                <a:latin typeface="Arial" charset="0"/>
                <a:ea typeface="+mn-ea"/>
                <a:cs typeface="+mn-cs"/>
              </a:rPr>
              <a:t>Lyman, P. et al., “How Much Information?” University of California, Berkeley, 2003. www2.sims.berkeley.edu/research/projects/how-much-info-2003. </a:t>
            </a:r>
            <a:endParaRPr lang="en-US" dirty="0" smtClean="0"/>
          </a:p>
        </p:txBody>
      </p:sp>
    </p:spTree>
    <p:extLst>
      <p:ext uri="{BB962C8B-B14F-4D97-AF65-F5344CB8AC3E}">
        <p14:creationId xmlns:p14="http://schemas.microsoft.com/office/powerpoint/2010/main" val="15745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Terabyte was big data in previous decades. Now, it is the typical capacity of hard drives on personal computers. Petabyte is yesterday’s big data as shown by efforts at Google and Teradata to manage petabyte levels. Exabyte is generally considered as the current big data level as demonstrated by internet traffic rates. </a:t>
            </a:r>
            <a:r>
              <a:rPr kumimoji="1" lang="en-US" sz="1200" kern="1200" dirty="0" err="1" smtClean="0">
                <a:solidFill>
                  <a:schemeClr val="tx1"/>
                </a:solidFill>
                <a:effectLst/>
                <a:latin typeface="Times New Roman" pitchFamily="18" charset="0"/>
                <a:ea typeface="+mn-ea"/>
                <a:cs typeface="+mn-cs"/>
              </a:rPr>
              <a:t>Zettabyte</a:t>
            </a:r>
            <a:r>
              <a:rPr kumimoji="1" lang="en-US" sz="1200" kern="1200" dirty="0" smtClean="0">
                <a:solidFill>
                  <a:schemeClr val="tx1"/>
                </a:solidFill>
                <a:effectLst/>
                <a:latin typeface="Times New Roman" pitchFamily="18" charset="0"/>
                <a:ea typeface="+mn-ea"/>
                <a:cs typeface="+mn-cs"/>
              </a:rPr>
              <a:t> and yottabyte are emerging big data levels with hypothetical examples of storage capacity needs.</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8</a:t>
            </a:fld>
            <a:endParaRPr lang="en-US"/>
          </a:p>
        </p:txBody>
      </p:sp>
    </p:spTree>
    <p:extLst>
      <p:ext uri="{BB962C8B-B14F-4D97-AF65-F5344CB8AC3E}">
        <p14:creationId xmlns:p14="http://schemas.microsoft.com/office/powerpoint/2010/main" val="153385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http://www.sciencedaily.com/releases/2013/05/130522085217.htm</a:t>
            </a:r>
          </a:p>
          <a:p>
            <a:r>
              <a:rPr lang="en-US" dirty="0" smtClean="0"/>
              <a:t>Big Data, for better or worse: 90% of world's data generated over last two years</a:t>
            </a:r>
          </a:p>
          <a:p>
            <a:r>
              <a:rPr lang="en-US" dirty="0" smtClean="0"/>
              <a:t>Date:</a:t>
            </a:r>
            <a:r>
              <a:rPr lang="en-US" baseline="0" dirty="0" smtClean="0"/>
              <a:t> </a:t>
            </a:r>
            <a:r>
              <a:rPr lang="en-US" dirty="0" smtClean="0"/>
              <a:t>May 22, 2013</a:t>
            </a:r>
          </a:p>
          <a:p>
            <a:r>
              <a:rPr lang="en-US" dirty="0" smtClean="0"/>
              <a:t>Source:</a:t>
            </a:r>
            <a:r>
              <a:rPr lang="en-US" baseline="0" dirty="0" smtClean="0"/>
              <a:t> </a:t>
            </a:r>
            <a:r>
              <a:rPr lang="en-US" dirty="0" smtClean="0"/>
              <a:t>SINTEF (SINTEF is the largest independent research organization in Scandinavia.)</a:t>
            </a:r>
          </a:p>
          <a:p>
            <a:endParaRPr lang="en-US" dirty="0" smtClean="0"/>
          </a:p>
          <a:p>
            <a:r>
              <a:rPr lang="en-US" dirty="0" smtClean="0"/>
              <a:t>http://www.emc.com/leadership/digital-universe/2014iview/executive-summary.htm</a:t>
            </a:r>
          </a:p>
          <a:p>
            <a:endParaRPr lang="en-US" dirty="0" smtClean="0"/>
          </a:p>
          <a:p>
            <a:r>
              <a:rPr lang="en-US" dirty="0" smtClean="0"/>
              <a:t>From 2013 to 2020, the digital universe will grow by a factor of 10 – from 4.4 trillion gigabytes to 44 trillion. It more than doubles every two years.</a:t>
            </a:r>
          </a:p>
          <a:p>
            <a:endParaRPr lang="en-US" dirty="0" smtClean="0"/>
          </a:p>
          <a:p>
            <a:r>
              <a:rPr lang="en-US" dirty="0" smtClean="0"/>
              <a:t>In 2013, only 22% of the information in the digital universe would be a candidate for analysis, i.e., useful if it were tagged (more often than not, we know little about the data, unless it is somehow characterized or tagged – a practice that results in metadata); less than 5% of that was actually analyzed. By 2020, the useful percentage could grow to more than 35%, mostly because of the growth of data from embedded systems.</a:t>
            </a:r>
          </a:p>
          <a:p>
            <a:endParaRPr lang="en-US" dirty="0" smtClean="0"/>
          </a:p>
          <a:p>
            <a:r>
              <a:rPr lang="en-US" dirty="0" smtClean="0"/>
              <a:t>##Of the useful data, IDC estimates that in 2013 perhaps 5% was especially valuable, or “target rich.” That percentage should more than double by 2020.</a:t>
            </a:r>
          </a:p>
          <a:p>
            <a:endParaRPr lang="en-US" dirty="0" smtClean="0"/>
          </a:p>
          <a:p>
            <a:r>
              <a:rPr lang="en-US" dirty="0" smtClean="0">
                <a:effectLst/>
              </a:rPr>
              <a:t>In 2013, the available storage capacity could hold just 33% of the digital universe. By 2020, it will be able to store less than 15%.</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9</a:t>
            </a:fld>
            <a:endParaRPr lang="en-US"/>
          </a:p>
        </p:txBody>
      </p:sp>
    </p:spTree>
    <p:extLst>
      <p:ext uri="{BB962C8B-B14F-4D97-AF65-F5344CB8AC3E}">
        <p14:creationId xmlns:p14="http://schemas.microsoft.com/office/powerpoint/2010/main" val="2033036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1698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605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945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440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083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823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656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08234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3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709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019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26366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60120" y="1676400"/>
            <a:ext cx="7391400" cy="1143000"/>
          </a:xfrm>
        </p:spPr>
        <p:txBody>
          <a:bodyPr/>
          <a:lstStyle/>
          <a:p>
            <a:r>
              <a:rPr lang="en-US" dirty="0" smtClean="0"/>
              <a:t>Module 5</a:t>
            </a:r>
            <a:r>
              <a:rPr lang="en-US" dirty="0"/>
              <a:t/>
            </a:r>
            <a:br>
              <a:rPr lang="en-US" dirty="0"/>
            </a:br>
            <a:r>
              <a:rPr lang="en-US" dirty="0" smtClean="0"/>
              <a:t>Physical Design and Governance </a:t>
            </a:r>
            <a:br>
              <a:rPr lang="en-US" dirty="0" smtClean="0"/>
            </a:br>
            <a:r>
              <a:rPr lang="en-US" dirty="0" smtClean="0"/>
              <a:t>of Data Warehouses</a:t>
            </a:r>
          </a:p>
        </p:txBody>
      </p:sp>
      <p:sp>
        <p:nvSpPr>
          <p:cNvPr id="3075" name="Rectangle 5"/>
          <p:cNvSpPr>
            <a:spLocks noGrp="1" noChangeArrowheads="1"/>
          </p:cNvSpPr>
          <p:nvPr>
            <p:ph type="subTitle" idx="1"/>
          </p:nvPr>
        </p:nvSpPr>
        <p:spPr>
          <a:xfrm>
            <a:off x="1524000" y="3886200"/>
            <a:ext cx="7391400" cy="914400"/>
          </a:xfrm>
          <a:noFill/>
          <a:ln w="25400"/>
        </p:spPr>
        <p:txBody>
          <a:bodyPr/>
          <a:lstStyle/>
          <a:p>
            <a:r>
              <a:rPr lang="en-US" dirty="0" smtClean="0"/>
              <a:t>Lesson 3: Big data </a:t>
            </a:r>
            <a:r>
              <a:rPr lang="en-US" dirty="0"/>
              <a:t>i</a:t>
            </a:r>
            <a:r>
              <a:rPr lang="en-US" dirty="0" smtClean="0"/>
              <a:t>ssues</a:t>
            </a:r>
            <a:endParaRPr 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Value Areas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169" y="1490999"/>
            <a:ext cx="1802809" cy="13956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1371600"/>
            <a:ext cx="1573039" cy="151502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169" y="3801021"/>
            <a:ext cx="1802810" cy="128600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8091" y="3712283"/>
            <a:ext cx="1916852" cy="137474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3486" y="1263017"/>
            <a:ext cx="1751363" cy="1623604"/>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22863" y="3712283"/>
            <a:ext cx="2062114" cy="1374742"/>
          </a:xfrm>
          <a:prstGeom prst="rect">
            <a:avLst/>
          </a:prstGeom>
        </p:spPr>
      </p:pic>
      <p:sp>
        <p:nvSpPr>
          <p:cNvPr id="13" name="TextBox 12"/>
          <p:cNvSpPr txBox="1"/>
          <p:nvPr/>
        </p:nvSpPr>
        <p:spPr>
          <a:xfrm>
            <a:off x="776472" y="3031525"/>
            <a:ext cx="1600201" cy="400110"/>
          </a:xfrm>
          <a:prstGeom prst="rect">
            <a:avLst/>
          </a:prstGeom>
          <a:noFill/>
        </p:spPr>
        <p:txBody>
          <a:bodyPr wrap="square" rtlCol="0">
            <a:spAutoFit/>
          </a:bodyPr>
          <a:lstStyle/>
          <a:p>
            <a:r>
              <a:rPr lang="en-US" sz="2000" dirty="0" smtClean="0">
                <a:latin typeface="+mn-lt"/>
              </a:rPr>
              <a:t>Promotions</a:t>
            </a:r>
            <a:endParaRPr lang="en-US" sz="2000" dirty="0">
              <a:latin typeface="+mn-lt"/>
            </a:endParaRPr>
          </a:p>
        </p:txBody>
      </p:sp>
      <p:sp>
        <p:nvSpPr>
          <p:cNvPr id="14" name="TextBox 13"/>
          <p:cNvSpPr txBox="1"/>
          <p:nvPr/>
        </p:nvSpPr>
        <p:spPr>
          <a:xfrm>
            <a:off x="5622863" y="3031525"/>
            <a:ext cx="2913482" cy="400110"/>
          </a:xfrm>
          <a:prstGeom prst="rect">
            <a:avLst/>
          </a:prstGeom>
          <a:noFill/>
        </p:spPr>
        <p:txBody>
          <a:bodyPr wrap="square" rtlCol="0">
            <a:spAutoFit/>
          </a:bodyPr>
          <a:lstStyle/>
          <a:p>
            <a:r>
              <a:rPr lang="en-US" sz="2000" dirty="0" smtClean="0">
                <a:latin typeface="+mn-lt"/>
              </a:rPr>
              <a:t>Inventory management</a:t>
            </a:r>
            <a:endParaRPr lang="en-US" sz="2000" dirty="0">
              <a:latin typeface="+mn-lt"/>
            </a:endParaRPr>
          </a:p>
        </p:txBody>
      </p:sp>
      <p:sp>
        <p:nvSpPr>
          <p:cNvPr id="16" name="TextBox 15"/>
          <p:cNvSpPr txBox="1"/>
          <p:nvPr/>
        </p:nvSpPr>
        <p:spPr>
          <a:xfrm>
            <a:off x="2893820" y="3031525"/>
            <a:ext cx="2282134" cy="400110"/>
          </a:xfrm>
          <a:prstGeom prst="rect">
            <a:avLst/>
          </a:prstGeom>
          <a:noFill/>
        </p:spPr>
        <p:txBody>
          <a:bodyPr wrap="square" rtlCol="0">
            <a:spAutoFit/>
          </a:bodyPr>
          <a:lstStyle/>
          <a:p>
            <a:r>
              <a:rPr lang="en-US" sz="2000" dirty="0" smtClean="0">
                <a:latin typeface="+mn-lt"/>
              </a:rPr>
              <a:t>Risk management</a:t>
            </a:r>
            <a:endParaRPr lang="en-US" sz="2000" dirty="0">
              <a:latin typeface="+mn-lt"/>
            </a:endParaRPr>
          </a:p>
        </p:txBody>
      </p:sp>
      <p:sp>
        <p:nvSpPr>
          <p:cNvPr id="17" name="TextBox 16"/>
          <p:cNvSpPr txBox="1"/>
          <p:nvPr/>
        </p:nvSpPr>
        <p:spPr>
          <a:xfrm>
            <a:off x="877777" y="5256356"/>
            <a:ext cx="1600201" cy="400110"/>
          </a:xfrm>
          <a:prstGeom prst="rect">
            <a:avLst/>
          </a:prstGeom>
          <a:noFill/>
        </p:spPr>
        <p:txBody>
          <a:bodyPr wrap="square" rtlCol="0">
            <a:spAutoFit/>
          </a:bodyPr>
          <a:lstStyle/>
          <a:p>
            <a:r>
              <a:rPr lang="en-US" sz="2000" dirty="0" smtClean="0">
                <a:latin typeface="+mn-lt"/>
              </a:rPr>
              <a:t>Surveillance</a:t>
            </a:r>
            <a:endParaRPr lang="en-US" sz="2000" dirty="0">
              <a:latin typeface="+mn-lt"/>
            </a:endParaRPr>
          </a:p>
        </p:txBody>
      </p:sp>
      <p:sp>
        <p:nvSpPr>
          <p:cNvPr id="18" name="TextBox 17"/>
          <p:cNvSpPr txBox="1"/>
          <p:nvPr/>
        </p:nvSpPr>
        <p:spPr>
          <a:xfrm>
            <a:off x="3745025" y="5263891"/>
            <a:ext cx="990600" cy="400110"/>
          </a:xfrm>
          <a:prstGeom prst="rect">
            <a:avLst/>
          </a:prstGeom>
          <a:noFill/>
        </p:spPr>
        <p:txBody>
          <a:bodyPr wrap="square" rtlCol="0">
            <a:spAutoFit/>
          </a:bodyPr>
          <a:lstStyle/>
          <a:p>
            <a:r>
              <a:rPr lang="en-US" sz="2000" dirty="0" smtClean="0">
                <a:latin typeface="+mn-lt"/>
              </a:rPr>
              <a:t>Military</a:t>
            </a:r>
            <a:endParaRPr lang="en-US" sz="2000" dirty="0">
              <a:latin typeface="+mn-lt"/>
            </a:endParaRPr>
          </a:p>
        </p:txBody>
      </p:sp>
      <p:sp>
        <p:nvSpPr>
          <p:cNvPr id="19" name="TextBox 18"/>
          <p:cNvSpPr txBox="1"/>
          <p:nvPr/>
        </p:nvSpPr>
        <p:spPr>
          <a:xfrm>
            <a:off x="5840238" y="5276063"/>
            <a:ext cx="1844739" cy="400110"/>
          </a:xfrm>
          <a:prstGeom prst="rect">
            <a:avLst/>
          </a:prstGeom>
          <a:noFill/>
        </p:spPr>
        <p:txBody>
          <a:bodyPr wrap="square" rtlCol="0">
            <a:spAutoFit/>
          </a:bodyPr>
          <a:lstStyle/>
          <a:p>
            <a:r>
              <a:rPr lang="en-US" sz="2000" dirty="0" smtClean="0">
                <a:latin typeface="+mn-lt"/>
              </a:rPr>
              <a:t>Entertainment</a:t>
            </a:r>
            <a:endParaRPr lang="en-US" sz="2000" dirty="0">
              <a:latin typeface="+mn-lt"/>
            </a:endParaRPr>
          </a:p>
        </p:txBody>
      </p:sp>
    </p:spTree>
    <p:extLst>
      <p:ext uri="{BB962C8B-B14F-4D97-AF65-F5344CB8AC3E}">
        <p14:creationId xmlns:p14="http://schemas.microsoft.com/office/powerpoint/2010/main" val="12171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smtClean="0"/>
              <a:t>Summary</a:t>
            </a:r>
          </a:p>
        </p:txBody>
      </p:sp>
      <p:sp>
        <p:nvSpPr>
          <p:cNvPr id="57347" name="Rectangle 5"/>
          <p:cNvSpPr>
            <a:spLocks noGrp="1" noChangeArrowheads="1"/>
          </p:cNvSpPr>
          <p:nvPr>
            <p:ph idx="1"/>
          </p:nvPr>
        </p:nvSpPr>
        <p:spPr/>
        <p:txBody>
          <a:bodyPr/>
          <a:lstStyle/>
          <a:p>
            <a:pPr eaLnBrk="1" hangingPunct="1"/>
            <a:r>
              <a:rPr lang="en-US" dirty="0"/>
              <a:t>Much hype but also substantial importance about big </a:t>
            </a:r>
            <a:r>
              <a:rPr lang="en-US" dirty="0" smtClean="0"/>
              <a:t>data</a:t>
            </a:r>
          </a:p>
          <a:p>
            <a:pPr eaLnBrk="1" hangingPunct="1"/>
            <a:r>
              <a:rPr lang="en-US" dirty="0" smtClean="0"/>
              <a:t>Know data units</a:t>
            </a:r>
          </a:p>
          <a:p>
            <a:pPr eaLnBrk="1" hangingPunct="1"/>
            <a:r>
              <a:rPr lang="en-US" dirty="0" smtClean="0"/>
              <a:t>Relative concept partially dependent on organization</a:t>
            </a:r>
          </a:p>
          <a:p>
            <a:pPr eaLnBrk="1" hangingPunct="1"/>
            <a:r>
              <a:rPr lang="en-US" dirty="0" smtClean="0"/>
              <a:t>Understand drivers of big data and opportunities</a:t>
            </a:r>
            <a:endParaRPr lang="en-US" dirty="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Provide definitions </a:t>
            </a:r>
            <a:r>
              <a:rPr lang="en-US" dirty="0"/>
              <a:t>of big data</a:t>
            </a:r>
          </a:p>
          <a:p>
            <a:r>
              <a:rPr lang="en-US" dirty="0"/>
              <a:t>Discuss </a:t>
            </a:r>
            <a:r>
              <a:rPr lang="en-US" dirty="0" smtClean="0"/>
              <a:t>dimensions of </a:t>
            </a:r>
            <a:r>
              <a:rPr lang="en-US" dirty="0"/>
              <a:t>big data</a:t>
            </a:r>
          </a:p>
          <a:p>
            <a:r>
              <a:rPr lang="en-US" dirty="0" smtClean="0"/>
              <a:t>Define </a:t>
            </a:r>
            <a:r>
              <a:rPr lang="en-US" dirty="0"/>
              <a:t>units of big </a:t>
            </a:r>
            <a:r>
              <a:rPr lang="en-US" dirty="0" smtClean="0"/>
              <a:t>data with examples</a:t>
            </a:r>
            <a:endParaRPr lang="en-US" dirty="0"/>
          </a:p>
          <a:p>
            <a:r>
              <a:rPr lang="en-US" dirty="0" smtClean="0"/>
              <a:t>Reflect on value </a:t>
            </a:r>
            <a:r>
              <a:rPr lang="en-US" dirty="0"/>
              <a:t>areas for big </a:t>
            </a:r>
            <a:r>
              <a:rPr lang="en-US" dirty="0" smtClean="0"/>
              <a:t>data</a:t>
            </a:r>
            <a:endParaRPr lang="en-US" dirty="0"/>
          </a:p>
        </p:txBody>
      </p:sp>
    </p:spTree>
    <p:extLst>
      <p:ext uri="{BB962C8B-B14F-4D97-AF65-F5344CB8AC3E}">
        <p14:creationId xmlns:p14="http://schemas.microsoft.com/office/powerpoint/2010/main" val="56818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Definitions</a:t>
            </a:r>
            <a:endParaRPr lang="en-US" dirty="0"/>
          </a:p>
        </p:txBody>
      </p:sp>
      <p:sp>
        <p:nvSpPr>
          <p:cNvPr id="3" name="Content Placeholder 2"/>
          <p:cNvSpPr>
            <a:spLocks noGrp="1"/>
          </p:cNvSpPr>
          <p:nvPr>
            <p:ph idx="1"/>
          </p:nvPr>
        </p:nvSpPr>
        <p:spPr/>
        <p:txBody>
          <a:bodyPr/>
          <a:lstStyle/>
          <a:p>
            <a:r>
              <a:rPr lang="en-US" sz="2400" dirty="0" smtClean="0"/>
              <a:t>Doug Laney </a:t>
            </a:r>
            <a:r>
              <a:rPr lang="en-US" sz="2400" dirty="0"/>
              <a:t>(</a:t>
            </a:r>
            <a:r>
              <a:rPr lang="en-US" sz="2400" dirty="0" smtClean="0"/>
              <a:t>2001)</a:t>
            </a:r>
          </a:p>
          <a:p>
            <a:pPr marL="457200" lvl="1" indent="0">
              <a:buNone/>
            </a:pPr>
            <a:r>
              <a:rPr lang="en-US" sz="2000" dirty="0"/>
              <a:t>“E-commerce, in particular, has exploded data management challenges along three dimensions: </a:t>
            </a:r>
            <a:r>
              <a:rPr lang="en-US" sz="2000" dirty="0" smtClean="0"/>
              <a:t>volume, </a:t>
            </a:r>
            <a:r>
              <a:rPr lang="en-US" sz="2000" dirty="0"/>
              <a:t>velocity and </a:t>
            </a:r>
            <a:r>
              <a:rPr lang="en-US" sz="2000" dirty="0" smtClean="0"/>
              <a:t>variety.”</a:t>
            </a:r>
          </a:p>
          <a:p>
            <a:r>
              <a:rPr lang="en-US" sz="2400" dirty="0" smtClean="0"/>
              <a:t>McKinsey Global Institute (2011) </a:t>
            </a:r>
          </a:p>
          <a:p>
            <a:pPr marL="457200" lvl="1" indent="0">
              <a:buNone/>
            </a:pPr>
            <a:r>
              <a:rPr lang="en-US" sz="2000" dirty="0" smtClean="0"/>
              <a:t>“datasets whose size is beyond the typical ability of database software to capture, store, and analyze”</a:t>
            </a:r>
          </a:p>
          <a:p>
            <a:r>
              <a:rPr lang="en-US" sz="2400" dirty="0" smtClean="0"/>
              <a:t>John </a:t>
            </a:r>
            <a:r>
              <a:rPr lang="en-US" sz="2400" dirty="0" err="1" smtClean="0"/>
              <a:t>Akred</a:t>
            </a:r>
            <a:r>
              <a:rPr lang="en-US" sz="2400" dirty="0" smtClean="0"/>
              <a:t>, Founder, Silicon Valley Data Science</a:t>
            </a:r>
          </a:p>
          <a:p>
            <a:pPr marL="457200" lvl="1" indent="0">
              <a:buNone/>
            </a:pPr>
            <a:r>
              <a:rPr lang="en-US" sz="2000" dirty="0" smtClean="0"/>
              <a:t>“ “</a:t>
            </a:r>
            <a:r>
              <a:rPr lang="en-US" sz="2000" dirty="0"/>
              <a:t>Big Data” refers to a combination of an approach to informing decision making with analytical insight derived from data, and a set of enabling technologies that enable that insight to be economically derived from at times very large, diverse sources of data</a:t>
            </a:r>
            <a:r>
              <a:rPr lang="en-US" sz="2000" dirty="0" smtClean="0"/>
              <a:t>.”</a:t>
            </a:r>
            <a:endParaRPr lang="en-US" sz="2000" dirty="0"/>
          </a:p>
        </p:txBody>
      </p:sp>
    </p:spTree>
    <p:extLst>
      <p:ext uri="{BB962C8B-B14F-4D97-AF65-F5344CB8AC3E}">
        <p14:creationId xmlns:p14="http://schemas.microsoft.com/office/powerpoint/2010/main" val="29667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Timeline</a:t>
            </a:r>
            <a:endParaRPr lang="en-US" dirty="0"/>
          </a:p>
        </p:txBody>
      </p:sp>
      <p:graphicFrame>
        <p:nvGraphicFramePr>
          <p:cNvPr id="5" name="Diagram 4" descr="Basic Timeline" title="SmartArt"/>
          <p:cNvGraphicFramePr/>
          <p:nvPr>
            <p:extLst>
              <p:ext uri="{D42A27DB-BD31-4B8C-83A1-F6EECF244321}">
                <p14:modId xmlns:p14="http://schemas.microsoft.com/office/powerpoint/2010/main" val="2767915375"/>
              </p:ext>
            </p:extLst>
          </p:nvPr>
        </p:nvGraphicFramePr>
        <p:xfrm>
          <a:off x="152400" y="1528245"/>
          <a:ext cx="8839200" cy="3339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4441195" y="3198168"/>
            <a:ext cx="261610"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14776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C72F22C-099E-498D-8DC7-9B2A966FB23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1720A3A-5323-47FA-A501-DB9E770BAE3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74D5A485-77E1-4371-B1DA-5501D50167D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DAAE9942-3612-4795-A6AA-72B58A68559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23DCC597-2234-4D4F-96BB-AAFC5589CBA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DB75857-E643-48BD-A6CE-76C56D18973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7E066FCD-E543-4D62-B391-28AD7BF1F33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1C4DEAE2-5E91-451B-9FD4-F8E2742DA4C0}"/>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5167A019-C963-46E0-913F-26C35A8A3A2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6A727713-AB94-4EC3-93B4-C2A168A5B99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1D2968D0-92A1-4A3C-A579-A6BCD4C7C661}"/>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51B95D80-6B77-45DC-BE31-B55D128E089B}"/>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335A4E7B-843A-48F7-9488-F565BC1BC6A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graphicEl>
                                              <a:dgm id="{9A02CA11-B5C5-45A6-B08F-3CD31F50CF35}"/>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graphicEl>
                                              <a:dgm id="{30B16C26-603B-4732-B0BF-C0E587E16919}"/>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graphicEl>
                                              <a:dgm id="{BA635AEC-E20B-490A-AACA-D8DB40DB067E}"/>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graphicEl>
                                              <a:dgm id="{5F170376-51B3-46D3-884B-0B47068F85F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Big Data Dimensions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 y="1005840"/>
            <a:ext cx="7905750" cy="4857644"/>
          </a:xfrm>
          <a:prstGeom prst="rect">
            <a:avLst/>
          </a:prstGeom>
        </p:spPr>
      </p:pic>
    </p:spTree>
    <p:extLst>
      <p:ext uri="{BB962C8B-B14F-4D97-AF65-F5344CB8AC3E}">
        <p14:creationId xmlns:p14="http://schemas.microsoft.com/office/powerpoint/2010/main" val="4185532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Big Data</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7742" y="1340439"/>
            <a:ext cx="1836115" cy="17026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096" y="1143000"/>
            <a:ext cx="1498702" cy="180685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0400" y="1297533"/>
            <a:ext cx="1068421" cy="149778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3156" y="3592798"/>
            <a:ext cx="2335146" cy="1556156"/>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2600" y="3406745"/>
            <a:ext cx="1714500" cy="1714500"/>
          </a:xfrm>
          <a:prstGeom prst="rect">
            <a:avLst/>
          </a:prstGeom>
        </p:spPr>
      </p:pic>
    </p:spTree>
    <p:extLst>
      <p:ext uri="{BB962C8B-B14F-4D97-AF65-F5344CB8AC3E}">
        <p14:creationId xmlns:p14="http://schemas.microsoft.com/office/powerpoint/2010/main" val="200892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AutoShape 2"/>
          <p:cNvSpPr>
            <a:spLocks noGrp="1" noChangeArrowheads="1"/>
          </p:cNvSpPr>
          <p:nvPr>
            <p:ph type="title"/>
          </p:nvPr>
        </p:nvSpPr>
        <p:spPr/>
        <p:txBody>
          <a:bodyPr/>
          <a:lstStyle/>
          <a:p>
            <a:pPr eaLnBrk="1" hangingPunct="1"/>
            <a:r>
              <a:rPr lang="en-US" dirty="0" smtClean="0"/>
              <a:t>Data Unit Sizes</a:t>
            </a:r>
          </a:p>
        </p:txBody>
      </p:sp>
      <p:sp>
        <p:nvSpPr>
          <p:cNvPr id="13317" name="Rectangle 3"/>
          <p:cNvSpPr>
            <a:spLocks noGrp="1" noChangeArrowheads="1"/>
          </p:cNvSpPr>
          <p:nvPr>
            <p:ph idx="1"/>
          </p:nvPr>
        </p:nvSpPr>
        <p:spPr>
          <a:xfrm>
            <a:off x="304800" y="1219200"/>
            <a:ext cx="6934200" cy="3581400"/>
          </a:xfrm>
        </p:spPr>
        <p:txBody>
          <a:bodyPr/>
          <a:lstStyle/>
          <a:p>
            <a:pPr eaLnBrk="1" hangingPunct="1">
              <a:lnSpc>
                <a:spcPct val="90000"/>
              </a:lnSpc>
            </a:pPr>
            <a:r>
              <a:rPr lang="en-US" sz="2400" dirty="0" smtClean="0"/>
              <a:t>Units</a:t>
            </a:r>
          </a:p>
          <a:p>
            <a:pPr lvl="1" eaLnBrk="1" hangingPunct="1">
              <a:lnSpc>
                <a:spcPct val="90000"/>
              </a:lnSpc>
              <a:spcBef>
                <a:spcPts val="600"/>
              </a:spcBef>
            </a:pPr>
            <a:r>
              <a:rPr lang="en-US" sz="2000" dirty="0" smtClean="0"/>
              <a:t>Kilobyte: 1,024 bytes or 1,000 bytes</a:t>
            </a:r>
          </a:p>
          <a:p>
            <a:pPr lvl="1">
              <a:lnSpc>
                <a:spcPct val="90000"/>
              </a:lnSpc>
              <a:spcBef>
                <a:spcPts val="600"/>
              </a:spcBef>
            </a:pPr>
            <a:r>
              <a:rPr lang="en-US" sz="2000" dirty="0" smtClean="0"/>
              <a:t>Megabyte:</a:t>
            </a:r>
          </a:p>
          <a:p>
            <a:pPr lvl="1" eaLnBrk="1" hangingPunct="1">
              <a:lnSpc>
                <a:spcPct val="90000"/>
              </a:lnSpc>
              <a:spcBef>
                <a:spcPts val="600"/>
              </a:spcBef>
            </a:pPr>
            <a:r>
              <a:rPr lang="en-US" sz="2000" dirty="0" smtClean="0"/>
              <a:t>Gigabyte:</a:t>
            </a:r>
          </a:p>
          <a:p>
            <a:pPr lvl="1" eaLnBrk="1" hangingPunct="1">
              <a:lnSpc>
                <a:spcPct val="90000"/>
              </a:lnSpc>
              <a:spcBef>
                <a:spcPts val="600"/>
              </a:spcBef>
            </a:pPr>
            <a:r>
              <a:rPr lang="en-US" sz="2000" dirty="0" smtClean="0"/>
              <a:t>Terabyte:</a:t>
            </a:r>
          </a:p>
          <a:p>
            <a:pPr lvl="1" eaLnBrk="1" hangingPunct="1">
              <a:lnSpc>
                <a:spcPct val="90000"/>
              </a:lnSpc>
              <a:spcBef>
                <a:spcPts val="600"/>
              </a:spcBef>
            </a:pPr>
            <a:r>
              <a:rPr lang="en-US" sz="2000" dirty="0" smtClean="0"/>
              <a:t>Petabyte:</a:t>
            </a:r>
          </a:p>
          <a:p>
            <a:pPr lvl="1" eaLnBrk="1" hangingPunct="1">
              <a:lnSpc>
                <a:spcPct val="90000"/>
              </a:lnSpc>
              <a:spcBef>
                <a:spcPts val="600"/>
              </a:spcBef>
            </a:pPr>
            <a:r>
              <a:rPr lang="en-US" sz="2000" dirty="0" smtClean="0"/>
              <a:t>Exabyte:</a:t>
            </a:r>
          </a:p>
          <a:p>
            <a:pPr lvl="1" eaLnBrk="1" hangingPunct="1">
              <a:lnSpc>
                <a:spcPct val="90000"/>
              </a:lnSpc>
              <a:spcBef>
                <a:spcPts val="600"/>
              </a:spcBef>
            </a:pPr>
            <a:r>
              <a:rPr lang="en-US" sz="2000" dirty="0" err="1" smtClean="0"/>
              <a:t>Zettabyte</a:t>
            </a:r>
            <a:r>
              <a:rPr lang="en-US" sz="2000" dirty="0" smtClean="0"/>
              <a:t>:</a:t>
            </a:r>
          </a:p>
          <a:p>
            <a:pPr lvl="1" eaLnBrk="1" hangingPunct="1">
              <a:lnSpc>
                <a:spcPct val="90000"/>
              </a:lnSpc>
              <a:spcBef>
                <a:spcPts val="600"/>
              </a:spcBef>
            </a:pPr>
            <a:r>
              <a:rPr lang="en-US" sz="2000" dirty="0" smtClean="0"/>
              <a:t>Yottabyte:</a:t>
            </a:r>
          </a:p>
        </p:txBody>
      </p:sp>
      <p:sp>
        <p:nvSpPr>
          <p:cNvPr id="2" name="TextBox 1"/>
          <p:cNvSpPr txBox="1"/>
          <p:nvPr/>
        </p:nvSpPr>
        <p:spPr>
          <a:xfrm>
            <a:off x="2362200" y="1981200"/>
            <a:ext cx="2514600" cy="400110"/>
          </a:xfrm>
          <a:prstGeom prst="rect">
            <a:avLst/>
          </a:prstGeom>
          <a:noFill/>
        </p:spPr>
        <p:txBody>
          <a:bodyPr wrap="square" rtlCol="0">
            <a:spAutoFit/>
          </a:bodyPr>
          <a:lstStyle/>
          <a:p>
            <a:r>
              <a:rPr lang="en-US" sz="2000" dirty="0">
                <a:latin typeface="+mn-lt"/>
              </a:rPr>
              <a:t>1,024 (1,000) KB</a:t>
            </a:r>
          </a:p>
        </p:txBody>
      </p:sp>
      <p:sp>
        <p:nvSpPr>
          <p:cNvPr id="5" name="TextBox 4"/>
          <p:cNvSpPr txBox="1"/>
          <p:nvPr/>
        </p:nvSpPr>
        <p:spPr>
          <a:xfrm>
            <a:off x="2362200" y="2355826"/>
            <a:ext cx="2514600" cy="400110"/>
          </a:xfrm>
          <a:prstGeom prst="rect">
            <a:avLst/>
          </a:prstGeom>
          <a:noFill/>
        </p:spPr>
        <p:txBody>
          <a:bodyPr wrap="square" rtlCol="0">
            <a:spAutoFit/>
          </a:bodyPr>
          <a:lstStyle/>
          <a:p>
            <a:r>
              <a:rPr lang="en-US" sz="2000" dirty="0">
                <a:latin typeface="+mn-lt"/>
              </a:rPr>
              <a:t>1,024 (1,000) </a:t>
            </a:r>
            <a:r>
              <a:rPr lang="en-US" sz="2000" dirty="0" smtClean="0">
                <a:latin typeface="+mn-lt"/>
              </a:rPr>
              <a:t>MB</a:t>
            </a:r>
            <a:endParaRPr lang="en-US" sz="2000" dirty="0">
              <a:latin typeface="+mn-lt"/>
            </a:endParaRPr>
          </a:p>
        </p:txBody>
      </p:sp>
      <p:sp>
        <p:nvSpPr>
          <p:cNvPr id="6" name="TextBox 5"/>
          <p:cNvSpPr txBox="1"/>
          <p:nvPr/>
        </p:nvSpPr>
        <p:spPr>
          <a:xfrm>
            <a:off x="2362200" y="2700599"/>
            <a:ext cx="2514600" cy="400110"/>
          </a:xfrm>
          <a:prstGeom prst="rect">
            <a:avLst/>
          </a:prstGeom>
          <a:noFill/>
        </p:spPr>
        <p:txBody>
          <a:bodyPr wrap="square" rtlCol="0">
            <a:spAutoFit/>
          </a:bodyPr>
          <a:lstStyle/>
          <a:p>
            <a:r>
              <a:rPr lang="en-US" sz="2000" dirty="0">
                <a:latin typeface="+mn-lt"/>
              </a:rPr>
              <a:t>1,024 (1,000) </a:t>
            </a:r>
            <a:r>
              <a:rPr lang="en-US" sz="2000" dirty="0" smtClean="0">
                <a:latin typeface="+mn-lt"/>
              </a:rPr>
              <a:t>GB</a:t>
            </a:r>
            <a:endParaRPr lang="en-US" sz="2000" dirty="0">
              <a:latin typeface="+mn-lt"/>
            </a:endParaRPr>
          </a:p>
        </p:txBody>
      </p:sp>
      <p:sp>
        <p:nvSpPr>
          <p:cNvPr id="7" name="TextBox 6"/>
          <p:cNvSpPr txBox="1"/>
          <p:nvPr/>
        </p:nvSpPr>
        <p:spPr>
          <a:xfrm>
            <a:off x="2362200" y="3018249"/>
            <a:ext cx="2514600" cy="400110"/>
          </a:xfrm>
          <a:prstGeom prst="rect">
            <a:avLst/>
          </a:prstGeom>
          <a:noFill/>
        </p:spPr>
        <p:txBody>
          <a:bodyPr wrap="square" rtlCol="0">
            <a:spAutoFit/>
          </a:bodyPr>
          <a:lstStyle/>
          <a:p>
            <a:r>
              <a:rPr lang="en-US" sz="2000" dirty="0">
                <a:latin typeface="+mn-lt"/>
              </a:rPr>
              <a:t>1,024 (1,000) </a:t>
            </a:r>
            <a:r>
              <a:rPr lang="en-US" sz="2000" dirty="0" smtClean="0">
                <a:latin typeface="+mn-lt"/>
              </a:rPr>
              <a:t>TB</a:t>
            </a:r>
            <a:endParaRPr lang="en-US" sz="2000" dirty="0">
              <a:latin typeface="+mn-lt"/>
            </a:endParaRPr>
          </a:p>
        </p:txBody>
      </p:sp>
      <p:sp>
        <p:nvSpPr>
          <p:cNvPr id="8" name="TextBox 7"/>
          <p:cNvSpPr txBox="1"/>
          <p:nvPr/>
        </p:nvSpPr>
        <p:spPr>
          <a:xfrm>
            <a:off x="2385391" y="3361035"/>
            <a:ext cx="2514600" cy="400110"/>
          </a:xfrm>
          <a:prstGeom prst="rect">
            <a:avLst/>
          </a:prstGeom>
          <a:noFill/>
        </p:spPr>
        <p:txBody>
          <a:bodyPr wrap="square" rtlCol="0">
            <a:spAutoFit/>
          </a:bodyPr>
          <a:lstStyle/>
          <a:p>
            <a:r>
              <a:rPr lang="en-US" sz="2000" dirty="0">
                <a:latin typeface="+mn-lt"/>
              </a:rPr>
              <a:t>1,024 (1,000) </a:t>
            </a:r>
            <a:r>
              <a:rPr lang="en-US" sz="2000" dirty="0" smtClean="0">
                <a:latin typeface="+mn-lt"/>
              </a:rPr>
              <a:t>PB</a:t>
            </a:r>
            <a:endParaRPr lang="en-US" sz="2000" dirty="0">
              <a:latin typeface="+mn-lt"/>
            </a:endParaRPr>
          </a:p>
        </p:txBody>
      </p:sp>
      <p:sp>
        <p:nvSpPr>
          <p:cNvPr id="9" name="TextBox 8"/>
          <p:cNvSpPr txBox="1"/>
          <p:nvPr/>
        </p:nvSpPr>
        <p:spPr>
          <a:xfrm>
            <a:off x="2385391" y="3713196"/>
            <a:ext cx="2514600" cy="400110"/>
          </a:xfrm>
          <a:prstGeom prst="rect">
            <a:avLst/>
          </a:prstGeom>
          <a:noFill/>
        </p:spPr>
        <p:txBody>
          <a:bodyPr wrap="square" rtlCol="0">
            <a:spAutoFit/>
          </a:bodyPr>
          <a:lstStyle/>
          <a:p>
            <a:r>
              <a:rPr lang="en-US" sz="2000" dirty="0">
                <a:latin typeface="+mn-lt"/>
              </a:rPr>
              <a:t>1,024 (1,000) </a:t>
            </a:r>
            <a:r>
              <a:rPr lang="en-US" sz="2000" dirty="0" smtClean="0">
                <a:latin typeface="+mn-lt"/>
              </a:rPr>
              <a:t>EB</a:t>
            </a:r>
            <a:endParaRPr lang="en-US" sz="2000" dirty="0">
              <a:latin typeface="+mn-lt"/>
            </a:endParaRPr>
          </a:p>
        </p:txBody>
      </p:sp>
      <p:sp>
        <p:nvSpPr>
          <p:cNvPr id="10" name="TextBox 9"/>
          <p:cNvSpPr txBox="1"/>
          <p:nvPr/>
        </p:nvSpPr>
        <p:spPr>
          <a:xfrm>
            <a:off x="2385391" y="4083222"/>
            <a:ext cx="2514600" cy="400110"/>
          </a:xfrm>
          <a:prstGeom prst="rect">
            <a:avLst/>
          </a:prstGeom>
          <a:noFill/>
        </p:spPr>
        <p:txBody>
          <a:bodyPr wrap="square" rtlCol="0">
            <a:spAutoFit/>
          </a:bodyPr>
          <a:lstStyle/>
          <a:p>
            <a:r>
              <a:rPr lang="en-US" sz="2000" dirty="0">
                <a:latin typeface="+mn-lt"/>
              </a:rPr>
              <a:t>1,024 (1,000) Z</a:t>
            </a:r>
            <a:r>
              <a:rPr lang="en-US" sz="2000" dirty="0" smtClean="0">
                <a:latin typeface="+mn-lt"/>
              </a:rPr>
              <a:t>B</a:t>
            </a:r>
            <a:endParaRPr lang="en-US" sz="2000" dirty="0">
              <a:latin typeface="+mn-lt"/>
            </a:endParaRPr>
          </a:p>
        </p:txBody>
      </p:sp>
      <p:sp>
        <p:nvSpPr>
          <p:cNvPr id="3" name="Rectangle 2"/>
          <p:cNvSpPr/>
          <p:nvPr/>
        </p:nvSpPr>
        <p:spPr>
          <a:xfrm>
            <a:off x="325582" y="4630953"/>
            <a:ext cx="6248400" cy="424732"/>
          </a:xfrm>
          <a:prstGeom prst="rect">
            <a:avLst/>
          </a:prstGeom>
        </p:spPr>
        <p:txBody>
          <a:bodyPr wrap="square">
            <a:spAutoFit/>
          </a:bodyPr>
          <a:lstStyle/>
          <a:p>
            <a:pPr marL="342900" indent="-342900" eaLnBrk="1" hangingPunct="1">
              <a:lnSpc>
                <a:spcPct val="90000"/>
              </a:lnSpc>
              <a:buFont typeface="Arial" panose="020B0604020202020204" pitchFamily="34" charset="0"/>
              <a:buChar char="•"/>
            </a:pPr>
            <a:r>
              <a:rPr lang="en-US" dirty="0"/>
              <a:t>Confusion between base 2 and base 10 units</a:t>
            </a:r>
          </a:p>
        </p:txBody>
      </p:sp>
    </p:spTree>
    <p:extLst>
      <p:ext uri="{BB962C8B-B14F-4D97-AF65-F5344CB8AC3E}">
        <p14:creationId xmlns:p14="http://schemas.microsoft.com/office/powerpoint/2010/main" val="1814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uiExpand="1" build="allAtOnce"/>
      <p:bldP spid="2" grpId="0"/>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Big Data Units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7654940"/>
              </p:ext>
            </p:extLst>
          </p:nvPr>
        </p:nvGraphicFramePr>
        <p:xfrm>
          <a:off x="304800" y="1346200"/>
          <a:ext cx="8686800" cy="3870960"/>
        </p:xfrm>
        <a:graphic>
          <a:graphicData uri="http://schemas.openxmlformats.org/drawingml/2006/table">
            <a:tbl>
              <a:tblPr firstRow="1" bandRow="1">
                <a:tableStyleId>{5C22544A-7EE6-4342-B048-85BDC9FD1C3A}</a:tableStyleId>
              </a:tblPr>
              <a:tblGrid>
                <a:gridCol w="2173111"/>
                <a:gridCol w="6513689"/>
              </a:tblGrid>
              <a:tr h="0">
                <a:tc>
                  <a:txBody>
                    <a:bodyPr/>
                    <a:lstStyle/>
                    <a:p>
                      <a:r>
                        <a:rPr lang="en-US" sz="2000" dirty="0" smtClean="0">
                          <a:solidFill>
                            <a:schemeClr val="tx1"/>
                          </a:solidFill>
                        </a:rPr>
                        <a:t>Data Unit</a:t>
                      </a:r>
                      <a:endParaRPr lang="en-US" sz="2000" dirty="0">
                        <a:solidFill>
                          <a:schemeClr val="tx1"/>
                        </a:solidFill>
                      </a:endParaRPr>
                    </a:p>
                  </a:txBody>
                  <a:tcPr marL="93133" marR="93133"/>
                </a:tc>
                <a:tc>
                  <a:txBody>
                    <a:bodyPr/>
                    <a:lstStyle/>
                    <a:p>
                      <a:r>
                        <a:rPr lang="en-US" sz="2000" dirty="0" smtClean="0">
                          <a:solidFill>
                            <a:schemeClr val="tx1"/>
                          </a:solidFill>
                        </a:rPr>
                        <a:t>Big Data Example</a:t>
                      </a:r>
                      <a:endParaRPr lang="en-US" sz="2000" dirty="0">
                        <a:solidFill>
                          <a:schemeClr val="tx1"/>
                        </a:solidFill>
                      </a:endParaRPr>
                    </a:p>
                  </a:txBody>
                  <a:tcPr marL="93133" marR="93133"/>
                </a:tc>
              </a:tr>
              <a:tr h="370840">
                <a:tc>
                  <a:txBody>
                    <a:bodyPr/>
                    <a:lstStyle/>
                    <a:p>
                      <a:r>
                        <a:rPr lang="en-US" dirty="0" smtClean="0"/>
                        <a:t>Terabyte (TB)</a:t>
                      </a:r>
                    </a:p>
                    <a:p>
                      <a:r>
                        <a:rPr lang="en-US" dirty="0" smtClean="0"/>
                        <a:t>1,024 (1,000) GB</a:t>
                      </a:r>
                      <a:endParaRPr lang="en-US" dirty="0"/>
                    </a:p>
                  </a:txBody>
                  <a:tcPr marL="93133" marR="93133"/>
                </a:tc>
                <a:tc>
                  <a:txBody>
                    <a:bodyPr/>
                    <a:lstStyle/>
                    <a:p>
                      <a:r>
                        <a:rPr lang="en-US" dirty="0" smtClean="0"/>
                        <a:t>Typical hard drive capacity on a personal computers</a:t>
                      </a:r>
                      <a:endParaRPr lang="en-US" dirty="0"/>
                    </a:p>
                  </a:txBody>
                  <a:tcPr marL="93133" marR="93133"/>
                </a:tc>
              </a:tr>
              <a:tr h="370840">
                <a:tc>
                  <a:txBody>
                    <a:bodyPr/>
                    <a:lstStyle/>
                    <a:p>
                      <a:r>
                        <a:rPr lang="en-US" dirty="0" smtClean="0"/>
                        <a:t>Petabyte (PB)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1,024 (1,000) TB</a:t>
                      </a:r>
                    </a:p>
                  </a:txBody>
                  <a:tcPr marL="93133" marR="93133"/>
                </a:tc>
                <a:tc>
                  <a:txBody>
                    <a:bodyPr/>
                    <a:lstStyle/>
                    <a:p>
                      <a:r>
                        <a:rPr lang="en-US" dirty="0" smtClean="0"/>
                        <a:t>Teradata Database 14 capacity of 50 PB</a:t>
                      </a:r>
                      <a:endParaRPr lang="en-US" dirty="0"/>
                    </a:p>
                  </a:txBody>
                  <a:tcPr marL="93133" marR="93133"/>
                </a:tc>
              </a:tr>
              <a:tr h="370840">
                <a:tc>
                  <a:txBody>
                    <a:bodyPr/>
                    <a:lstStyle/>
                    <a:p>
                      <a:r>
                        <a:rPr lang="en-US" dirty="0" smtClean="0"/>
                        <a:t>Exabyte (EB)</a:t>
                      </a:r>
                    </a:p>
                    <a:p>
                      <a:r>
                        <a:rPr lang="en-US" dirty="0" smtClean="0"/>
                        <a:t>1,024 (1,000) PB</a:t>
                      </a:r>
                      <a:endParaRPr lang="en-US" dirty="0"/>
                    </a:p>
                  </a:txBody>
                  <a:tcPr marL="93133" marR="93133"/>
                </a:tc>
                <a:tc>
                  <a:txBody>
                    <a:bodyPr/>
                    <a:lstStyle/>
                    <a:p>
                      <a:r>
                        <a:rPr lang="en-US" dirty="0" smtClean="0"/>
                        <a:t>Estimate of global IP traffic in 2021 by Cisco:</a:t>
                      </a:r>
                      <a:r>
                        <a:rPr lang="en-US" baseline="0" dirty="0" smtClean="0"/>
                        <a:t> </a:t>
                      </a:r>
                      <a:r>
                        <a:rPr lang="en-US" dirty="0" smtClean="0"/>
                        <a:t>278 EB/month</a:t>
                      </a:r>
                      <a:endParaRPr lang="en-US" dirty="0"/>
                    </a:p>
                  </a:txBody>
                  <a:tcPr marL="93133" marR="93133"/>
                </a:tc>
              </a:tr>
              <a:tr h="370840">
                <a:tc>
                  <a:txBody>
                    <a:bodyPr/>
                    <a:lstStyle/>
                    <a:p>
                      <a:r>
                        <a:rPr lang="en-US" dirty="0" err="1" smtClean="0"/>
                        <a:t>Zettabyte</a:t>
                      </a:r>
                      <a:r>
                        <a:rPr lang="en-US" dirty="0" smtClean="0"/>
                        <a:t> (ZB)</a:t>
                      </a:r>
                    </a:p>
                    <a:p>
                      <a:r>
                        <a:rPr lang="en-US" dirty="0" smtClean="0"/>
                        <a:t>1,024 (1,000) EB</a:t>
                      </a:r>
                      <a:endParaRPr lang="en-US" dirty="0"/>
                    </a:p>
                  </a:txBody>
                  <a:tcPr marL="93133" marR="93133"/>
                </a:tc>
                <a:tc>
                  <a:txBody>
                    <a:bodyPr/>
                    <a:lstStyle/>
                    <a:p>
                      <a:r>
                        <a:rPr lang="en-US" dirty="0" smtClean="0"/>
                        <a:t>Cisco estimate of total volume of IP traffic in 2021:</a:t>
                      </a:r>
                      <a:r>
                        <a:rPr lang="en-US" baseline="0" dirty="0" smtClean="0"/>
                        <a:t> 3.3</a:t>
                      </a:r>
                      <a:r>
                        <a:rPr lang="en-US" dirty="0" smtClean="0"/>
                        <a:t> ZB. IDC estimate of digital universe in 2020: 40 ZB.</a:t>
                      </a:r>
                      <a:endParaRPr lang="en-US" dirty="0"/>
                    </a:p>
                  </a:txBody>
                  <a:tcPr marL="93133" marR="93133"/>
                </a:tc>
              </a:tr>
              <a:tr h="370840">
                <a:tc>
                  <a:txBody>
                    <a:bodyPr/>
                    <a:lstStyle/>
                    <a:p>
                      <a:r>
                        <a:rPr lang="en-US" dirty="0" smtClean="0"/>
                        <a:t>Yottabyte (YB)</a:t>
                      </a:r>
                    </a:p>
                    <a:p>
                      <a:r>
                        <a:rPr lang="en-US" dirty="0" smtClean="0"/>
                        <a:t>1,024 (1,000) ZB</a:t>
                      </a:r>
                      <a:endParaRPr lang="en-US" dirty="0"/>
                    </a:p>
                  </a:txBody>
                  <a:tcPr marL="93133" marR="93133"/>
                </a:tc>
                <a:tc>
                  <a:txBody>
                    <a:bodyPr/>
                    <a:lstStyle/>
                    <a:p>
                      <a:r>
                        <a:rPr lang="en-US" dirty="0" smtClean="0"/>
                        <a:t>Estimate storage capacity of U.S. National Security data center capacity is 1.0 YB; High definition video</a:t>
                      </a:r>
                      <a:r>
                        <a:rPr lang="en-US" baseline="0" dirty="0" smtClean="0"/>
                        <a:t> of all human activity: 100 YB</a:t>
                      </a:r>
                      <a:endParaRPr lang="en-US" dirty="0"/>
                    </a:p>
                  </a:txBody>
                  <a:tcPr marL="93133" marR="93133"/>
                </a:tc>
              </a:tr>
            </a:tbl>
          </a:graphicData>
        </a:graphic>
      </p:graphicFrame>
    </p:spTree>
    <p:extLst>
      <p:ext uri="{BB962C8B-B14F-4D97-AF65-F5344CB8AC3E}">
        <p14:creationId xmlns:p14="http://schemas.microsoft.com/office/powerpoint/2010/main" val="16934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Trends and Examples</a:t>
            </a:r>
            <a:endParaRPr lang="en-US" dirty="0"/>
          </a:p>
        </p:txBody>
      </p:sp>
      <p:sp>
        <p:nvSpPr>
          <p:cNvPr id="3" name="Content Placeholder 2"/>
          <p:cNvSpPr>
            <a:spLocks noGrp="1"/>
          </p:cNvSpPr>
          <p:nvPr>
            <p:ph idx="1"/>
          </p:nvPr>
        </p:nvSpPr>
        <p:spPr>
          <a:xfrm>
            <a:off x="304800" y="1295400"/>
            <a:ext cx="8382000" cy="3581400"/>
          </a:xfrm>
        </p:spPr>
        <p:txBody>
          <a:bodyPr/>
          <a:lstStyle/>
          <a:p>
            <a:r>
              <a:rPr lang="en-US" dirty="0"/>
              <a:t>40 percent data growth projected by IDC in 2014</a:t>
            </a:r>
          </a:p>
          <a:p>
            <a:pPr lvl="1"/>
            <a:r>
              <a:rPr lang="en-US" dirty="0"/>
              <a:t>1.7 megabytes per second per individual by 2020</a:t>
            </a:r>
          </a:p>
          <a:p>
            <a:pPr lvl="1"/>
            <a:r>
              <a:rPr lang="en-US" dirty="0"/>
              <a:t>4.4 zettabytes to 44 zettabytes by 2020</a:t>
            </a:r>
          </a:p>
          <a:p>
            <a:r>
              <a:rPr lang="en-US" dirty="0" smtClean="0"/>
              <a:t>3.5 </a:t>
            </a:r>
            <a:r>
              <a:rPr lang="en-US" dirty="0"/>
              <a:t>billion queries per </a:t>
            </a:r>
            <a:r>
              <a:rPr lang="en-US" dirty="0" smtClean="0"/>
              <a:t>day using </a:t>
            </a:r>
            <a:r>
              <a:rPr lang="en-US" dirty="0"/>
              <a:t>Google</a:t>
            </a:r>
          </a:p>
          <a:p>
            <a:r>
              <a:rPr lang="en-US" dirty="0" smtClean="0"/>
              <a:t>60 billion messages per day </a:t>
            </a:r>
            <a:r>
              <a:rPr lang="en-US" dirty="0"/>
              <a:t>and </a:t>
            </a:r>
            <a:r>
              <a:rPr lang="en-US" dirty="0" smtClean="0"/>
              <a:t>64 billion video views </a:t>
            </a:r>
            <a:r>
              <a:rPr lang="en-US" dirty="0"/>
              <a:t>per </a:t>
            </a:r>
            <a:r>
              <a:rPr lang="en-US" dirty="0" smtClean="0"/>
              <a:t>day on Facebook</a:t>
            </a:r>
            <a:endParaRPr lang="en-US" dirty="0"/>
          </a:p>
        </p:txBody>
      </p:sp>
    </p:spTree>
    <p:extLst>
      <p:ext uri="{BB962C8B-B14F-4D97-AF65-F5344CB8AC3E}">
        <p14:creationId xmlns:p14="http://schemas.microsoft.com/office/powerpoint/2010/main" val="22857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Physical Design and Governance  of Data Warehouses&amp;quot;&quot;/&gt;&lt;property id=&quot;20307&quot; value=&quot;256&quot;/&gt;&lt;/object&gt;&lt;object type=&quot;3&quot; unique_id=&quot;10057&quot;&gt;&lt;property id=&quot;20148&quot; value=&quot;5&quot;/&gt;&lt;property id=&quot;20300&quot; value=&quot;Slide 11 - &amp;quot;Summary&amp;quot;&quot;/&gt;&lt;property id=&quot;20307&quot; value=&quot;263&quot;/&gt;&lt;/object&gt;&lt;object type=&quot;3&quot; unique_id=&quot;23643&quot;&gt;&lt;property id=&quot;20148&quot; value=&quot;5&quot;/&gt;&lt;property id=&quot;20300&quot; value=&quot;Slide 3 - &amp;quot;Big Data Definitions&amp;quot;&quot;/&gt;&lt;property id=&quot;20307&quot; value=&quot;337&quot;/&gt;&lt;/object&gt;&lt;object type=&quot;3&quot; unique_id=&quot;23865&quot;&gt;&lt;property id=&quot;20148&quot; value=&quot;5&quot;/&gt;&lt;property id=&quot;20300&quot; value=&quot;Slide 4 - &amp;quot;Big Data Timeline&amp;quot;&quot;/&gt;&lt;property id=&quot;20307&quot; value=&quot;347&quot;/&gt;&lt;/object&gt;&lt;object type=&quot;3&quot; unique_id=&quot;23867&quot;&gt;&lt;property id=&quot;20148&quot; value=&quot;5&quot;/&gt;&lt;property id=&quot;20300&quot; value=&quot;Slide 7 - &amp;quot;Data Unit Sizes&amp;quot;&quot;/&gt;&lt;property id=&quot;20307&quot; value=&quot;349&quot;/&gt;&lt;/object&gt;&lt;object type=&quot;3&quot; unique_id=&quot;23868&quot;&gt;&lt;property id=&quot;20148&quot; value=&quot;5&quot;/&gt;&lt;property id=&quot;20300&quot; value=&quot;Slide 6 - &amp;quot;Sources of Big Data&amp;quot;&quot;/&gt;&lt;property id=&quot;20307&quot; value=&quot;350&quot;/&gt;&lt;/object&gt;&lt;object type=&quot;3&quot; unique_id=&quot;23869&quot;&gt;&lt;property id=&quot;20148&quot; value=&quot;5&quot;/&gt;&lt;property id=&quot;20300&quot; value=&quot;Slide 8 - &amp;quot;Big Data Units&amp;quot;&quot;/&gt;&lt;property id=&quot;20307&quot; value=&quot;353&quot;/&gt;&lt;/object&gt;&lt;object type=&quot;3&quot; unique_id=&quot;23870&quot;&gt;&lt;property id=&quot;20148&quot; value=&quot;5&quot;/&gt;&lt;property id=&quot;20300&quot; value=&quot;Slide 9 - &amp;quot;Big Data Trends&amp;quot;&quot;/&gt;&lt;property id=&quot;20307&quot; value=&quot;351&quot;/&gt;&lt;/object&gt;&lt;object type=&quot;3&quot; unique_id=&quot;24060&quot;&gt;&lt;property id=&quot;20148&quot; value=&quot;5&quot;/&gt;&lt;property id=&quot;20300&quot; value=&quot;Slide 5 - &amp;quot;IBM Big Data Dimensions&amp;quot;&quot;/&gt;&lt;property id=&quot;20307&quot; value=&quot;356&quot;/&gt;&lt;/object&gt;&lt;object type=&quot;3&quot; unique_id=&quot;24061&quot;&gt;&lt;property id=&quot;20148&quot; value=&quot;5&quot;/&gt;&lt;property id=&quot;20300&quot; value=&quot;Slide 10 - &amp;quot;Big Data Value Areas&amp;quot;&quot;/&gt;&lt;property id=&quot;20307&quot; value=&quot;358&quot;/&gt;&lt;/object&gt;&lt;object type=&quot;3&quot; unique_id=&quot;24240&quot;&gt;&lt;property id=&quot;20148&quot; value=&quot;5&quot;/&gt;&lt;property id=&quot;20300&quot; value=&quot;Slide 2 - &amp;quot;Lesson Objectives&amp;quot;&quot;/&gt;&lt;property id=&quot;20307&quot; value=&quot;36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4356</TotalTime>
  <Words>2421</Words>
  <Application>Microsoft Office PowerPoint</Application>
  <PresentationFormat>On-screen Show (4:3)</PresentationFormat>
  <Paragraphs>250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Times New Roman</vt:lpstr>
      <vt:lpstr>Blank Presentation</vt:lpstr>
      <vt:lpstr>Module 5 Physical Design and Governance  of Data Warehouses</vt:lpstr>
      <vt:lpstr>Lesson Objectives</vt:lpstr>
      <vt:lpstr>Big Data Definitions</vt:lpstr>
      <vt:lpstr>Big Data Timeline</vt:lpstr>
      <vt:lpstr>IBM Big Data Dimensions</vt:lpstr>
      <vt:lpstr>Sources of Big Data</vt:lpstr>
      <vt:lpstr>Data Unit Sizes</vt:lpstr>
      <vt:lpstr>Examples of Big Data Units</vt:lpstr>
      <vt:lpstr>Big Data Trends and Examples</vt:lpstr>
      <vt:lpstr>Big Data Value Areas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of Database Design, Application Development, and Administration</dc:title>
  <dc:subject>Data and Database Administration</dc:subject>
  <dc:creator>Michael Mannino</dc:creator>
  <dc:description>Third edition</dc:description>
  <cp:lastModifiedBy>SicilianMan</cp:lastModifiedBy>
  <cp:revision>1018</cp:revision>
  <cp:lastPrinted>1601-01-01T00:00:00Z</cp:lastPrinted>
  <dcterms:created xsi:type="dcterms:W3CDTF">2000-07-15T18:34:14Z</dcterms:created>
  <dcterms:modified xsi:type="dcterms:W3CDTF">2018-05-16T05:15:21Z</dcterms:modified>
</cp:coreProperties>
</file>