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403" r:id="rId3"/>
    <p:sldId id="402" r:id="rId4"/>
    <p:sldId id="404" r:id="rId5"/>
    <p:sldId id="381" r:id="rId6"/>
    <p:sldId id="405"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Course 2</a:t>
            </a:r>
            <a:r>
              <a:rPr lang="en-US" altLang="en-US" baseline="0" dirty="0" smtClean="0"/>
              <a:t> of the </a:t>
            </a:r>
            <a:r>
              <a:rPr lang="en-US" altLang="en-US" dirty="0" smtClean="0"/>
              <a:t>Data Warehousing for Business Intelligence</a:t>
            </a:r>
            <a:r>
              <a:rPr lang="en-US" altLang="en-US" baseline="0" dirty="0" smtClean="0"/>
              <a:t> specialization</a:t>
            </a:r>
            <a:endParaRPr lang="en-US" altLang="en-US" dirty="0" smtClean="0"/>
          </a:p>
          <a:p>
            <a:endParaRPr lang="en-US" altLang="en-US" dirty="0" smtClean="0"/>
          </a:p>
          <a:p>
            <a:r>
              <a:rPr lang="en-US" altLang="en-US" dirty="0" smtClean="0"/>
              <a:t>Five course sequence on data warehouse and business intelligence essentials along with a capstone project course</a:t>
            </a:r>
          </a:p>
          <a:p>
            <a:endParaRPr lang="en-US" altLang="en-US" dirty="0" smtClean="0"/>
          </a:p>
          <a:p>
            <a:r>
              <a:rPr lang="en-US" altLang="en-US" dirty="0" smtClean="0"/>
              <a:t>Second course in the</a:t>
            </a:r>
            <a:r>
              <a:rPr lang="en-US" altLang="en-US" baseline="0" dirty="0" smtClean="0"/>
              <a:t> specialization</a:t>
            </a:r>
            <a:r>
              <a:rPr lang="en-US" altLang="en-US" dirty="0" smtClean="0"/>
              <a:t> covering concepts, design, and data integration, fundamental elements of data warehouses.</a:t>
            </a:r>
          </a:p>
          <a:p>
            <a:endParaRPr lang="en-US" altLang="en-US" dirty="0" smtClean="0"/>
          </a:p>
          <a:p>
            <a:r>
              <a:rPr lang="en-US" altLang="en-US" dirty="0" smtClean="0"/>
              <a:t>Fun</a:t>
            </a:r>
            <a:r>
              <a:rPr lang="en-US" altLang="en-US" baseline="0" dirty="0" smtClean="0"/>
              <a:t> but challenging course for both business and computer science students</a:t>
            </a:r>
          </a:p>
          <a:p>
            <a:endParaRPr lang="en-US" altLang="en-US" dirty="0" smtClean="0"/>
          </a:p>
          <a:p>
            <a:r>
              <a:rPr lang="en-US" altLang="en-US" dirty="0" smtClean="0"/>
              <a:t>First</a:t>
            </a:r>
            <a:r>
              <a:rPr lang="en-US" altLang="en-US" baseline="0" dirty="0" smtClean="0"/>
              <a:t> course: Basics of query formulation and database development providing data management foundation</a:t>
            </a:r>
          </a:p>
          <a:p>
            <a:endParaRPr lang="en-US" altLang="en-US" baseline="0" dirty="0" smtClean="0"/>
          </a:p>
          <a:p>
            <a:r>
              <a:rPr lang="en-US" altLang="en-US" baseline="0" dirty="0" smtClean="0"/>
              <a:t>Third course: Relational database support for data warehouses and data administration</a:t>
            </a:r>
          </a:p>
          <a:p>
            <a:endParaRPr lang="en-US" altLang="en-US" dirty="0" smtClean="0"/>
          </a:p>
          <a:p>
            <a:r>
              <a:rPr lang="en-US" altLang="en-US" baseline="0" dirty="0" smtClean="0"/>
              <a:t>Learn new concepts, skills, and practices vital to careers in business intelligence</a:t>
            </a:r>
            <a:endParaRPr lang="en-US" altLang="en-US" dirty="0" smtClean="0"/>
          </a:p>
          <a:p>
            <a:endParaRPr lang="en-US" altLang="en-US" dirty="0" smtClean="0"/>
          </a:p>
          <a:p>
            <a:r>
              <a:rPr lang="en-US" altLang="en-US" dirty="0" smtClean="0"/>
              <a:t>Data warehouse:</a:t>
            </a:r>
          </a:p>
          <a:p>
            <a:r>
              <a:rPr lang="en-US" altLang="en-US" dirty="0" smtClean="0"/>
              <a:t>   - Supports tactical (medium term) and strategic (long-term) decision making</a:t>
            </a:r>
          </a:p>
          <a:p>
            <a:r>
              <a:rPr lang="en-US" altLang="en-US" dirty="0" smtClean="0"/>
              <a:t>   - New development in the 1990s: new technologies, architectures to apply technology</a:t>
            </a:r>
          </a:p>
          <a:p>
            <a:r>
              <a:rPr lang="en-US" altLang="en-US" baseline="0" dirty="0" smtClean="0"/>
              <a:t>   - Foundation for business intelligence</a:t>
            </a:r>
            <a:endParaRPr lang="en-US" altLang="en-US" dirty="0" smtClean="0"/>
          </a:p>
          <a:p>
            <a:r>
              <a:rPr lang="en-US" altLang="en-US" dirty="0" smtClean="0"/>
              <a:t>Objectives:</a:t>
            </a:r>
          </a:p>
          <a:p>
            <a:r>
              <a:rPr lang="en-US" altLang="en-US" dirty="0" smtClean="0"/>
              <a:t> - Cover course objectives</a:t>
            </a:r>
            <a:r>
              <a:rPr lang="en-US" altLang="en-US" baseline="0" dirty="0" smtClean="0"/>
              <a:t>, scope, and assignments</a:t>
            </a:r>
            <a:endParaRPr lang="en-US" altLang="en-US" dirty="0" smtClean="0"/>
          </a:p>
          <a:p>
            <a:r>
              <a:rPr lang="en-US" altLang="en-US" dirty="0" smtClean="0"/>
              <a:t> - Identify</a:t>
            </a:r>
            <a:r>
              <a:rPr lang="en-US" altLang="en-US" baseline="0" dirty="0" smtClean="0"/>
              <a:t> prerequisite knowledge</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1: database management fundamentals (query formulation and database development)</a:t>
            </a:r>
          </a:p>
          <a:p>
            <a:endParaRPr lang="en-US" baseline="0" dirty="0" smtClean="0"/>
          </a:p>
          <a:p>
            <a:r>
              <a:rPr lang="en-US" baseline="0" dirty="0" smtClean="0"/>
              <a:t>Course 2: DW concepts, design, and data integration</a:t>
            </a:r>
          </a:p>
          <a:p>
            <a:endParaRPr lang="en-US" baseline="0" dirty="0" smtClean="0"/>
          </a:p>
          <a:p>
            <a:r>
              <a:rPr lang="en-US" baseline="0" dirty="0" smtClean="0"/>
              <a:t>Course 3: Relational database support for DWs and data administration</a:t>
            </a:r>
          </a:p>
          <a:p>
            <a:endParaRPr lang="en-US" baseline="0" dirty="0" smtClean="0"/>
          </a:p>
          <a:p>
            <a:r>
              <a:rPr lang="en-US" baseline="0" dirty="0" smtClean="0"/>
              <a:t>Course 4: Business intelligence concepts, tools, and applications</a:t>
            </a:r>
          </a:p>
          <a:p>
            <a:endParaRPr lang="en-US" baseline="0" dirty="0" smtClean="0"/>
          </a:p>
          <a:p>
            <a:r>
              <a:rPr lang="en-US" baseline="0" dirty="0" smtClean="0"/>
              <a:t>Course 5: Capstone project with a case study about business needs, data warehouse schema design, data integration processes, relational database implementation, and dashboard and business reporting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196368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a:t>
            </a:r>
            <a:r>
              <a:rPr lang="en-US" baseline="0" dirty="0" smtClean="0"/>
              <a:t> and computer science students with career interests in data warehouses and business intelligence</a:t>
            </a:r>
            <a:endParaRPr lang="en-US" dirty="0" smtClean="0"/>
          </a:p>
          <a:p>
            <a:endParaRPr lang="en-US" dirty="0" smtClean="0"/>
          </a:p>
          <a:p>
            <a:r>
              <a:rPr lang="en-US" dirty="0" smtClean="0"/>
              <a:t>IT</a:t>
            </a:r>
            <a:r>
              <a:rPr lang="en-US" baseline="0" dirty="0" smtClean="0"/>
              <a:t> professionals</a:t>
            </a:r>
          </a:p>
          <a:p>
            <a:pPr marL="171450" indent="-171450">
              <a:buFontTx/>
              <a:buChar char="-"/>
            </a:pPr>
            <a:r>
              <a:rPr lang="en-US" baseline="0" dirty="0" smtClean="0"/>
              <a:t>Seek career change to fast growing area of business intelligence</a:t>
            </a:r>
          </a:p>
          <a:p>
            <a:pPr marL="171450" indent="-171450">
              <a:buFontTx/>
              <a:buChar char="-"/>
            </a:pPr>
            <a:r>
              <a:rPr lang="en-US" baseline="0" dirty="0" smtClean="0"/>
              <a:t>Programmers and analysts</a:t>
            </a:r>
          </a:p>
          <a:p>
            <a:pPr marL="171450" indent="-171450">
              <a:buFontTx/>
              <a:buChar char="-"/>
            </a:pPr>
            <a:r>
              <a:rPr lang="en-US" baseline="0" dirty="0" smtClean="0"/>
              <a:t>Project managers, user support</a:t>
            </a:r>
          </a:p>
          <a:p>
            <a:pPr marL="0" indent="0">
              <a:buFontTx/>
              <a:buNone/>
            </a:pPr>
            <a:endParaRPr lang="en-US" baseline="0" dirty="0" smtClean="0"/>
          </a:p>
          <a:p>
            <a:pPr marL="0" indent="0">
              <a:buFontTx/>
              <a:buNone/>
            </a:pPr>
            <a:r>
              <a:rPr lang="en-US" baseline="0" dirty="0" smtClean="0"/>
              <a:t>Non IT professionals</a:t>
            </a:r>
          </a:p>
          <a:p>
            <a:pPr marL="171450" indent="-171450">
              <a:buFontTx/>
              <a:buChar char="-"/>
            </a:pPr>
            <a:r>
              <a:rPr lang="en-US" baseline="0" dirty="0" smtClean="0"/>
              <a:t>Seek credentials for starting an IT career in business intelligence</a:t>
            </a:r>
          </a:p>
          <a:p>
            <a:pPr marL="171450" indent="-171450">
              <a:buFontTx/>
              <a:buChar char="-"/>
            </a:pPr>
            <a:r>
              <a:rPr lang="en-US" baseline="0" dirty="0" smtClean="0"/>
              <a:t>Business analysts</a:t>
            </a:r>
          </a:p>
          <a:p>
            <a:pPr marL="171450" indent="-171450">
              <a:buFontTx/>
              <a:buChar char="-"/>
            </a:pPr>
            <a:r>
              <a:rPr lang="en-US" baseline="0" dirty="0" smtClean="0"/>
              <a:t>Students with business or computing degrees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513464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6B4AE48D-24AB-4DB3-A90C-855F2EED92C3}" type="slidenum">
              <a:rPr kumimoji="0" lang="en-US" altLang="en-US" sz="1200" b="0" smtClean="0"/>
              <a:pPr/>
              <a:t>5</a:t>
            </a:fld>
            <a:endParaRPr kumimoji="0" lang="en-US" altLang="en-US" sz="1200" b="0" smtClean="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F1D4829-5D6A-4392-B3B0-12B3639A8A57}" type="slidenum">
              <a:rPr kumimoji="0" lang="en-US" altLang="en-US" sz="1200" b="0">
                <a:latin typeface="Arial" charset="0"/>
              </a:rPr>
              <a:pPr algn="r" eaLnBrk="1" hangingPunct="1"/>
              <a:t>5</a:t>
            </a:fld>
            <a:endParaRPr kumimoji="0" lang="en-US" altLang="en-US" sz="1200" b="0">
              <a:latin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343400"/>
            <a:ext cx="5486400" cy="4114800"/>
          </a:xfrm>
          <a:noFill/>
        </p:spPr>
        <p:txBody>
          <a:bodyPr/>
          <a:lstStyle/>
          <a:p>
            <a:pPr eaLnBrk="1" hangingPunct="1"/>
            <a:r>
              <a:rPr lang="en-US" altLang="en-US" dirty="0" smtClean="0"/>
              <a:t>A</a:t>
            </a:r>
            <a:r>
              <a:rPr lang="en-US" altLang="en-US" baseline="0" dirty="0" smtClean="0"/>
              <a:t> background in data warehouse concepts and skills is essential for a career in business intelligence. This course provides the foundation for students with balanced coverage of concepts, management practices, and skill development. The skills in this course are essential for positions involving data warehouse support, management of data warehouse projects, and application analysts in data warehouse projects.</a:t>
            </a:r>
            <a:endParaRPr lang="en-US" alt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baseline="0" dirty="0" smtClean="0"/>
              <a:t>Concepts: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Business architectures and maturity for data warehouses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Enterprise development methodologies for data warehouses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Data integration goals and constraints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Gain insight about employment opportunities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Reflect on maturity barriers, data warehouse design methodologies, and data integration goals and constraints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baseline="0" dirty="0" smtClean="0"/>
              <a:t>Skill development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Analyze data sources and business needs to create data warehouse schema designs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Create pivot table operations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altLang="en-US" sz="1200" baseline="0" dirty="0" smtClean="0"/>
              <a:t>Create data integration workflows and processes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baseline="0" dirty="0" smtClean="0"/>
          </a:p>
        </p:txBody>
      </p:sp>
    </p:spTree>
    <p:extLst>
      <p:ext uri="{BB962C8B-B14F-4D97-AF65-F5344CB8AC3E}">
        <p14:creationId xmlns:p14="http://schemas.microsoft.com/office/powerpoint/2010/main" val="357453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smtClean="0"/>
              <a:pPr/>
              <a:t>6</a:t>
            </a:fld>
            <a:endParaRPr kumimoji="0" lang="en-US" altLang="en-US" sz="1200"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marL="0" lvl="0" indent="0">
              <a:buFont typeface="Arial" panose="020B0604020202020204" pitchFamily="34" charset="0"/>
              <a:buNone/>
            </a:pPr>
            <a:r>
              <a:rPr lang="en-US" altLang="en-US" dirty="0" smtClean="0"/>
              <a:t>First</a:t>
            </a:r>
            <a:r>
              <a:rPr lang="en-US" altLang="en-US" baseline="0" dirty="0" smtClean="0"/>
              <a:t> course in the specialization covers these concepts.</a:t>
            </a:r>
            <a:endParaRPr lang="en-US" altLang="en-US" dirty="0" smtClean="0"/>
          </a:p>
        </p:txBody>
      </p:sp>
    </p:spTree>
    <p:extLst>
      <p:ext uri="{BB962C8B-B14F-4D97-AF65-F5344CB8AC3E}">
        <p14:creationId xmlns:p14="http://schemas.microsoft.com/office/powerpoint/2010/main" val="237450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Important</a:t>
            </a:r>
            <a:r>
              <a:rPr lang="en-US" altLang="en-US" baseline="0" dirty="0" smtClean="0"/>
              <a:t> material for students who seek opportunities in business intelligence</a:t>
            </a:r>
          </a:p>
          <a:p>
            <a:pPr marL="0" indent="0" eaLnBrk="1" hangingPunct="1">
              <a:buFontTx/>
              <a:buNone/>
            </a:pPr>
            <a:endParaRPr lang="en-US" altLang="en-US" baseline="0" dirty="0" smtClean="0"/>
          </a:p>
          <a:p>
            <a:pPr marL="0" indent="0" eaLnBrk="1" hangingPunct="1">
              <a:buFontTx/>
              <a:buNone/>
            </a:pPr>
            <a:r>
              <a:rPr lang="en-US" altLang="en-US" baseline="0" dirty="0" smtClean="0"/>
              <a:t>Appeal to both business and CS students</a:t>
            </a:r>
          </a:p>
          <a:p>
            <a:pPr marL="0" indent="0" eaLnBrk="1" hangingPunct="1">
              <a:buFontTx/>
              <a:buNone/>
            </a:pPr>
            <a:endParaRPr lang="en-US" altLang="en-US" baseline="0" dirty="0" smtClean="0"/>
          </a:p>
          <a:p>
            <a:pPr marL="0" indent="0" eaLnBrk="1" hangingPunct="1">
              <a:buFontTx/>
              <a:buNone/>
            </a:pPr>
            <a:r>
              <a:rPr lang="en-US" altLang="en-US" baseline="0" dirty="0" smtClean="0"/>
              <a:t>Major skills</a:t>
            </a:r>
          </a:p>
          <a:p>
            <a:pPr marL="171450" indent="-171450" eaLnBrk="1" hangingPunct="1">
              <a:buFontTx/>
              <a:buChar char="-"/>
            </a:pPr>
            <a:r>
              <a:rPr lang="en-US" altLang="en-US" baseline="0" dirty="0" smtClean="0"/>
              <a:t>Schema design for analyzing data sources and business needs</a:t>
            </a:r>
          </a:p>
          <a:p>
            <a:pPr marL="171450" indent="-171450" eaLnBrk="1" hangingPunct="1">
              <a:buFontTx/>
              <a:buChar char="-"/>
            </a:pPr>
            <a:r>
              <a:rPr lang="en-US" altLang="en-US" baseline="0" dirty="0" smtClean="0"/>
              <a:t>Data integration process design and implementation</a:t>
            </a:r>
          </a:p>
          <a:p>
            <a:pPr marL="0" indent="0" eaLnBrk="1" hangingPunct="1">
              <a:buFontTx/>
              <a:buNone/>
            </a:pPr>
            <a:endParaRPr lang="en-US" altLang="en-US" dirty="0" smtClean="0"/>
          </a:p>
          <a:p>
            <a:pPr marL="0" indent="0" eaLnBrk="1" hangingPunct="1">
              <a:buFontTx/>
              <a:buNone/>
            </a:pPr>
            <a:r>
              <a:rPr lang="en-US" altLang="en-US" dirty="0" smtClean="0"/>
              <a:t>Interesting and</a:t>
            </a:r>
            <a:r>
              <a:rPr lang="en-US" altLang="en-US" baseline="0" dirty="0" smtClean="0"/>
              <a:t> important tools to use: </a:t>
            </a:r>
          </a:p>
          <a:p>
            <a:pPr marL="171450" indent="-171450" eaLnBrk="1" hangingPunct="1">
              <a:buFontTx/>
              <a:buChar char="-"/>
            </a:pPr>
            <a:r>
              <a:rPr lang="en-US" altLang="en-US" baseline="0" dirty="0" smtClean="0"/>
              <a:t>Pentaho Data Integration</a:t>
            </a:r>
          </a:p>
          <a:p>
            <a:pPr marL="171450" indent="-171450" eaLnBrk="1" hangingPunct="1">
              <a:buFontTx/>
              <a:buChar char="-"/>
            </a:pPr>
            <a:r>
              <a:rPr lang="en-US" altLang="en-US" baseline="0" dirty="0" smtClean="0"/>
              <a:t>Pivot4J</a:t>
            </a:r>
          </a:p>
          <a:p>
            <a:pPr marL="171450" indent="-171450" eaLnBrk="1" hangingPunct="1">
              <a:buFontTx/>
              <a:buChar char="-"/>
            </a:pPr>
            <a:r>
              <a:rPr lang="en-US" altLang="en-US" baseline="0" dirty="0" smtClean="0"/>
              <a:t>Limited usage of Oracle or MySQL in the data integration assignment</a:t>
            </a:r>
            <a:endParaRPr lang="en-US" altLang="en-US" dirty="0" smtClean="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algn="ctr"/>
            <a:r>
              <a:rPr lang="en-US" altLang="en-US" dirty="0" smtClean="0"/>
              <a:t>Module 1</a:t>
            </a:r>
            <a:br>
              <a:rPr lang="en-US" altLang="en-US" dirty="0" smtClean="0"/>
            </a:br>
            <a:r>
              <a:rPr lang="en-US" altLang="en-US" dirty="0" smtClean="0"/>
              <a:t>Data Warehouse Concepts and Architectures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Lesson 1: </a:t>
            </a:r>
            <a:r>
              <a:rPr lang="en-US" altLang="en-US" smtClean="0"/>
              <a:t>Course objectives</a:t>
            </a:r>
            <a:endParaRPr lang="en-US" altLang="en-US" dirty="0"/>
          </a:p>
          <a:p>
            <a:pPr algn="r" eaLnBrk="1" hangingPunct="1"/>
            <a:endParaRPr lang="en-US"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this course in the specialization</a:t>
            </a:r>
          </a:p>
          <a:p>
            <a:r>
              <a:rPr lang="en-US" dirty="0" smtClean="0"/>
              <a:t>Understand targeted learners for this course</a:t>
            </a:r>
          </a:p>
          <a:p>
            <a:r>
              <a:rPr lang="en-US" dirty="0" smtClean="0"/>
              <a:t>Understand broad course objectives and prerequisite background</a:t>
            </a:r>
          </a:p>
          <a:p>
            <a:endParaRPr lang="en-US" dirty="0"/>
          </a:p>
        </p:txBody>
      </p:sp>
    </p:spTree>
    <p:extLst>
      <p:ext uri="{BB962C8B-B14F-4D97-AF65-F5344CB8AC3E}">
        <p14:creationId xmlns:p14="http://schemas.microsoft.com/office/powerpoint/2010/main" val="264226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74844"/>
            <a:ext cx="8382000" cy="685800"/>
          </a:xfrm>
        </p:spPr>
        <p:txBody>
          <a:bodyPr/>
          <a:lstStyle/>
          <a:p>
            <a:r>
              <a:rPr lang="en-US" dirty="0" smtClean="0"/>
              <a:t>Data Warehousing for Business Intelligence</a:t>
            </a:r>
            <a:endParaRPr lang="en-US" dirty="0"/>
          </a:p>
        </p:txBody>
      </p:sp>
      <p:sp>
        <p:nvSpPr>
          <p:cNvPr id="3" name="Rounded Rectangle 2"/>
          <p:cNvSpPr/>
          <p:nvPr/>
        </p:nvSpPr>
        <p:spPr bwMode="auto">
          <a:xfrm>
            <a:off x="3550809" y="823226"/>
            <a:ext cx="3557127" cy="630621"/>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Database management essentials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4" name="Down Arrow 3"/>
          <p:cNvSpPr/>
          <p:nvPr/>
        </p:nvSpPr>
        <p:spPr bwMode="auto">
          <a:xfrm>
            <a:off x="5156633" y="1483331"/>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550810" y="1879516"/>
            <a:ext cx="3557126" cy="681860"/>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lgn="ctr" eaLnBrk="0" hangingPunct="0"/>
            <a:r>
              <a:rPr kumimoji="0" lang="en-US" sz="1800" b="0" dirty="0">
                <a:solidFill>
                  <a:srgbClr val="000000"/>
                </a:solidFill>
                <a:latin typeface="Arial" pitchFamily="127" charset="0"/>
                <a:ea typeface="ＭＳ Ｐゴシック" pitchFamily="127" charset="-128"/>
                <a:cs typeface="ＭＳ Ｐゴシック" pitchFamily="127" charset="-128"/>
              </a:rPr>
              <a:t>Data </a:t>
            </a:r>
            <a:r>
              <a:rPr kumimoji="0" lang="en-US" sz="1800" b="0" dirty="0" smtClean="0">
                <a:solidFill>
                  <a:srgbClr val="000000"/>
                </a:solidFill>
                <a:latin typeface="Arial" pitchFamily="127" charset="0"/>
                <a:ea typeface="ＭＳ Ｐゴシック" pitchFamily="127" charset="-128"/>
                <a:cs typeface="ＭＳ Ｐゴシック" pitchFamily="127" charset="-128"/>
              </a:rPr>
              <a:t>warehouse </a:t>
            </a:r>
            <a:r>
              <a:rPr kumimoji="0" lang="en-US" sz="1800" b="0" dirty="0" smtClean="0">
                <a:solidFill>
                  <a:srgbClr val="000000"/>
                </a:solidFill>
                <a:latin typeface="Arial" pitchFamily="127" charset="0"/>
                <a:ea typeface="ＭＳ Ｐゴシック" pitchFamily="127" charset="-128"/>
                <a:cs typeface="ＭＳ Ｐゴシック" pitchFamily="127" charset="-128"/>
              </a:rPr>
              <a:t>concepts, design </a:t>
            </a:r>
            <a:r>
              <a:rPr kumimoji="0" lang="en-US" sz="1800" b="0" dirty="0" smtClean="0">
                <a:solidFill>
                  <a:srgbClr val="000000"/>
                </a:solidFill>
                <a:latin typeface="Arial" pitchFamily="127" charset="0"/>
                <a:ea typeface="ＭＳ Ｐゴシック" pitchFamily="127" charset="-128"/>
                <a:cs typeface="ＭＳ Ｐゴシック" pitchFamily="127" charset="-128"/>
              </a:rPr>
              <a:t>and data integration</a:t>
            </a:r>
            <a:endParaRPr kumimoji="0" lang="en-US" sz="1800" b="0" dirty="0">
              <a:solidFill>
                <a:srgbClr val="000000"/>
              </a:solidFill>
              <a:latin typeface="Arial" pitchFamily="127" charset="0"/>
              <a:ea typeface="ＭＳ Ｐゴシック" pitchFamily="127" charset="-128"/>
              <a:cs typeface="ＭＳ Ｐゴシック" pitchFamily="127"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Down Arrow 6"/>
          <p:cNvSpPr/>
          <p:nvPr/>
        </p:nvSpPr>
        <p:spPr bwMode="auto">
          <a:xfrm>
            <a:off x="5156633" y="2612537"/>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ounded Rectangle 8"/>
          <p:cNvSpPr/>
          <p:nvPr/>
        </p:nvSpPr>
        <p:spPr bwMode="auto">
          <a:xfrm>
            <a:off x="3550810" y="3010693"/>
            <a:ext cx="3557126" cy="63062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Relational database support for data warehouses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0" name="Down Arrow 9"/>
          <p:cNvSpPr/>
          <p:nvPr/>
        </p:nvSpPr>
        <p:spPr bwMode="auto">
          <a:xfrm>
            <a:off x="5156633" y="3718093"/>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ounded Rectangle 10"/>
          <p:cNvSpPr/>
          <p:nvPr/>
        </p:nvSpPr>
        <p:spPr bwMode="auto">
          <a:xfrm>
            <a:off x="3550810" y="4149751"/>
            <a:ext cx="3557126" cy="6824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Business intelligence</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concepts, tools, and applications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TextBox 4"/>
          <p:cNvSpPr txBox="1"/>
          <p:nvPr/>
        </p:nvSpPr>
        <p:spPr>
          <a:xfrm>
            <a:off x="1830319" y="868326"/>
            <a:ext cx="1572768" cy="461665"/>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mn-lt"/>
              </a:rPr>
              <a:t>Course 1</a:t>
            </a:r>
            <a:endParaRPr lang="en-US" dirty="0">
              <a:latin typeface="+mn-lt"/>
            </a:endParaRPr>
          </a:p>
        </p:txBody>
      </p:sp>
      <p:sp>
        <p:nvSpPr>
          <p:cNvPr id="13" name="TextBox 12"/>
          <p:cNvSpPr txBox="1"/>
          <p:nvPr/>
        </p:nvSpPr>
        <p:spPr>
          <a:xfrm>
            <a:off x="1830319" y="1939651"/>
            <a:ext cx="1572768" cy="46166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r>
              <a:rPr lang="en-US" dirty="0" smtClean="0">
                <a:latin typeface="+mn-lt"/>
              </a:rPr>
              <a:t>Course 2</a:t>
            </a:r>
            <a:endParaRPr lang="en-US" dirty="0">
              <a:latin typeface="+mn-lt"/>
            </a:endParaRPr>
          </a:p>
        </p:txBody>
      </p:sp>
      <p:sp>
        <p:nvSpPr>
          <p:cNvPr id="14" name="TextBox 13"/>
          <p:cNvSpPr txBox="1"/>
          <p:nvPr/>
        </p:nvSpPr>
        <p:spPr>
          <a:xfrm>
            <a:off x="1830319" y="3042692"/>
            <a:ext cx="1572768" cy="461665"/>
          </a:xfrm>
          <a:prstGeom prst="rect">
            <a:avLst/>
          </a:prstGeom>
          <a:noFill/>
        </p:spPr>
        <p:txBody>
          <a:bodyPr wrap="square" rtlCol="0">
            <a:spAutoFit/>
          </a:bodyPr>
          <a:lstStyle/>
          <a:p>
            <a:r>
              <a:rPr lang="en-US" dirty="0" smtClean="0">
                <a:latin typeface="+mn-lt"/>
              </a:rPr>
              <a:t>Course 3</a:t>
            </a:r>
            <a:endParaRPr lang="en-US" dirty="0">
              <a:latin typeface="+mn-lt"/>
            </a:endParaRPr>
          </a:p>
        </p:txBody>
      </p:sp>
      <p:sp>
        <p:nvSpPr>
          <p:cNvPr id="15" name="TextBox 14"/>
          <p:cNvSpPr txBox="1"/>
          <p:nvPr/>
        </p:nvSpPr>
        <p:spPr>
          <a:xfrm>
            <a:off x="1830319" y="4145733"/>
            <a:ext cx="1572768" cy="461665"/>
          </a:xfrm>
          <a:prstGeom prst="rect">
            <a:avLst/>
          </a:prstGeom>
          <a:noFill/>
        </p:spPr>
        <p:txBody>
          <a:bodyPr wrap="square" rtlCol="0">
            <a:spAutoFit/>
          </a:bodyPr>
          <a:lstStyle/>
          <a:p>
            <a:r>
              <a:rPr lang="en-US" dirty="0" smtClean="0">
                <a:latin typeface="+mn-lt"/>
              </a:rPr>
              <a:t>Course 4</a:t>
            </a:r>
            <a:endParaRPr lang="en-US" dirty="0">
              <a:latin typeface="+mn-lt"/>
            </a:endParaRPr>
          </a:p>
        </p:txBody>
      </p:sp>
      <p:sp>
        <p:nvSpPr>
          <p:cNvPr id="16" name="Down Arrow 15"/>
          <p:cNvSpPr/>
          <p:nvPr/>
        </p:nvSpPr>
        <p:spPr bwMode="auto">
          <a:xfrm>
            <a:off x="5156633" y="4861642"/>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7" name="Rounded Rectangle 16"/>
          <p:cNvSpPr/>
          <p:nvPr/>
        </p:nvSpPr>
        <p:spPr bwMode="auto">
          <a:xfrm>
            <a:off x="3550810" y="5259798"/>
            <a:ext cx="3557126" cy="89716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Design and build a data warehouse for business</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intelligence implementation</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8" name="TextBox 17"/>
          <p:cNvSpPr txBox="1"/>
          <p:nvPr/>
        </p:nvSpPr>
        <p:spPr>
          <a:xfrm>
            <a:off x="1830319" y="5255780"/>
            <a:ext cx="1572768" cy="461665"/>
          </a:xfrm>
          <a:prstGeom prst="rect">
            <a:avLst/>
          </a:prstGeom>
          <a:noFill/>
        </p:spPr>
        <p:txBody>
          <a:bodyPr wrap="square" rtlCol="0">
            <a:spAutoFit/>
          </a:bodyPr>
          <a:lstStyle/>
          <a:p>
            <a:r>
              <a:rPr lang="en-US" dirty="0" smtClean="0">
                <a:latin typeface="+mn-lt"/>
              </a:rPr>
              <a:t>Course 5</a:t>
            </a:r>
            <a:endParaRPr lang="en-US" dirty="0">
              <a:latin typeface="+mn-lt"/>
            </a:endParaRPr>
          </a:p>
        </p:txBody>
      </p:sp>
    </p:spTree>
    <p:extLst>
      <p:ext uri="{BB962C8B-B14F-4D97-AF65-F5344CB8AC3E}">
        <p14:creationId xmlns:p14="http://schemas.microsoft.com/office/powerpoint/2010/main" val="40988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P spid="11" grpId="0" animBg="1"/>
      <p:bldP spid="5" grpId="0"/>
      <p:bldP spid="13" grpId="0" animBg="1"/>
      <p:bldP spid="14" grpId="0"/>
      <p:bldP spid="15" grpId="0"/>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Learners</a:t>
            </a:r>
            <a:endParaRPr lang="en-US" dirty="0"/>
          </a:p>
        </p:txBody>
      </p:sp>
      <p:pic>
        <p:nvPicPr>
          <p:cNvPr id="3078" name="Picture 6" descr="C:\Users\Michael\AppData\Local\Microsoft\Windows\Temporary Internet Files\Content.IE5\BKOXXCXZ\employee_fema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05" y="1726164"/>
            <a:ext cx="19145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Michael\AppData\Local\Microsoft\Windows\Temporary Internet Files\Content.IE5\BKOXXCXZ\Business-Presentati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8770" y="4268325"/>
            <a:ext cx="2289676" cy="16790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173" y="4545432"/>
            <a:ext cx="1343657" cy="1371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1416" y="1237372"/>
            <a:ext cx="2676939" cy="461665"/>
          </a:xfrm>
          <a:prstGeom prst="rect">
            <a:avLst/>
          </a:prstGeom>
          <a:noFill/>
        </p:spPr>
        <p:txBody>
          <a:bodyPr wrap="square" rtlCol="0">
            <a:spAutoFit/>
          </a:bodyPr>
          <a:lstStyle/>
          <a:p>
            <a:r>
              <a:rPr lang="en-US" b="0" dirty="0" smtClean="0">
                <a:latin typeface="+mn-lt"/>
              </a:rPr>
              <a:t>IT professionals</a:t>
            </a:r>
            <a:endParaRPr lang="en-US" b="0" dirty="0">
              <a:latin typeface="+mn-lt"/>
            </a:endParaRPr>
          </a:p>
        </p:txBody>
      </p:sp>
      <p:sp>
        <p:nvSpPr>
          <p:cNvPr id="17" name="TextBox 16"/>
          <p:cNvSpPr txBox="1"/>
          <p:nvPr/>
        </p:nvSpPr>
        <p:spPr>
          <a:xfrm>
            <a:off x="1163417" y="3806660"/>
            <a:ext cx="2580382" cy="461665"/>
          </a:xfrm>
          <a:prstGeom prst="rect">
            <a:avLst/>
          </a:prstGeom>
          <a:noFill/>
        </p:spPr>
        <p:txBody>
          <a:bodyPr wrap="square" rtlCol="0">
            <a:spAutoFit/>
          </a:bodyPr>
          <a:lstStyle/>
          <a:p>
            <a:r>
              <a:rPr lang="en-US" b="0" dirty="0" smtClean="0">
                <a:latin typeface="+mn-lt"/>
              </a:rPr>
              <a:t>Project managers</a:t>
            </a:r>
            <a:endParaRPr lang="en-US" b="0" dirty="0">
              <a:latin typeface="+mn-lt"/>
            </a:endParaRPr>
          </a:p>
        </p:txBody>
      </p:sp>
      <p:sp>
        <p:nvSpPr>
          <p:cNvPr id="18" name="TextBox 17"/>
          <p:cNvSpPr txBox="1"/>
          <p:nvPr/>
        </p:nvSpPr>
        <p:spPr>
          <a:xfrm>
            <a:off x="5113817" y="3871731"/>
            <a:ext cx="3142925" cy="461665"/>
          </a:xfrm>
          <a:prstGeom prst="rect">
            <a:avLst/>
          </a:prstGeom>
          <a:noFill/>
        </p:spPr>
        <p:txBody>
          <a:bodyPr wrap="square" rtlCol="0">
            <a:spAutoFit/>
          </a:bodyPr>
          <a:lstStyle/>
          <a:p>
            <a:r>
              <a:rPr lang="en-US" b="0" dirty="0" smtClean="0">
                <a:latin typeface="+mn-lt"/>
              </a:rPr>
              <a:t>Business analysts</a:t>
            </a:r>
            <a:endParaRPr lang="en-US" b="0" dirty="0">
              <a:latin typeface="+mn-lt"/>
            </a:endParaRPr>
          </a:p>
        </p:txBody>
      </p:sp>
      <p:sp>
        <p:nvSpPr>
          <p:cNvPr id="10" name="TextBox 9"/>
          <p:cNvSpPr txBox="1"/>
          <p:nvPr/>
        </p:nvSpPr>
        <p:spPr>
          <a:xfrm>
            <a:off x="1061688" y="1221432"/>
            <a:ext cx="2827560" cy="461665"/>
          </a:xfrm>
          <a:prstGeom prst="rect">
            <a:avLst/>
          </a:prstGeom>
          <a:noFill/>
        </p:spPr>
        <p:txBody>
          <a:bodyPr wrap="square" rtlCol="0">
            <a:spAutoFit/>
          </a:bodyPr>
          <a:lstStyle/>
          <a:p>
            <a:r>
              <a:rPr lang="en-US" b="0" dirty="0" smtClean="0">
                <a:latin typeface="+mn-lt"/>
              </a:rPr>
              <a:t>University students</a:t>
            </a:r>
            <a:endParaRPr lang="en-US" b="0" dirty="0">
              <a:latin typeface="+mn-lt"/>
            </a:endParaRPr>
          </a:p>
        </p:txBody>
      </p:sp>
      <p:pic>
        <p:nvPicPr>
          <p:cNvPr id="1027" name="Picture 3" descr="C:\Users\Michael\AppData\Local\Microsoft\Windows\Temporary Internet Files\Content.IE5\Z0MZK801\studen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71" y="1973814"/>
            <a:ext cx="2857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48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idx="4294967295"/>
          </p:nvPr>
        </p:nvSpPr>
        <p:spPr>
          <a:xfrm>
            <a:off x="126492" y="341376"/>
            <a:ext cx="8001000" cy="804672"/>
          </a:xfrm>
        </p:spPr>
        <p:txBody>
          <a:bodyPr anchor="b"/>
          <a:lstStyle/>
          <a:p>
            <a:pPr eaLnBrk="1" hangingPunct="1"/>
            <a:r>
              <a:rPr lang="en-US" altLang="en-US" dirty="0" smtClean="0"/>
              <a:t>Broad Course Objectives</a:t>
            </a:r>
          </a:p>
        </p:txBody>
      </p:sp>
      <p:sp>
        <p:nvSpPr>
          <p:cNvPr id="5123" name="Rectangle 3"/>
          <p:cNvSpPr>
            <a:spLocks noGrp="1" noChangeArrowheads="1"/>
          </p:cNvSpPr>
          <p:nvPr>
            <p:ph type="body" idx="4294967295"/>
          </p:nvPr>
        </p:nvSpPr>
        <p:spPr>
          <a:xfrm>
            <a:off x="357852" y="1483640"/>
            <a:ext cx="8229600" cy="4056993"/>
          </a:xfrm>
        </p:spPr>
        <p:txBody>
          <a:bodyPr/>
          <a:lstStyle/>
          <a:p>
            <a:pPr eaLnBrk="1" hangingPunct="1"/>
            <a:r>
              <a:rPr lang="en-US" altLang="en-US" sz="2000" dirty="0" smtClean="0"/>
              <a:t>Establish an initial foundation of data warehouse background for business intelligence careers</a:t>
            </a:r>
          </a:p>
          <a:p>
            <a:pPr eaLnBrk="1" hangingPunct="1"/>
            <a:r>
              <a:rPr lang="en-US" altLang="en-US" sz="2000" dirty="0" smtClean="0"/>
              <a:t>Gain conceptual background about business architectures, management practices, and data warehouse development methodologies</a:t>
            </a:r>
          </a:p>
          <a:p>
            <a:pPr eaLnBrk="1" hangingPunct="1"/>
            <a:r>
              <a:rPr lang="en-US" altLang="en-US" sz="2000" dirty="0" smtClean="0"/>
              <a:t>Create data warehouse designs, data integration workflows, and pivot table operations</a:t>
            </a:r>
          </a:p>
          <a:p>
            <a:pPr eaLnBrk="1" hangingPunct="1"/>
            <a:r>
              <a:rPr lang="en-US" altLang="en-US" sz="2000" dirty="0" smtClean="0"/>
              <a:t>Reflect on business architecture selection, data warehouse design methodologies, and data integration goals and constraints</a:t>
            </a:r>
          </a:p>
          <a:p>
            <a:pPr eaLnBrk="1" hangingPunct="1"/>
            <a:endParaRPr lang="en-US" altLang="en-US" sz="2000" dirty="0" smtClean="0"/>
          </a:p>
          <a:p>
            <a:pPr eaLnBrk="1" hangingPunct="1"/>
            <a:endParaRPr lang="en-US" altLang="en-US" sz="2000" dirty="0"/>
          </a:p>
        </p:txBody>
      </p:sp>
    </p:spTree>
    <p:extLst>
      <p:ext uri="{BB962C8B-B14F-4D97-AF65-F5344CB8AC3E}">
        <p14:creationId xmlns:p14="http://schemas.microsoft.com/office/powerpoint/2010/main" val="2802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Prerequisite Background</a:t>
            </a:r>
          </a:p>
        </p:txBody>
      </p:sp>
      <p:sp>
        <p:nvSpPr>
          <p:cNvPr id="6147" name="Rectangle 3"/>
          <p:cNvSpPr>
            <a:spLocks noGrp="1" noChangeArrowheads="1"/>
          </p:cNvSpPr>
          <p:nvPr>
            <p:ph idx="1"/>
          </p:nvPr>
        </p:nvSpPr>
        <p:spPr/>
        <p:txBody>
          <a:bodyPr/>
          <a:lstStyle/>
          <a:p>
            <a:pPr eaLnBrk="1" hangingPunct="1">
              <a:lnSpc>
                <a:spcPct val="80000"/>
              </a:lnSpc>
            </a:pPr>
            <a:r>
              <a:rPr lang="en-US" altLang="en-US" sz="2800" dirty="0"/>
              <a:t>I</a:t>
            </a:r>
            <a:r>
              <a:rPr lang="en-US" altLang="en-US" sz="2800" dirty="0" smtClean="0"/>
              <a:t>ntroductory database course</a:t>
            </a:r>
          </a:p>
          <a:p>
            <a:pPr eaLnBrk="1" hangingPunct="1">
              <a:lnSpc>
                <a:spcPct val="80000"/>
              </a:lnSpc>
            </a:pPr>
            <a:r>
              <a:rPr lang="en-US" altLang="en-US" sz="2800" dirty="0" smtClean="0"/>
              <a:t>Course 1 in the specialization</a:t>
            </a:r>
          </a:p>
          <a:p>
            <a:pPr eaLnBrk="1" hangingPunct="1">
              <a:lnSpc>
                <a:spcPct val="80000"/>
              </a:lnSpc>
            </a:pPr>
            <a:r>
              <a:rPr lang="en-US" altLang="en-US" sz="2800" dirty="0" smtClean="0"/>
              <a:t>Background about relational databases, query formulation, data modeling, and normalization</a:t>
            </a:r>
          </a:p>
        </p:txBody>
      </p:sp>
    </p:spTree>
    <p:extLst>
      <p:ext uri="{BB962C8B-B14F-4D97-AF65-F5344CB8AC3E}">
        <p14:creationId xmlns:p14="http://schemas.microsoft.com/office/powerpoint/2010/main" val="222058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First course about data warehouses in the specialization</a:t>
            </a:r>
          </a:p>
          <a:p>
            <a:pPr eaLnBrk="1" hangingPunct="1"/>
            <a:r>
              <a:rPr lang="en-US" altLang="en-US" dirty="0" smtClean="0"/>
              <a:t>Unified coverage of data warehouse concepts, design, and data integration</a:t>
            </a:r>
          </a:p>
          <a:p>
            <a:pPr eaLnBrk="1" hangingPunct="1"/>
            <a:r>
              <a:rPr lang="en-US" altLang="en-US" dirty="0" smtClean="0"/>
              <a:t>Skill development for data warehouse design, pivot table usage, and data integration workflows</a:t>
            </a:r>
          </a:p>
          <a:p>
            <a:pPr eaLnBrk="1" hangingPunct="1"/>
            <a:r>
              <a:rPr lang="en-US" altLang="en-US" dirty="0" smtClean="0"/>
              <a:t>Career opportunities for working professionals as well as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1 Data Warehouse Concepts and Architectures&amp;quot;&quot;/&gt;&lt;property id=&quot;20303&quot; value=&quot;Michael Mannino&quot;/&gt;&lt;property id=&quot;20307&quot; value=&quot;256&quot;/&gt;&lt;property id=&quot;20309&quot; value=&quot;0&quot;/&gt;&lt;/object&gt;&lt;object type=&quot;3&quot; unique_id=&quot;12853&quot;&gt;&lt;property id=&quot;20148&quot; value=&quot;5&quot;/&gt;&lt;property id=&quot;20300&quot; value=&quot;Slide 5 - &amp;quot;Broad Course Objectives&amp;quot;&quot;/&gt;&lt;property id=&quot;20303&quot; value=&quot;Michael Mannino&quot;/&gt;&lt;property id=&quot;20307&quot; value=&quot;381&quot;/&gt;&lt;property id=&quot;20309&quot; value=&quot;0&quot;/&gt;&lt;/object&gt;&lt;object type=&quot;3&quot; unique_id=&quot;23291&quot;&gt;&lt;property id=&quot;20148&quot; value=&quot;5&quot;/&gt;&lt;property id=&quot;20300&quot; value=&quot;Slide 7 - &amp;quot;Summary&amp;quot;&quot;/&gt;&lt;property id=&quot;20307&quot; value=&quot;395&quot;/&gt;&lt;/object&gt;&lt;object type=&quot;3&quot; unique_id=&quot;26145&quot;&gt;&lt;property id=&quot;20148&quot; value=&quot;5&quot;/&gt;&lt;property id=&quot;20300&quot; value=&quot;Slide 2 - &amp;quot;Lesson Objectives&amp;quot;&quot;/&gt;&lt;property id=&quot;20307&quot; value=&quot;403&quot;/&gt;&lt;/object&gt;&lt;object type=&quot;3&quot; unique_id=&quot;26146&quot;&gt;&lt;property id=&quot;20148&quot; value=&quot;5&quot;/&gt;&lt;property id=&quot;20300&quot; value=&quot;Slide 3 - &amp;quot;Data Warehousing for Business Intelligence&amp;quot;&quot;/&gt;&lt;property id=&quot;20307&quot; value=&quot;402&quot;/&gt;&lt;/object&gt;&lt;object type=&quot;3&quot; unique_id=&quot;26147&quot;&gt;&lt;property id=&quot;20148&quot; value=&quot;5&quot;/&gt;&lt;property id=&quot;20300&quot; value=&quot;Slide 4 - &amp;quot;Targeted Learners&amp;quot;&quot;/&gt;&lt;property id=&quot;20307&quot; value=&quot;404&quot;/&gt;&lt;/object&gt;&lt;object type=&quot;3&quot; unique_id=&quot;26151&quot;&gt;&lt;property id=&quot;20148&quot; value=&quot;5&quot;/&gt;&lt;property id=&quot;20300&quot; value=&quot;Slide 6 - &amp;quot;Prerequisite Background&amp;quot;&quot;/&gt;&lt;property id=&quot;20307&quot; value=&quot;405&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13498</TotalTime>
  <Words>786</Words>
  <Application>Microsoft Office PowerPoint</Application>
  <PresentationFormat>On-screen Show (4:3)</PresentationFormat>
  <Paragraphs>112</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Arai</vt:lpstr>
      <vt:lpstr>Arial</vt:lpstr>
      <vt:lpstr>Times New Roman</vt:lpstr>
      <vt:lpstr>Blank Presentation</vt:lpstr>
      <vt:lpstr>Module 1 Data Warehouse Concepts and Architectures</vt:lpstr>
      <vt:lpstr>Lesson Objectives</vt:lpstr>
      <vt:lpstr>Data Warehousing for Business Intelligence</vt:lpstr>
      <vt:lpstr>Targeted Learners</vt:lpstr>
      <vt:lpstr>Broad Course Objectives</vt:lpstr>
      <vt:lpstr>Prerequisite Background</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1: Course objectives</dc:title>
  <dc:subject>Data Warehouse Concepts and Architectures</dc:subject>
  <dc:creator>Michael Mannino</dc:creator>
  <dc:description>Data Warehouse Concepts, Design, Manipulation, and Administration</dc:description>
  <cp:lastModifiedBy>Mannino, Michael</cp:lastModifiedBy>
  <cp:revision>2341</cp:revision>
  <cp:lastPrinted>1601-01-01T00:00:00Z</cp:lastPrinted>
  <dcterms:created xsi:type="dcterms:W3CDTF">2000-07-15T18:34:14Z</dcterms:created>
  <dcterms:modified xsi:type="dcterms:W3CDTF">2015-09-04T19:36:14Z</dcterms:modified>
</cp:coreProperties>
</file>