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72" r:id="rId3"/>
    <p:sldId id="271" r:id="rId4"/>
    <p:sldId id="261" r:id="rId5"/>
    <p:sldId id="269" r:id="rId6"/>
    <p:sldId id="268" r:id="rId7"/>
    <p:sldId id="266" r:id="rId8"/>
    <p:sldId id="267" r:id="rId9"/>
    <p:sldId id="265" r:id="rId10"/>
  </p:sldIdLst>
  <p:sldSz cx="9144000" cy="6858000" type="screen4x3"/>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8" autoAdjust="0"/>
    <p:restoredTop sz="62963" autoAdjust="0"/>
  </p:normalViewPr>
  <p:slideViewPr>
    <p:cSldViewPr snapToGrid="0">
      <p:cViewPr varScale="1">
        <p:scale>
          <a:sx n="73" d="100"/>
          <a:sy n="73" d="100"/>
        </p:scale>
        <p:origin x="276" y="54"/>
      </p:cViewPr>
      <p:guideLst>
        <p:guide orient="horz" pos="2160"/>
        <p:guide pos="2880"/>
      </p:guideLst>
    </p:cSldViewPr>
  </p:slideViewPr>
  <p:notesTextViewPr>
    <p:cViewPr>
      <p:scale>
        <a:sx n="75" d="100"/>
        <a:sy n="75" d="100"/>
      </p:scale>
      <p:origin x="0" y="0"/>
    </p:cViewPr>
  </p:notesTextViewPr>
  <p:notesViewPr>
    <p:cSldViewPr snapToGrid="0">
      <p:cViewPr varScale="1">
        <p:scale>
          <a:sx n="88" d="100"/>
          <a:sy n="88" d="100"/>
        </p:scale>
        <p:origin x="93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A88728-3FEE-4665-AE2D-5AE488DBD3A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B27244C1-AAFE-47D8-87EC-1FDC8C029EC9}">
      <dgm:prSet phldrT="[Text]"/>
      <dgm:spPr>
        <a:solidFill>
          <a:srgbClr val="66FFFF"/>
        </a:solidFill>
      </dgm:spPr>
      <dgm:t>
        <a:bodyPr/>
        <a:lstStyle/>
        <a:p>
          <a:r>
            <a:rPr lang="en-US" dirty="0" smtClean="0">
              <a:solidFill>
                <a:schemeClr val="tx1"/>
              </a:solidFill>
            </a:rPr>
            <a:t>Data warehouse technology and deployments</a:t>
          </a:r>
          <a:endParaRPr lang="en-US" dirty="0">
            <a:solidFill>
              <a:schemeClr val="tx1"/>
            </a:solidFill>
          </a:endParaRPr>
        </a:p>
      </dgm:t>
    </dgm:pt>
    <dgm:pt modelId="{F73DBDAD-B8CA-416A-A927-C91397BB5C8A}" type="parTrans" cxnId="{8040A5B8-9B62-4864-94D5-775CAFB77A7E}">
      <dgm:prSet/>
      <dgm:spPr/>
      <dgm:t>
        <a:bodyPr/>
        <a:lstStyle/>
        <a:p>
          <a:endParaRPr lang="en-US">
            <a:solidFill>
              <a:schemeClr val="tx1"/>
            </a:solidFill>
          </a:endParaRPr>
        </a:p>
      </dgm:t>
    </dgm:pt>
    <dgm:pt modelId="{9308C4EE-F954-4A55-AFD9-6C2E4BBC89C9}" type="sibTrans" cxnId="{8040A5B8-9B62-4864-94D5-775CAFB77A7E}">
      <dgm:prSet/>
      <dgm:spPr/>
      <dgm:t>
        <a:bodyPr/>
        <a:lstStyle/>
        <a:p>
          <a:endParaRPr lang="en-US">
            <a:solidFill>
              <a:schemeClr val="tx1"/>
            </a:solidFill>
          </a:endParaRPr>
        </a:p>
      </dgm:t>
    </dgm:pt>
    <dgm:pt modelId="{BD094870-04B7-4743-90CC-4A0EE0BBD542}">
      <dgm:prSet phldrT="[Text]"/>
      <dgm:spPr>
        <a:solidFill>
          <a:srgbClr val="66FFFF"/>
        </a:solidFill>
      </dgm:spPr>
      <dgm:t>
        <a:bodyPr/>
        <a:lstStyle/>
        <a:p>
          <a:r>
            <a:rPr lang="en-US" dirty="0" smtClean="0">
              <a:solidFill>
                <a:schemeClr val="tx1"/>
              </a:solidFill>
            </a:rPr>
            <a:t>Performance limitations</a:t>
          </a:r>
          <a:endParaRPr lang="en-US" dirty="0">
            <a:solidFill>
              <a:schemeClr val="tx1"/>
            </a:solidFill>
          </a:endParaRPr>
        </a:p>
      </dgm:t>
    </dgm:pt>
    <dgm:pt modelId="{D19CD202-D1D7-4696-BF20-902E1408C77F}" type="parTrans" cxnId="{4326012B-0EFD-442C-9AEE-D56149271C23}">
      <dgm:prSet/>
      <dgm:spPr>
        <a:solidFill>
          <a:srgbClr val="FF0000"/>
        </a:solidFill>
      </dgm:spPr>
      <dgm:t>
        <a:bodyPr/>
        <a:lstStyle/>
        <a:p>
          <a:endParaRPr lang="en-US">
            <a:solidFill>
              <a:schemeClr val="tx1"/>
            </a:solidFill>
          </a:endParaRPr>
        </a:p>
      </dgm:t>
    </dgm:pt>
    <dgm:pt modelId="{CBB65C8A-14BE-4C77-BA81-9C5F05C3ACBB}" type="sibTrans" cxnId="{4326012B-0EFD-442C-9AEE-D56149271C23}">
      <dgm:prSet/>
      <dgm:spPr/>
      <dgm:t>
        <a:bodyPr/>
        <a:lstStyle/>
        <a:p>
          <a:endParaRPr lang="en-US">
            <a:solidFill>
              <a:schemeClr val="tx1"/>
            </a:solidFill>
          </a:endParaRPr>
        </a:p>
      </dgm:t>
    </dgm:pt>
    <dgm:pt modelId="{4839221A-DA05-4361-A1EC-D90EDBDC3E86}">
      <dgm:prSet phldrT="[Text]"/>
      <dgm:spPr>
        <a:solidFill>
          <a:srgbClr val="66FFFF"/>
        </a:solidFill>
      </dgm:spPr>
      <dgm:t>
        <a:bodyPr/>
        <a:lstStyle/>
        <a:p>
          <a:r>
            <a:rPr lang="en-US" dirty="0" smtClean="0">
              <a:solidFill>
                <a:schemeClr val="tx1"/>
              </a:solidFill>
            </a:rPr>
            <a:t>Lack of integration</a:t>
          </a:r>
          <a:endParaRPr lang="en-US" dirty="0">
            <a:solidFill>
              <a:schemeClr val="tx1"/>
            </a:solidFill>
          </a:endParaRPr>
        </a:p>
      </dgm:t>
    </dgm:pt>
    <dgm:pt modelId="{8F73F5B2-6C09-4DA8-8F5C-4D91941F4E5B}" type="parTrans" cxnId="{79434DDC-0CB0-4663-9C11-3A92EA9EFF96}">
      <dgm:prSet/>
      <dgm:spPr>
        <a:solidFill>
          <a:srgbClr val="FF0000"/>
        </a:solidFill>
      </dgm:spPr>
      <dgm:t>
        <a:bodyPr/>
        <a:lstStyle/>
        <a:p>
          <a:endParaRPr lang="en-US">
            <a:solidFill>
              <a:schemeClr val="tx1"/>
            </a:solidFill>
          </a:endParaRPr>
        </a:p>
      </dgm:t>
    </dgm:pt>
    <dgm:pt modelId="{A428EE81-98A8-495B-A3A1-BD5C2F5CDC91}" type="sibTrans" cxnId="{79434DDC-0CB0-4663-9C11-3A92EA9EFF96}">
      <dgm:prSet/>
      <dgm:spPr/>
      <dgm:t>
        <a:bodyPr/>
        <a:lstStyle/>
        <a:p>
          <a:endParaRPr lang="en-US">
            <a:solidFill>
              <a:schemeClr val="tx1"/>
            </a:solidFill>
          </a:endParaRPr>
        </a:p>
      </dgm:t>
    </dgm:pt>
    <dgm:pt modelId="{014F74F5-4D7E-4DFB-8F8B-314217F2F22B}">
      <dgm:prSet phldrT="[Text]"/>
      <dgm:spPr>
        <a:solidFill>
          <a:srgbClr val="66FFFF"/>
        </a:solidFill>
      </dgm:spPr>
      <dgm:t>
        <a:bodyPr/>
        <a:lstStyle/>
        <a:p>
          <a:r>
            <a:rPr lang="en-US" dirty="0" smtClean="0">
              <a:solidFill>
                <a:schemeClr val="tx1"/>
              </a:solidFill>
            </a:rPr>
            <a:t>Missing </a:t>
          </a:r>
          <a:r>
            <a:rPr lang="en-US" dirty="0" smtClean="0">
              <a:solidFill>
                <a:schemeClr val="tx1"/>
              </a:solidFill>
            </a:rPr>
            <a:t>DBMS features</a:t>
          </a:r>
          <a:endParaRPr lang="en-US" dirty="0">
            <a:solidFill>
              <a:schemeClr val="tx1"/>
            </a:solidFill>
          </a:endParaRPr>
        </a:p>
      </dgm:t>
    </dgm:pt>
    <dgm:pt modelId="{94766A77-D429-4102-8A8A-868C4AD1CB1C}" type="parTrans" cxnId="{4F28C5D3-86A0-4B03-9F44-6CE1A3BA808F}">
      <dgm:prSet/>
      <dgm:spPr>
        <a:solidFill>
          <a:srgbClr val="FF0000"/>
        </a:solidFill>
      </dgm:spPr>
      <dgm:t>
        <a:bodyPr/>
        <a:lstStyle/>
        <a:p>
          <a:endParaRPr lang="en-US">
            <a:solidFill>
              <a:schemeClr val="tx1"/>
            </a:solidFill>
          </a:endParaRPr>
        </a:p>
      </dgm:t>
    </dgm:pt>
    <dgm:pt modelId="{2680DD52-1E9C-481C-8970-57898CDC2F2F}" type="sibTrans" cxnId="{4F28C5D3-86A0-4B03-9F44-6CE1A3BA808F}">
      <dgm:prSet/>
      <dgm:spPr/>
      <dgm:t>
        <a:bodyPr/>
        <a:lstStyle/>
        <a:p>
          <a:endParaRPr lang="en-US">
            <a:solidFill>
              <a:schemeClr val="tx1"/>
            </a:solidFill>
          </a:endParaRPr>
        </a:p>
      </dgm:t>
    </dgm:pt>
    <dgm:pt modelId="{978AB663-4D35-46E3-BAE2-9651945ED6AC}" type="pres">
      <dgm:prSet presAssocID="{3EA88728-3FEE-4665-AE2D-5AE488DBD3A0}" presName="cycle" presStyleCnt="0">
        <dgm:presLayoutVars>
          <dgm:chMax val="1"/>
          <dgm:dir/>
          <dgm:animLvl val="ctr"/>
          <dgm:resizeHandles val="exact"/>
        </dgm:presLayoutVars>
      </dgm:prSet>
      <dgm:spPr/>
      <dgm:t>
        <a:bodyPr/>
        <a:lstStyle/>
        <a:p>
          <a:endParaRPr lang="en-US"/>
        </a:p>
      </dgm:t>
    </dgm:pt>
    <dgm:pt modelId="{06B1E39D-D15B-41D4-8DFB-B48DE06F74C2}" type="pres">
      <dgm:prSet presAssocID="{B27244C1-AAFE-47D8-87EC-1FDC8C029EC9}" presName="centerShape" presStyleLbl="node0" presStyleIdx="0" presStyleCnt="1"/>
      <dgm:spPr/>
      <dgm:t>
        <a:bodyPr/>
        <a:lstStyle/>
        <a:p>
          <a:endParaRPr lang="en-US"/>
        </a:p>
      </dgm:t>
    </dgm:pt>
    <dgm:pt modelId="{D7A4D5FD-A509-4AE5-9601-7225C9011F32}" type="pres">
      <dgm:prSet presAssocID="{D19CD202-D1D7-4696-BF20-902E1408C77F}" presName="parTrans" presStyleLbl="bgSibTrans2D1" presStyleIdx="0" presStyleCnt="3"/>
      <dgm:spPr/>
      <dgm:t>
        <a:bodyPr/>
        <a:lstStyle/>
        <a:p>
          <a:endParaRPr lang="en-US"/>
        </a:p>
      </dgm:t>
    </dgm:pt>
    <dgm:pt modelId="{0E0C7030-4354-40E3-9EF0-8EAD33FAA1DC}" type="pres">
      <dgm:prSet presAssocID="{BD094870-04B7-4743-90CC-4A0EE0BBD542}" presName="node" presStyleLbl="node1" presStyleIdx="0" presStyleCnt="3">
        <dgm:presLayoutVars>
          <dgm:bulletEnabled val="1"/>
        </dgm:presLayoutVars>
      </dgm:prSet>
      <dgm:spPr/>
      <dgm:t>
        <a:bodyPr/>
        <a:lstStyle/>
        <a:p>
          <a:endParaRPr lang="en-US"/>
        </a:p>
      </dgm:t>
    </dgm:pt>
    <dgm:pt modelId="{2CAC4DE7-0FF4-4AA0-BD56-1C9435FC293E}" type="pres">
      <dgm:prSet presAssocID="{8F73F5B2-6C09-4DA8-8F5C-4D91941F4E5B}" presName="parTrans" presStyleLbl="bgSibTrans2D1" presStyleIdx="1" presStyleCnt="3"/>
      <dgm:spPr/>
      <dgm:t>
        <a:bodyPr/>
        <a:lstStyle/>
        <a:p>
          <a:endParaRPr lang="en-US"/>
        </a:p>
      </dgm:t>
    </dgm:pt>
    <dgm:pt modelId="{9FBB54D9-40F8-42B8-8E01-4683C071A96D}" type="pres">
      <dgm:prSet presAssocID="{4839221A-DA05-4361-A1EC-D90EDBDC3E86}" presName="node" presStyleLbl="node1" presStyleIdx="1" presStyleCnt="3" custRadScaleRad="114956">
        <dgm:presLayoutVars>
          <dgm:bulletEnabled val="1"/>
        </dgm:presLayoutVars>
      </dgm:prSet>
      <dgm:spPr/>
      <dgm:t>
        <a:bodyPr/>
        <a:lstStyle/>
        <a:p>
          <a:endParaRPr lang="en-US"/>
        </a:p>
      </dgm:t>
    </dgm:pt>
    <dgm:pt modelId="{AABD220F-22D0-4491-B047-4336452E5526}" type="pres">
      <dgm:prSet presAssocID="{94766A77-D429-4102-8A8A-868C4AD1CB1C}" presName="parTrans" presStyleLbl="bgSibTrans2D1" presStyleIdx="2" presStyleCnt="3"/>
      <dgm:spPr/>
      <dgm:t>
        <a:bodyPr/>
        <a:lstStyle/>
        <a:p>
          <a:endParaRPr lang="en-US"/>
        </a:p>
      </dgm:t>
    </dgm:pt>
    <dgm:pt modelId="{06BD19C0-1215-4A96-89F2-C5D63CCF6AEE}" type="pres">
      <dgm:prSet presAssocID="{014F74F5-4D7E-4DFB-8F8B-314217F2F22B}" presName="node" presStyleLbl="node1" presStyleIdx="2" presStyleCnt="3">
        <dgm:presLayoutVars>
          <dgm:bulletEnabled val="1"/>
        </dgm:presLayoutVars>
      </dgm:prSet>
      <dgm:spPr/>
      <dgm:t>
        <a:bodyPr/>
        <a:lstStyle/>
        <a:p>
          <a:endParaRPr lang="en-US"/>
        </a:p>
      </dgm:t>
    </dgm:pt>
  </dgm:ptLst>
  <dgm:cxnLst>
    <dgm:cxn modelId="{B2EE685A-844B-4672-828A-8993B865D81E}" type="presOf" srcId="{94766A77-D429-4102-8A8A-868C4AD1CB1C}" destId="{AABD220F-22D0-4491-B047-4336452E5526}" srcOrd="0" destOrd="0" presId="urn:microsoft.com/office/officeart/2005/8/layout/radial4"/>
    <dgm:cxn modelId="{9137854E-576B-45C9-8792-03D2514765A0}" type="presOf" srcId="{4839221A-DA05-4361-A1EC-D90EDBDC3E86}" destId="{9FBB54D9-40F8-42B8-8E01-4683C071A96D}" srcOrd="0" destOrd="0" presId="urn:microsoft.com/office/officeart/2005/8/layout/radial4"/>
    <dgm:cxn modelId="{3379AB07-19F0-4A29-BC94-F0611678EED2}" type="presOf" srcId="{B27244C1-AAFE-47D8-87EC-1FDC8C029EC9}" destId="{06B1E39D-D15B-41D4-8DFB-B48DE06F74C2}" srcOrd="0" destOrd="0" presId="urn:microsoft.com/office/officeart/2005/8/layout/radial4"/>
    <dgm:cxn modelId="{4326012B-0EFD-442C-9AEE-D56149271C23}" srcId="{B27244C1-AAFE-47D8-87EC-1FDC8C029EC9}" destId="{BD094870-04B7-4743-90CC-4A0EE0BBD542}" srcOrd="0" destOrd="0" parTransId="{D19CD202-D1D7-4696-BF20-902E1408C77F}" sibTransId="{CBB65C8A-14BE-4C77-BA81-9C5F05C3ACBB}"/>
    <dgm:cxn modelId="{7E07165B-D5BB-4A74-83B9-FBF357B2FE3C}" type="presOf" srcId="{D19CD202-D1D7-4696-BF20-902E1408C77F}" destId="{D7A4D5FD-A509-4AE5-9601-7225C9011F32}" srcOrd="0" destOrd="0" presId="urn:microsoft.com/office/officeart/2005/8/layout/radial4"/>
    <dgm:cxn modelId="{4F28C5D3-86A0-4B03-9F44-6CE1A3BA808F}" srcId="{B27244C1-AAFE-47D8-87EC-1FDC8C029EC9}" destId="{014F74F5-4D7E-4DFB-8F8B-314217F2F22B}" srcOrd="2" destOrd="0" parTransId="{94766A77-D429-4102-8A8A-868C4AD1CB1C}" sibTransId="{2680DD52-1E9C-481C-8970-57898CDC2F2F}"/>
    <dgm:cxn modelId="{8040A5B8-9B62-4864-94D5-775CAFB77A7E}" srcId="{3EA88728-3FEE-4665-AE2D-5AE488DBD3A0}" destId="{B27244C1-AAFE-47D8-87EC-1FDC8C029EC9}" srcOrd="0" destOrd="0" parTransId="{F73DBDAD-B8CA-416A-A927-C91397BB5C8A}" sibTransId="{9308C4EE-F954-4A55-AFD9-6C2E4BBC89C9}"/>
    <dgm:cxn modelId="{D4F8ACD0-5DA9-424B-899A-8FC209B4D802}" type="presOf" srcId="{BD094870-04B7-4743-90CC-4A0EE0BBD542}" destId="{0E0C7030-4354-40E3-9EF0-8EAD33FAA1DC}" srcOrd="0" destOrd="0" presId="urn:microsoft.com/office/officeart/2005/8/layout/radial4"/>
    <dgm:cxn modelId="{79434DDC-0CB0-4663-9C11-3A92EA9EFF96}" srcId="{B27244C1-AAFE-47D8-87EC-1FDC8C029EC9}" destId="{4839221A-DA05-4361-A1EC-D90EDBDC3E86}" srcOrd="1" destOrd="0" parTransId="{8F73F5B2-6C09-4DA8-8F5C-4D91941F4E5B}" sibTransId="{A428EE81-98A8-495B-A3A1-BD5C2F5CDC91}"/>
    <dgm:cxn modelId="{33BB5D06-05CB-4A4F-B9AE-734AF3688FA2}" type="presOf" srcId="{014F74F5-4D7E-4DFB-8F8B-314217F2F22B}" destId="{06BD19C0-1215-4A96-89F2-C5D63CCF6AEE}" srcOrd="0" destOrd="0" presId="urn:microsoft.com/office/officeart/2005/8/layout/radial4"/>
    <dgm:cxn modelId="{6CB8E89F-DE32-48F2-96E0-CD3D6E903BA0}" type="presOf" srcId="{8F73F5B2-6C09-4DA8-8F5C-4D91941F4E5B}" destId="{2CAC4DE7-0FF4-4AA0-BD56-1C9435FC293E}" srcOrd="0" destOrd="0" presId="urn:microsoft.com/office/officeart/2005/8/layout/radial4"/>
    <dgm:cxn modelId="{F7AAE6BA-5E8C-4118-A863-DFEFA9C0256D}" type="presOf" srcId="{3EA88728-3FEE-4665-AE2D-5AE488DBD3A0}" destId="{978AB663-4D35-46E3-BAE2-9651945ED6AC}" srcOrd="0" destOrd="0" presId="urn:microsoft.com/office/officeart/2005/8/layout/radial4"/>
    <dgm:cxn modelId="{C032754A-4F7A-42DF-92A4-8D979F1B564C}" type="presParOf" srcId="{978AB663-4D35-46E3-BAE2-9651945ED6AC}" destId="{06B1E39D-D15B-41D4-8DFB-B48DE06F74C2}" srcOrd="0" destOrd="0" presId="urn:microsoft.com/office/officeart/2005/8/layout/radial4"/>
    <dgm:cxn modelId="{56E357EC-E623-432D-AEAB-26DFDF93CC1E}" type="presParOf" srcId="{978AB663-4D35-46E3-BAE2-9651945ED6AC}" destId="{D7A4D5FD-A509-4AE5-9601-7225C9011F32}" srcOrd="1" destOrd="0" presId="urn:microsoft.com/office/officeart/2005/8/layout/radial4"/>
    <dgm:cxn modelId="{C1A5AD51-64B7-4C79-B067-CF9BE12A4B5C}" type="presParOf" srcId="{978AB663-4D35-46E3-BAE2-9651945ED6AC}" destId="{0E0C7030-4354-40E3-9EF0-8EAD33FAA1DC}" srcOrd="2" destOrd="0" presId="urn:microsoft.com/office/officeart/2005/8/layout/radial4"/>
    <dgm:cxn modelId="{19BC7E8A-46A9-43CA-94A7-68105C5144A9}" type="presParOf" srcId="{978AB663-4D35-46E3-BAE2-9651945ED6AC}" destId="{2CAC4DE7-0FF4-4AA0-BD56-1C9435FC293E}" srcOrd="3" destOrd="0" presId="urn:microsoft.com/office/officeart/2005/8/layout/radial4"/>
    <dgm:cxn modelId="{F7D79B03-B872-4A5B-851E-90551C260104}" type="presParOf" srcId="{978AB663-4D35-46E3-BAE2-9651945ED6AC}" destId="{9FBB54D9-40F8-42B8-8E01-4683C071A96D}" srcOrd="4" destOrd="0" presId="urn:microsoft.com/office/officeart/2005/8/layout/radial4"/>
    <dgm:cxn modelId="{E913161B-5B5F-4DCB-B6E0-C75D65665CB2}" type="presParOf" srcId="{978AB663-4D35-46E3-BAE2-9651945ED6AC}" destId="{AABD220F-22D0-4491-B047-4336452E5526}" srcOrd="5" destOrd="0" presId="urn:microsoft.com/office/officeart/2005/8/layout/radial4"/>
    <dgm:cxn modelId="{5E686446-F0AC-4537-A35E-4136C883AC6C}" type="presParOf" srcId="{978AB663-4D35-46E3-BAE2-9651945ED6AC}" destId="{06BD19C0-1215-4A96-89F2-C5D63CCF6AEE}" srcOrd="6"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460628-10F6-4005-B9D0-438F4CE69F99}" type="doc">
      <dgm:prSet loTypeId="urn:microsoft.com/office/officeart/2005/8/layout/arrow3" loCatId="relationship" qsTypeId="urn:microsoft.com/office/officeart/2005/8/quickstyle/simple1" qsCatId="simple" csTypeId="urn:microsoft.com/office/officeart/2005/8/colors/accent2_5" csCatId="accent2" phldr="1"/>
      <dgm:spPr/>
      <dgm:t>
        <a:bodyPr/>
        <a:lstStyle/>
        <a:p>
          <a:endParaRPr lang="en-US"/>
        </a:p>
      </dgm:t>
    </dgm:pt>
    <dgm:pt modelId="{E47B35F9-98AB-4736-B70B-76F5B867BCE2}">
      <dgm:prSet phldrT="[Text]"/>
      <dgm:spPr/>
      <dgm:t>
        <a:bodyPr/>
        <a:lstStyle/>
        <a:p>
          <a:r>
            <a:rPr lang="en-US" dirty="0" smtClean="0"/>
            <a:t>Transaction processing</a:t>
          </a:r>
          <a:endParaRPr lang="en-US" dirty="0"/>
        </a:p>
      </dgm:t>
    </dgm:pt>
    <dgm:pt modelId="{9DED0E02-0A6B-4D0D-B66C-25E082311AA3}" type="parTrans" cxnId="{03D3CC2F-BBBD-47C6-A265-2141415B2BA8}">
      <dgm:prSet/>
      <dgm:spPr/>
      <dgm:t>
        <a:bodyPr/>
        <a:lstStyle/>
        <a:p>
          <a:endParaRPr lang="en-US"/>
        </a:p>
      </dgm:t>
    </dgm:pt>
    <dgm:pt modelId="{16E9B3C0-2919-41E5-BCB2-F4058022AA34}" type="sibTrans" cxnId="{03D3CC2F-BBBD-47C6-A265-2141415B2BA8}">
      <dgm:prSet/>
      <dgm:spPr/>
      <dgm:t>
        <a:bodyPr/>
        <a:lstStyle/>
        <a:p>
          <a:endParaRPr lang="en-US"/>
        </a:p>
      </dgm:t>
    </dgm:pt>
    <dgm:pt modelId="{B13D3C94-EAC7-40EF-898D-F6B997C04370}">
      <dgm:prSet phldrT="[Text]"/>
      <dgm:spPr/>
      <dgm:t>
        <a:bodyPr/>
        <a:lstStyle/>
        <a:p>
          <a:r>
            <a:rPr lang="en-US" dirty="0" smtClean="0"/>
            <a:t>Business intelligence processing</a:t>
          </a:r>
          <a:endParaRPr lang="en-US" dirty="0"/>
        </a:p>
      </dgm:t>
    </dgm:pt>
    <dgm:pt modelId="{0B23BF59-BDA6-461D-9AD5-286822A95D9E}" type="parTrans" cxnId="{89974B32-8B20-4BF3-8AF9-9E38B0FCB600}">
      <dgm:prSet/>
      <dgm:spPr/>
      <dgm:t>
        <a:bodyPr/>
        <a:lstStyle/>
        <a:p>
          <a:endParaRPr lang="en-US"/>
        </a:p>
      </dgm:t>
    </dgm:pt>
    <dgm:pt modelId="{ECAC393E-BD6E-48EE-AD2D-82A7AC1C9F87}" type="sibTrans" cxnId="{89974B32-8B20-4BF3-8AF9-9E38B0FCB600}">
      <dgm:prSet/>
      <dgm:spPr/>
      <dgm:t>
        <a:bodyPr/>
        <a:lstStyle/>
        <a:p>
          <a:endParaRPr lang="en-US"/>
        </a:p>
      </dgm:t>
    </dgm:pt>
    <dgm:pt modelId="{C19DFEAC-1D4E-4F7F-813F-E4628F34F8FE}">
      <dgm:prSet phldrT="[Text]"/>
      <dgm:spPr/>
      <dgm:t>
        <a:bodyPr/>
        <a:lstStyle/>
        <a:p>
          <a:r>
            <a:rPr lang="en-US" dirty="0" smtClean="0"/>
            <a:t>Primary data from transactions</a:t>
          </a:r>
          <a:endParaRPr lang="en-US" dirty="0"/>
        </a:p>
      </dgm:t>
    </dgm:pt>
    <dgm:pt modelId="{35288107-7296-4D5B-9C5F-7CF28C8E7F8C}" type="parTrans" cxnId="{73450793-A4E5-4EAF-A4F7-FD6C238547BA}">
      <dgm:prSet/>
      <dgm:spPr/>
      <dgm:t>
        <a:bodyPr/>
        <a:lstStyle/>
        <a:p>
          <a:endParaRPr lang="en-US"/>
        </a:p>
      </dgm:t>
    </dgm:pt>
    <dgm:pt modelId="{7ED144BB-9104-4FA0-8C7B-D845FA658133}" type="sibTrans" cxnId="{73450793-A4E5-4EAF-A4F7-FD6C238547BA}">
      <dgm:prSet/>
      <dgm:spPr/>
      <dgm:t>
        <a:bodyPr/>
        <a:lstStyle/>
        <a:p>
          <a:endParaRPr lang="en-US"/>
        </a:p>
      </dgm:t>
    </dgm:pt>
    <dgm:pt modelId="{34A756D9-4982-477C-B39C-477A6D0DDCEC}">
      <dgm:prSet phldrT="[Text]"/>
      <dgm:spPr/>
      <dgm:t>
        <a:bodyPr/>
        <a:lstStyle/>
        <a:p>
          <a:r>
            <a:rPr lang="en-US" dirty="0" smtClean="0"/>
            <a:t>Daily operations and short term decisions</a:t>
          </a:r>
          <a:endParaRPr lang="en-US" dirty="0"/>
        </a:p>
      </dgm:t>
    </dgm:pt>
    <dgm:pt modelId="{84A19BC2-B16D-4678-86EC-D977FC59FA27}" type="parTrans" cxnId="{98C20687-887B-42E5-B2FE-A901E031A3FD}">
      <dgm:prSet/>
      <dgm:spPr/>
      <dgm:t>
        <a:bodyPr/>
        <a:lstStyle/>
        <a:p>
          <a:endParaRPr lang="en-US"/>
        </a:p>
      </dgm:t>
    </dgm:pt>
    <dgm:pt modelId="{C6B31BFB-3910-4C48-B83B-74D6EB477602}" type="sibTrans" cxnId="{98C20687-887B-42E5-B2FE-A901E031A3FD}">
      <dgm:prSet/>
      <dgm:spPr/>
      <dgm:t>
        <a:bodyPr/>
        <a:lstStyle/>
        <a:p>
          <a:endParaRPr lang="en-US"/>
        </a:p>
      </dgm:t>
    </dgm:pt>
    <dgm:pt modelId="{1645BBFF-D138-48A3-B382-49566BEDE3C6}">
      <dgm:prSet phldrT="[Text]"/>
      <dgm:spPr/>
      <dgm:t>
        <a:bodyPr/>
        <a:lstStyle/>
        <a:p>
          <a:r>
            <a:rPr lang="en-US" dirty="0" smtClean="0"/>
            <a:t>Transformed secondary data</a:t>
          </a:r>
          <a:endParaRPr lang="en-US" dirty="0"/>
        </a:p>
      </dgm:t>
    </dgm:pt>
    <dgm:pt modelId="{492AA1F0-BD9F-4682-9B99-C82D745AE83C}" type="parTrans" cxnId="{5329163A-722B-46A2-B665-73EFABD1B2FB}">
      <dgm:prSet/>
      <dgm:spPr/>
      <dgm:t>
        <a:bodyPr/>
        <a:lstStyle/>
        <a:p>
          <a:endParaRPr lang="en-US"/>
        </a:p>
      </dgm:t>
    </dgm:pt>
    <dgm:pt modelId="{9E8A91A0-5CB9-43F9-A25F-6422C2D2B155}" type="sibTrans" cxnId="{5329163A-722B-46A2-B665-73EFABD1B2FB}">
      <dgm:prSet/>
      <dgm:spPr/>
      <dgm:t>
        <a:bodyPr/>
        <a:lstStyle/>
        <a:p>
          <a:endParaRPr lang="en-US"/>
        </a:p>
      </dgm:t>
    </dgm:pt>
    <dgm:pt modelId="{6970717D-2C14-4594-BAED-0033DE16BE72}">
      <dgm:prSet phldrT="[Text]"/>
      <dgm:spPr/>
      <dgm:t>
        <a:bodyPr/>
        <a:lstStyle/>
        <a:p>
          <a:r>
            <a:rPr lang="en-US" dirty="0" smtClean="0"/>
            <a:t>Medium and long-term decisions</a:t>
          </a:r>
          <a:endParaRPr lang="en-US" dirty="0"/>
        </a:p>
      </dgm:t>
    </dgm:pt>
    <dgm:pt modelId="{E50C35F4-E479-47E9-8C4D-F8B64E1B7325}" type="parTrans" cxnId="{21326EED-B4D1-4D30-B473-D1B48172AAFF}">
      <dgm:prSet/>
      <dgm:spPr/>
      <dgm:t>
        <a:bodyPr/>
        <a:lstStyle/>
        <a:p>
          <a:endParaRPr lang="en-US"/>
        </a:p>
      </dgm:t>
    </dgm:pt>
    <dgm:pt modelId="{D67C17CC-6178-46D4-8980-C6B1B8D06840}" type="sibTrans" cxnId="{21326EED-B4D1-4D30-B473-D1B48172AAFF}">
      <dgm:prSet/>
      <dgm:spPr/>
      <dgm:t>
        <a:bodyPr/>
        <a:lstStyle/>
        <a:p>
          <a:endParaRPr lang="en-US"/>
        </a:p>
      </dgm:t>
    </dgm:pt>
    <dgm:pt modelId="{3A7EC98D-31EB-46F0-97BE-19BCFD9891BB}" type="pres">
      <dgm:prSet presAssocID="{F1460628-10F6-4005-B9D0-438F4CE69F99}" presName="compositeShape" presStyleCnt="0">
        <dgm:presLayoutVars>
          <dgm:chMax val="2"/>
          <dgm:dir/>
          <dgm:resizeHandles val="exact"/>
        </dgm:presLayoutVars>
      </dgm:prSet>
      <dgm:spPr/>
      <dgm:t>
        <a:bodyPr/>
        <a:lstStyle/>
        <a:p>
          <a:endParaRPr lang="en-US"/>
        </a:p>
      </dgm:t>
    </dgm:pt>
    <dgm:pt modelId="{A4D624BC-55E1-4E8E-BC2E-EA1A0E67A65A}" type="pres">
      <dgm:prSet presAssocID="{F1460628-10F6-4005-B9D0-438F4CE69F99}" presName="divider" presStyleLbl="fgShp" presStyleIdx="0" presStyleCnt="1"/>
      <dgm:spPr/>
    </dgm:pt>
    <dgm:pt modelId="{D02A428D-677B-493E-B225-3CAF8B0CEEAD}" type="pres">
      <dgm:prSet presAssocID="{E47B35F9-98AB-4736-B70B-76F5B867BCE2}" presName="downArrow" presStyleLbl="node1" presStyleIdx="0" presStyleCnt="2"/>
      <dgm:spPr/>
    </dgm:pt>
    <dgm:pt modelId="{EAC70132-8ECC-489D-805A-5C045BE7E393}" type="pres">
      <dgm:prSet presAssocID="{E47B35F9-98AB-4736-B70B-76F5B867BCE2}" presName="downArrowText" presStyleLbl="revTx" presStyleIdx="0" presStyleCnt="2">
        <dgm:presLayoutVars>
          <dgm:bulletEnabled val="1"/>
        </dgm:presLayoutVars>
      </dgm:prSet>
      <dgm:spPr/>
      <dgm:t>
        <a:bodyPr/>
        <a:lstStyle/>
        <a:p>
          <a:endParaRPr lang="en-US"/>
        </a:p>
      </dgm:t>
    </dgm:pt>
    <dgm:pt modelId="{B3842BBC-3063-4881-AB88-04818F345747}" type="pres">
      <dgm:prSet presAssocID="{B13D3C94-EAC7-40EF-898D-F6B997C04370}" presName="upArrow" presStyleLbl="node1" presStyleIdx="1" presStyleCnt="2"/>
      <dgm:spPr/>
    </dgm:pt>
    <dgm:pt modelId="{F477447F-77FB-4BB2-BE1D-F4CA450437AC}" type="pres">
      <dgm:prSet presAssocID="{B13D3C94-EAC7-40EF-898D-F6B997C04370}" presName="upArrowText" presStyleLbl="revTx" presStyleIdx="1" presStyleCnt="2">
        <dgm:presLayoutVars>
          <dgm:bulletEnabled val="1"/>
        </dgm:presLayoutVars>
      </dgm:prSet>
      <dgm:spPr/>
      <dgm:t>
        <a:bodyPr/>
        <a:lstStyle/>
        <a:p>
          <a:endParaRPr lang="en-US"/>
        </a:p>
      </dgm:t>
    </dgm:pt>
  </dgm:ptLst>
  <dgm:cxnLst>
    <dgm:cxn modelId="{73450793-A4E5-4EAF-A4F7-FD6C238547BA}" srcId="{E47B35F9-98AB-4736-B70B-76F5B867BCE2}" destId="{C19DFEAC-1D4E-4F7F-813F-E4628F34F8FE}" srcOrd="0" destOrd="0" parTransId="{35288107-7296-4D5B-9C5F-7CF28C8E7F8C}" sibTransId="{7ED144BB-9104-4FA0-8C7B-D845FA658133}"/>
    <dgm:cxn modelId="{E2CBC644-E2AC-4198-8A0C-F7BE9AD6359A}" type="presOf" srcId="{34A756D9-4982-477C-B39C-477A6D0DDCEC}" destId="{EAC70132-8ECC-489D-805A-5C045BE7E393}" srcOrd="0" destOrd="2" presId="urn:microsoft.com/office/officeart/2005/8/layout/arrow3"/>
    <dgm:cxn modelId="{89974B32-8B20-4BF3-8AF9-9E38B0FCB600}" srcId="{F1460628-10F6-4005-B9D0-438F4CE69F99}" destId="{B13D3C94-EAC7-40EF-898D-F6B997C04370}" srcOrd="1" destOrd="0" parTransId="{0B23BF59-BDA6-461D-9AD5-286822A95D9E}" sibTransId="{ECAC393E-BD6E-48EE-AD2D-82A7AC1C9F87}"/>
    <dgm:cxn modelId="{78065502-D53E-4DC6-B0C7-7B9B5A8D7639}" type="presOf" srcId="{F1460628-10F6-4005-B9D0-438F4CE69F99}" destId="{3A7EC98D-31EB-46F0-97BE-19BCFD9891BB}" srcOrd="0" destOrd="0" presId="urn:microsoft.com/office/officeart/2005/8/layout/arrow3"/>
    <dgm:cxn modelId="{97EDA5B0-56F0-445F-B27E-C32F0DF49C26}" type="presOf" srcId="{6970717D-2C14-4594-BAED-0033DE16BE72}" destId="{F477447F-77FB-4BB2-BE1D-F4CA450437AC}" srcOrd="0" destOrd="2" presId="urn:microsoft.com/office/officeart/2005/8/layout/arrow3"/>
    <dgm:cxn modelId="{4810F7A3-FE9A-410D-B8F8-4DAD7C44603D}" type="presOf" srcId="{B13D3C94-EAC7-40EF-898D-F6B997C04370}" destId="{F477447F-77FB-4BB2-BE1D-F4CA450437AC}" srcOrd="0" destOrd="0" presId="urn:microsoft.com/office/officeart/2005/8/layout/arrow3"/>
    <dgm:cxn modelId="{90E40C9D-AA5D-49BD-8A11-D50D98D8CB5A}" type="presOf" srcId="{E47B35F9-98AB-4736-B70B-76F5B867BCE2}" destId="{EAC70132-8ECC-489D-805A-5C045BE7E393}" srcOrd="0" destOrd="0" presId="urn:microsoft.com/office/officeart/2005/8/layout/arrow3"/>
    <dgm:cxn modelId="{98C20687-887B-42E5-B2FE-A901E031A3FD}" srcId="{E47B35F9-98AB-4736-B70B-76F5B867BCE2}" destId="{34A756D9-4982-477C-B39C-477A6D0DDCEC}" srcOrd="1" destOrd="0" parTransId="{84A19BC2-B16D-4678-86EC-D977FC59FA27}" sibTransId="{C6B31BFB-3910-4C48-B83B-74D6EB477602}"/>
    <dgm:cxn modelId="{E9861E7E-40ED-47D4-8EAB-F5F619008608}" type="presOf" srcId="{1645BBFF-D138-48A3-B382-49566BEDE3C6}" destId="{F477447F-77FB-4BB2-BE1D-F4CA450437AC}" srcOrd="0" destOrd="1" presId="urn:microsoft.com/office/officeart/2005/8/layout/arrow3"/>
    <dgm:cxn modelId="{03D3CC2F-BBBD-47C6-A265-2141415B2BA8}" srcId="{F1460628-10F6-4005-B9D0-438F4CE69F99}" destId="{E47B35F9-98AB-4736-B70B-76F5B867BCE2}" srcOrd="0" destOrd="0" parTransId="{9DED0E02-0A6B-4D0D-B66C-25E082311AA3}" sibTransId="{16E9B3C0-2919-41E5-BCB2-F4058022AA34}"/>
    <dgm:cxn modelId="{5329163A-722B-46A2-B665-73EFABD1B2FB}" srcId="{B13D3C94-EAC7-40EF-898D-F6B997C04370}" destId="{1645BBFF-D138-48A3-B382-49566BEDE3C6}" srcOrd="0" destOrd="0" parTransId="{492AA1F0-BD9F-4682-9B99-C82D745AE83C}" sibTransId="{9E8A91A0-5CB9-43F9-A25F-6422C2D2B155}"/>
    <dgm:cxn modelId="{21326EED-B4D1-4D30-B473-D1B48172AAFF}" srcId="{B13D3C94-EAC7-40EF-898D-F6B997C04370}" destId="{6970717D-2C14-4594-BAED-0033DE16BE72}" srcOrd="1" destOrd="0" parTransId="{E50C35F4-E479-47E9-8C4D-F8B64E1B7325}" sibTransId="{D67C17CC-6178-46D4-8980-C6B1B8D06840}"/>
    <dgm:cxn modelId="{734A02C3-0053-4DF9-8649-1597D9D930A2}" type="presOf" srcId="{C19DFEAC-1D4E-4F7F-813F-E4628F34F8FE}" destId="{EAC70132-8ECC-489D-805A-5C045BE7E393}" srcOrd="0" destOrd="1" presId="urn:microsoft.com/office/officeart/2005/8/layout/arrow3"/>
    <dgm:cxn modelId="{C5120667-8C4C-427A-B3B3-E9AA3C479D51}" type="presParOf" srcId="{3A7EC98D-31EB-46F0-97BE-19BCFD9891BB}" destId="{A4D624BC-55E1-4E8E-BC2E-EA1A0E67A65A}" srcOrd="0" destOrd="0" presId="urn:microsoft.com/office/officeart/2005/8/layout/arrow3"/>
    <dgm:cxn modelId="{0BCDB585-A33D-401E-B9EA-EE64301110BD}" type="presParOf" srcId="{3A7EC98D-31EB-46F0-97BE-19BCFD9891BB}" destId="{D02A428D-677B-493E-B225-3CAF8B0CEEAD}" srcOrd="1" destOrd="0" presId="urn:microsoft.com/office/officeart/2005/8/layout/arrow3"/>
    <dgm:cxn modelId="{A4BC0690-B65D-4B4D-B6B6-8F0B09A8589C}" type="presParOf" srcId="{3A7EC98D-31EB-46F0-97BE-19BCFD9891BB}" destId="{EAC70132-8ECC-489D-805A-5C045BE7E393}" srcOrd="2" destOrd="0" presId="urn:microsoft.com/office/officeart/2005/8/layout/arrow3"/>
    <dgm:cxn modelId="{4DFB66F6-37F4-42A8-8EE9-060DC4EF78E6}" type="presParOf" srcId="{3A7EC98D-31EB-46F0-97BE-19BCFD9891BB}" destId="{B3842BBC-3063-4881-AB88-04818F345747}" srcOrd="3" destOrd="0" presId="urn:microsoft.com/office/officeart/2005/8/layout/arrow3"/>
    <dgm:cxn modelId="{1EFFA97D-CB06-48DD-8319-57078D3B859E}" type="presParOf" srcId="{3A7EC98D-31EB-46F0-97BE-19BCFD9891BB}" destId="{F477447F-77FB-4BB2-BE1D-F4CA450437AC}"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1E39D-D15B-41D4-8DFB-B48DE06F74C2}">
      <dsp:nvSpPr>
        <dsp:cNvPr id="0" name=""/>
        <dsp:cNvSpPr/>
      </dsp:nvSpPr>
      <dsp:spPr>
        <a:xfrm>
          <a:off x="2052352" y="2339772"/>
          <a:ext cx="1893037" cy="1893037"/>
        </a:xfrm>
        <a:prstGeom prst="ellipse">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 warehouse technology and deployments</a:t>
          </a:r>
          <a:endParaRPr lang="en-US" sz="1800" kern="1200" dirty="0">
            <a:solidFill>
              <a:schemeClr val="tx1"/>
            </a:solidFill>
          </a:endParaRPr>
        </a:p>
      </dsp:txBody>
      <dsp:txXfrm>
        <a:off x="2329581" y="2617001"/>
        <a:ext cx="1338579" cy="1338579"/>
      </dsp:txXfrm>
    </dsp:sp>
    <dsp:sp modelId="{D7A4D5FD-A509-4AE5-9601-7225C9011F32}">
      <dsp:nvSpPr>
        <dsp:cNvPr id="0" name=""/>
        <dsp:cNvSpPr/>
      </dsp:nvSpPr>
      <dsp:spPr>
        <a:xfrm rot="12900000">
          <a:off x="764423" y="1985607"/>
          <a:ext cx="1524265" cy="539515"/>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E0C7030-4354-40E3-9EF0-8EAD33FAA1DC}">
      <dsp:nvSpPr>
        <dsp:cNvPr id="0" name=""/>
        <dsp:cNvSpPr/>
      </dsp:nvSpPr>
      <dsp:spPr>
        <a:xfrm>
          <a:off x="3060" y="1098869"/>
          <a:ext cx="1798385" cy="1438708"/>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solidFill>
                <a:schemeClr val="tx1"/>
              </a:solidFill>
            </a:rPr>
            <a:t>Performance limitations</a:t>
          </a:r>
          <a:endParaRPr lang="en-US" sz="2200" kern="1200" dirty="0">
            <a:solidFill>
              <a:schemeClr val="tx1"/>
            </a:solidFill>
          </a:endParaRPr>
        </a:p>
      </dsp:txBody>
      <dsp:txXfrm>
        <a:off x="45198" y="1141007"/>
        <a:ext cx="1714109" cy="1354432"/>
      </dsp:txXfrm>
    </dsp:sp>
    <dsp:sp modelId="{2CAC4DE7-0FF4-4AA0-BD56-1C9435FC293E}">
      <dsp:nvSpPr>
        <dsp:cNvPr id="0" name=""/>
        <dsp:cNvSpPr/>
      </dsp:nvSpPr>
      <dsp:spPr>
        <a:xfrm rot="16200000">
          <a:off x="2233223" y="1215244"/>
          <a:ext cx="1531295" cy="539515"/>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9FBB54D9-40F8-42B8-8E01-4683C071A96D}">
      <dsp:nvSpPr>
        <dsp:cNvPr id="0" name=""/>
        <dsp:cNvSpPr/>
      </dsp:nvSpPr>
      <dsp:spPr>
        <a:xfrm>
          <a:off x="2099678" y="0"/>
          <a:ext cx="1798385" cy="1438708"/>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solidFill>
                <a:schemeClr val="tx1"/>
              </a:solidFill>
            </a:rPr>
            <a:t>Lack of integration</a:t>
          </a:r>
          <a:endParaRPr lang="en-US" sz="2200" kern="1200" dirty="0">
            <a:solidFill>
              <a:schemeClr val="tx1"/>
            </a:solidFill>
          </a:endParaRPr>
        </a:p>
      </dsp:txBody>
      <dsp:txXfrm>
        <a:off x="2141816" y="42138"/>
        <a:ext cx="1714109" cy="1354432"/>
      </dsp:txXfrm>
    </dsp:sp>
    <dsp:sp modelId="{AABD220F-22D0-4491-B047-4336452E5526}">
      <dsp:nvSpPr>
        <dsp:cNvPr id="0" name=""/>
        <dsp:cNvSpPr/>
      </dsp:nvSpPr>
      <dsp:spPr>
        <a:xfrm rot="19500000">
          <a:off x="3709053" y="1985607"/>
          <a:ext cx="1524265" cy="539515"/>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6BD19C0-1215-4A96-89F2-C5D63CCF6AEE}">
      <dsp:nvSpPr>
        <dsp:cNvPr id="0" name=""/>
        <dsp:cNvSpPr/>
      </dsp:nvSpPr>
      <dsp:spPr>
        <a:xfrm>
          <a:off x="4196296" y="1098869"/>
          <a:ext cx="1798385" cy="1438708"/>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solidFill>
                <a:schemeClr val="tx1"/>
              </a:solidFill>
            </a:rPr>
            <a:t>Missing </a:t>
          </a:r>
          <a:r>
            <a:rPr lang="en-US" sz="2200" kern="1200" dirty="0" smtClean="0">
              <a:solidFill>
                <a:schemeClr val="tx1"/>
              </a:solidFill>
            </a:rPr>
            <a:t>DBMS features</a:t>
          </a:r>
          <a:endParaRPr lang="en-US" sz="2200" kern="1200" dirty="0">
            <a:solidFill>
              <a:schemeClr val="tx1"/>
            </a:solidFill>
          </a:endParaRPr>
        </a:p>
      </dsp:txBody>
      <dsp:txXfrm>
        <a:off x="4238434" y="1141007"/>
        <a:ext cx="1714109" cy="1354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81F57-6E4B-43B7-BFB1-08C313B5E089}" type="datetimeFigureOut">
              <a:rPr lang="en-US" smtClean="0"/>
              <a:t>8/25/2015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6307C-5DE3-4CC0-B6AB-0D518ACF06D4}" type="slidenum">
              <a:rPr lang="en-US" smtClean="0"/>
              <a:t>‹#›</a:t>
            </a:fld>
            <a:endParaRPr lang="en-US"/>
          </a:p>
        </p:txBody>
      </p:sp>
    </p:spTree>
    <p:extLst>
      <p:ext uri="{BB962C8B-B14F-4D97-AF65-F5344CB8AC3E}">
        <p14:creationId xmlns:p14="http://schemas.microsoft.com/office/powerpoint/2010/main" val="3693431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xfrm>
            <a:off x="1371600" y="1143000"/>
            <a:ext cx="4114800" cy="3086100"/>
          </a:xfrm>
          <a:ln/>
        </p:spPr>
      </p:sp>
      <p:sp>
        <p:nvSpPr>
          <p:cNvPr id="81924" name="Rectangle 3"/>
          <p:cNvSpPr>
            <a:spLocks noGrp="1" noChangeArrowheads="1"/>
          </p:cNvSpPr>
          <p:nvPr>
            <p:ph type="body" idx="1"/>
          </p:nvPr>
        </p:nvSpPr>
        <p:spPr>
          <a:noFill/>
        </p:spPr>
        <p:txBody>
          <a:bodyPr/>
          <a:lstStyle/>
          <a:p>
            <a:r>
              <a:rPr lang="en-US" altLang="en-US" dirty="0" smtClean="0"/>
              <a:t>Welcome to Lesson 3 of Module</a:t>
            </a:r>
            <a:r>
              <a:rPr lang="en-US" altLang="en-US" baseline="0" dirty="0" smtClean="0"/>
              <a:t> </a:t>
            </a:r>
            <a:r>
              <a:rPr lang="en-US" altLang="en-US" dirty="0" smtClean="0"/>
              <a:t>1</a:t>
            </a:r>
            <a:r>
              <a:rPr lang="en-US" altLang="en-US" baseline="0" dirty="0" smtClean="0"/>
              <a:t> on </a:t>
            </a:r>
            <a:r>
              <a:rPr lang="en-US" altLang="en-US" dirty="0" smtClean="0"/>
              <a:t>Data Warehouse Concepts and Architectures</a:t>
            </a:r>
          </a:p>
          <a:p>
            <a:endParaRPr lang="en-US" altLang="en-US" dirty="0" smtClean="0"/>
          </a:p>
          <a:p>
            <a:r>
              <a:rPr lang="en-US" altLang="en-US" dirty="0" smtClean="0"/>
              <a:t>Lesson e focuses</a:t>
            </a:r>
            <a:r>
              <a:rPr lang="en-US" altLang="en-US" baseline="0" dirty="0" smtClean="0"/>
              <a:t> on the historical reasons for the development of data warehouse technology, deployment of data warehouses in organizations, and the characteristics of data warehouses that distinguish them from operational databases.</a:t>
            </a:r>
            <a:endParaRPr lang="en-US" altLang="en-US" dirty="0" smtClean="0"/>
          </a:p>
          <a:p>
            <a:endParaRPr lang="en-US" altLang="en-US" dirty="0" smtClean="0"/>
          </a:p>
        </p:txBody>
      </p:sp>
    </p:spTree>
    <p:extLst>
      <p:ext uri="{BB962C8B-B14F-4D97-AF65-F5344CB8AC3E}">
        <p14:creationId xmlns:p14="http://schemas.microsoft.com/office/powerpoint/2010/main" val="346012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02249F-61B9-4D90-8491-87955D528C35}" type="slidenum">
              <a:rPr lang="en-US" smtClean="0"/>
              <a:pPr>
                <a:defRPr/>
              </a:pPr>
              <a:t>2</a:t>
            </a:fld>
            <a:endParaRPr lang="en-US"/>
          </a:p>
        </p:txBody>
      </p:sp>
    </p:spTree>
    <p:extLst>
      <p:ext uri="{BB962C8B-B14F-4D97-AF65-F5344CB8AC3E}">
        <p14:creationId xmlns:p14="http://schemas.microsoft.com/office/powerpoint/2010/main" val="3701194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fld id="{A7AC1CB0-91BA-45FA-8ACB-9BD678496940}" type="slidenum">
              <a:rPr lang="en-US" sz="1200"/>
              <a:pPr/>
              <a:t>3</a:t>
            </a:fld>
            <a:endParaRPr 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r>
              <a:rPr lang="en-US" dirty="0" smtClean="0">
                <a:cs typeface="Times New Roman" pitchFamily="18" charset="0"/>
              </a:rPr>
              <a:t>Lower-level management deals with short-term problems related to individual transactions. Periodic summaries of operational databases and exception reports assist operational management. Middle management relies on summarized data that are integrated across operational databases. Middle management may want to integrate data across different departments, manufacturing plants, and retail stores. Top management relies on the results of middle management analysis and external data sources. Top management needs to integrate data so that customers, products, suppliers, and other important entities can be tracked across the entire organization. In addition, external data must be summarized and then integrated with internal data.</a:t>
            </a:r>
            <a:r>
              <a:rPr lang="en-US" dirty="0" smtClean="0"/>
              <a:t> </a:t>
            </a:r>
          </a:p>
          <a:p>
            <a:endParaRPr lang="en-US" dirty="0" smtClean="0"/>
          </a:p>
          <a:p>
            <a:r>
              <a:rPr lang="en-US" dirty="0" smtClean="0"/>
              <a:t>Operational databases serve lower level decision</a:t>
            </a:r>
            <a:r>
              <a:rPr lang="en-US" baseline="0" dirty="0" smtClean="0"/>
              <a:t> making. In the early days of relational databases, it was assumed that operational databases would also support higher levels of decision making.</a:t>
            </a:r>
            <a:endParaRPr lang="en-US" dirty="0" smtClean="0"/>
          </a:p>
        </p:txBody>
      </p:sp>
    </p:spTree>
    <p:extLst>
      <p:ext uri="{BB962C8B-B14F-4D97-AF65-F5344CB8AC3E}">
        <p14:creationId xmlns:p14="http://schemas.microsoft.com/office/powerpoint/2010/main" val="3279297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eaLnBrk="1" hangingPunct="1"/>
            <a:r>
              <a:rPr lang="en-US" altLang="en-US" dirty="0" smtClean="0"/>
              <a:t>The limitations were a combination of inadequacy of database technology</a:t>
            </a:r>
            <a:r>
              <a:rPr lang="en-US" altLang="en-US" baseline="0" dirty="0" smtClean="0"/>
              <a:t> and deployment limitations.</a:t>
            </a:r>
          </a:p>
          <a:p>
            <a:pPr eaLnBrk="1" hangingPunct="1"/>
            <a:endParaRPr lang="en-US" altLang="en-US" dirty="0" smtClean="0"/>
          </a:p>
          <a:p>
            <a:pPr eaLnBrk="1" hangingPunct="1"/>
            <a:r>
              <a:rPr lang="en-US" altLang="en-US" dirty="0" smtClean="0"/>
              <a:t>Missing features for summary data</a:t>
            </a:r>
          </a:p>
          <a:p>
            <a:pPr eaLnBrk="1" hangingPunct="1">
              <a:buFontTx/>
              <a:buChar char="-"/>
            </a:pPr>
            <a:r>
              <a:rPr lang="en-US" altLang="en-US" dirty="0" smtClean="0"/>
              <a:t> Storage and optimization techniques for summary queries</a:t>
            </a:r>
          </a:p>
          <a:p>
            <a:pPr eaLnBrk="1" hangingPunct="1">
              <a:buFontTx/>
              <a:buChar char="-"/>
            </a:pPr>
            <a:r>
              <a:rPr lang="en-US" altLang="en-US" dirty="0" smtClean="0"/>
              <a:t> Data modeling approaches</a:t>
            </a:r>
          </a:p>
          <a:p>
            <a:pPr eaLnBrk="1" hangingPunct="1">
              <a:buFontTx/>
              <a:buChar char="-"/>
            </a:pPr>
            <a:r>
              <a:rPr lang="en-US" altLang="en-US" baseline="0" dirty="0" smtClean="0"/>
              <a:t> </a:t>
            </a:r>
            <a:r>
              <a:rPr lang="en-US" altLang="en-US" dirty="0" smtClean="0"/>
              <a:t>Support for </a:t>
            </a:r>
            <a:r>
              <a:rPr lang="en-US" altLang="en-US" dirty="0" err="1" smtClean="0"/>
              <a:t>precomputed</a:t>
            </a:r>
            <a:r>
              <a:rPr lang="en-US" altLang="en-US" dirty="0" smtClean="0"/>
              <a:t> query results</a:t>
            </a:r>
          </a:p>
          <a:p>
            <a:pPr eaLnBrk="1" hangingPunct="1">
              <a:buFontTx/>
              <a:buChar char="-"/>
            </a:pPr>
            <a:r>
              <a:rPr lang="en-US" altLang="en-US" baseline="0" dirty="0" smtClean="0"/>
              <a:t> </a:t>
            </a:r>
            <a:r>
              <a:rPr lang="en-US" altLang="en-US" dirty="0" smtClean="0"/>
              <a:t>Support for different business analyst query tools</a:t>
            </a:r>
          </a:p>
          <a:p>
            <a:pPr eaLnBrk="1" hangingPunct="1"/>
            <a:endParaRPr lang="en-US" altLang="en-US" dirty="0" smtClean="0"/>
          </a:p>
          <a:p>
            <a:pPr eaLnBrk="1" hangingPunct="1"/>
            <a:r>
              <a:rPr lang="en-US" altLang="en-US" dirty="0" smtClean="0"/>
              <a:t>Performance limitation</a:t>
            </a:r>
          </a:p>
          <a:p>
            <a:pPr marL="171450" indent="-171450" eaLnBrk="1" hangingPunct="1">
              <a:buFontTx/>
              <a:buChar char="-"/>
            </a:pPr>
            <a:r>
              <a:rPr lang="en-US" altLang="en-US" dirty="0" smtClean="0"/>
              <a:t>Performance problems with a separate database for both transaction processing and</a:t>
            </a:r>
            <a:r>
              <a:rPr lang="en-US" altLang="en-US" baseline="0" dirty="0" smtClean="0"/>
              <a:t> </a:t>
            </a:r>
            <a:r>
              <a:rPr lang="en-US" altLang="en-US" dirty="0" smtClean="0"/>
              <a:t>business intelligence decision</a:t>
            </a:r>
            <a:r>
              <a:rPr lang="en-US" altLang="en-US" baseline="0" dirty="0" smtClean="0"/>
              <a:t> making</a:t>
            </a:r>
          </a:p>
          <a:p>
            <a:pPr marL="171450" indent="-171450" eaLnBrk="1" hangingPunct="1">
              <a:buFontTx/>
              <a:buChar char="-"/>
            </a:pPr>
            <a:r>
              <a:rPr lang="en-US" altLang="en-US" baseline="0" dirty="0" smtClean="0"/>
              <a:t>Never solved. Use a separate database</a:t>
            </a:r>
            <a:endParaRPr lang="en-US" altLang="en-US" dirty="0" smtClean="0"/>
          </a:p>
          <a:p>
            <a:pPr marL="0" indent="0" eaLnBrk="1" hangingPunct="1">
              <a:buFontTx/>
              <a:buNone/>
            </a:pPr>
            <a:endParaRPr lang="en-US" altLang="en-US" dirty="0" smtClean="0"/>
          </a:p>
          <a:p>
            <a:pPr marL="0" indent="0" eaLnBrk="1" hangingPunct="1">
              <a:buFontTx/>
              <a:buNone/>
            </a:pPr>
            <a:r>
              <a:rPr lang="en-US" altLang="en-US" dirty="0" smtClean="0"/>
              <a:t>Lack of integration</a:t>
            </a:r>
          </a:p>
          <a:p>
            <a:pPr marL="171450" indent="-171450" eaLnBrk="1" hangingPunct="1">
              <a:buFontTx/>
              <a:buChar char="-"/>
            </a:pPr>
            <a:r>
              <a:rPr lang="en-US" altLang="en-US" dirty="0" smtClean="0"/>
              <a:t>Most important issue; highlight with pen</a:t>
            </a:r>
          </a:p>
          <a:p>
            <a:pPr marL="171450" indent="-171450" eaLnBrk="1" hangingPunct="1">
              <a:buFontTx/>
              <a:buChar char="-"/>
            </a:pPr>
            <a:r>
              <a:rPr lang="en-US" altLang="en-US" dirty="0" smtClean="0"/>
              <a:t>Management issue</a:t>
            </a:r>
          </a:p>
          <a:p>
            <a:pPr marL="171450" indent="-171450" eaLnBrk="1" hangingPunct="1">
              <a:buFontTx/>
              <a:buChar char="-"/>
            </a:pPr>
            <a:r>
              <a:rPr lang="en-US" altLang="en-US" dirty="0" smtClean="0"/>
              <a:t>Lack of integration with transaction databases</a:t>
            </a:r>
            <a:r>
              <a:rPr lang="en-US" altLang="en-US" baseline="0" dirty="0" smtClean="0"/>
              <a:t> and external data sources</a:t>
            </a:r>
          </a:p>
          <a:p>
            <a:pPr marL="171450" indent="-171450" eaLnBrk="1" hangingPunct="1">
              <a:buFontTx/>
              <a:buChar char="-"/>
            </a:pPr>
            <a:r>
              <a:rPr lang="en-US" altLang="en-US" dirty="0" smtClean="0"/>
              <a:t>Add value: integrate, standardize, clean, and summarize both internal and external data sources</a:t>
            </a:r>
          </a:p>
          <a:p>
            <a:pPr marL="0" indent="0" eaLnBrk="1" hangingPunct="1">
              <a:buFontTx/>
              <a:buNone/>
            </a:pPr>
            <a:endParaRPr lang="en-US" altLang="en-US" dirty="0" smtClean="0"/>
          </a:p>
          <a:p>
            <a:pPr marL="0" indent="0" eaLnBrk="1" hangingPunct="1">
              <a:buFontTx/>
              <a:buNone/>
            </a:pPr>
            <a:r>
              <a:rPr lang="en-US" altLang="en-US" dirty="0" smtClean="0"/>
              <a:t>Initially separate companies developed technology independent of relational databases</a:t>
            </a:r>
          </a:p>
          <a:p>
            <a:pPr eaLnBrk="1" hangingPunct="1">
              <a:buFontTx/>
              <a:buNone/>
            </a:pPr>
            <a:endParaRPr lang="en-US" altLang="en-US" dirty="0" smtClean="0"/>
          </a:p>
          <a:p>
            <a:pPr eaLnBrk="1" hangingPunct="1">
              <a:buFontTx/>
              <a:buNone/>
            </a:pPr>
            <a:r>
              <a:rPr lang="en-US" altLang="en-US" dirty="0" smtClean="0"/>
              <a:t>Relational database vendors did not focus on relational database technology extensions until late 1990s</a:t>
            </a:r>
          </a:p>
          <a:p>
            <a:pPr eaLnBrk="1" hangingPunct="1"/>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97330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57066" indent="-291179" eaLnBrk="0" hangingPunct="0">
              <a:defRPr kumimoji="1" sz="2400" b="1">
                <a:solidFill>
                  <a:schemeClr val="tx1"/>
                </a:solidFill>
                <a:latin typeface="Times New Roman" pitchFamily="18" charset="0"/>
                <a:cs typeface="Times New Roman" pitchFamily="18" charset="0"/>
              </a:defRPr>
            </a:lvl2pPr>
            <a:lvl3pPr marL="1164717" indent="-232943" eaLnBrk="0" hangingPunct="0">
              <a:defRPr kumimoji="1" sz="2400" b="1">
                <a:solidFill>
                  <a:schemeClr val="tx1"/>
                </a:solidFill>
                <a:latin typeface="Times New Roman" pitchFamily="18" charset="0"/>
                <a:cs typeface="Times New Roman" pitchFamily="18" charset="0"/>
              </a:defRPr>
            </a:lvl3pPr>
            <a:lvl4pPr marL="1630604" indent="-232943" eaLnBrk="0" hangingPunct="0">
              <a:defRPr kumimoji="1" sz="2400" b="1">
                <a:solidFill>
                  <a:schemeClr val="tx1"/>
                </a:solidFill>
                <a:latin typeface="Times New Roman" pitchFamily="18" charset="0"/>
                <a:cs typeface="Times New Roman" pitchFamily="18" charset="0"/>
              </a:defRPr>
            </a:lvl4pPr>
            <a:lvl5pPr marL="2096491" indent="-232943" eaLnBrk="0" hangingPunct="0">
              <a:defRPr kumimoji="1" sz="2400" b="1">
                <a:solidFill>
                  <a:schemeClr val="tx1"/>
                </a:solidFill>
                <a:latin typeface="Times New Roman" pitchFamily="18" charset="0"/>
                <a:cs typeface="Times New Roman" pitchFamily="18" charset="0"/>
              </a:defRPr>
            </a:lvl5pPr>
            <a:lvl6pPr marL="2562377"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3028264"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94151"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960038"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45D4DC77-333B-4BF2-ABAB-6809B027FB14}" type="slidenum">
              <a:rPr kumimoji="0" lang="en-US" altLang="en-US" sz="1200" b="0"/>
              <a:pPr/>
              <a:t>5</a:t>
            </a:fld>
            <a:endParaRPr kumimoji="0" lang="en-US" altLang="en-US" sz="1200" b="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r>
              <a:rPr lang="en-US" altLang="en-US" dirty="0" smtClean="0"/>
              <a:t>Definition:</a:t>
            </a:r>
          </a:p>
          <a:p>
            <a:r>
              <a:rPr lang="en-US" altLang="en-US" dirty="0" smtClean="0"/>
              <a:t> - Central repository: populated from operational databases and external data sources</a:t>
            </a:r>
          </a:p>
          <a:p>
            <a:r>
              <a:rPr lang="en-US" altLang="en-US" dirty="0" smtClean="0"/>
              <a:t> - Many transformations</a:t>
            </a:r>
            <a:r>
              <a:rPr lang="en-US" altLang="en-US" baseline="0" dirty="0" smtClean="0"/>
              <a:t> to clean, standardize, and integrate</a:t>
            </a:r>
            <a:endParaRPr lang="en-US" altLang="en-US" dirty="0" smtClean="0"/>
          </a:p>
          <a:p>
            <a:r>
              <a:rPr lang="en-US" altLang="en-US" dirty="0" smtClean="0"/>
              <a:t> - Summarized: no need to identify individual transactions although transaction details</a:t>
            </a:r>
          </a:p>
          <a:p>
            <a:r>
              <a:rPr lang="en-US" altLang="en-US" dirty="0" smtClean="0"/>
              <a:t>   may be useful for flexible data analysis; summary data for optimizing reporting</a:t>
            </a:r>
          </a:p>
          <a:p>
            <a:endParaRPr lang="en-US" altLang="en-US" dirty="0" smtClean="0"/>
          </a:p>
          <a:p>
            <a:r>
              <a:rPr lang="en-US" altLang="en-US" dirty="0" smtClean="0"/>
              <a:t>Characteristics</a:t>
            </a:r>
          </a:p>
          <a:p>
            <a:r>
              <a:rPr lang="en-US" altLang="en-US" dirty="0" smtClean="0"/>
              <a:t> - Subject-oriented: Organized around business entities (e.g., customers, products, and employees)</a:t>
            </a:r>
          </a:p>
          <a:p>
            <a:r>
              <a:rPr lang="en-US" altLang="en-US" dirty="0" smtClean="0"/>
              <a:t>    rather than business processes</a:t>
            </a:r>
          </a:p>
          <a:p>
            <a:r>
              <a:rPr lang="en-US" altLang="en-US" dirty="0" smtClean="0"/>
              <a:t> - Integrated: many transformations to unify source data from independent data sources (units</a:t>
            </a:r>
          </a:p>
          <a:p>
            <a:r>
              <a:rPr lang="en-US" altLang="en-US" dirty="0" smtClean="0"/>
              <a:t>   of measure, data formats, naming conventions)</a:t>
            </a:r>
          </a:p>
          <a:p>
            <a:r>
              <a:rPr lang="en-US" altLang="en-US" dirty="0" smtClean="0"/>
              <a:t> - Time-variant: historical data (time stamped); snapshots of business processes captured</a:t>
            </a:r>
          </a:p>
          <a:p>
            <a:r>
              <a:rPr lang="en-US" altLang="en-US" dirty="0" smtClean="0"/>
              <a:t>    at different points in time</a:t>
            </a:r>
          </a:p>
          <a:p>
            <a:r>
              <a:rPr lang="en-US" altLang="en-US" dirty="0" smtClean="0"/>
              <a:t> - Nonvolatile: new data are appended periodically; existing data is not changed; warehouse data </a:t>
            </a:r>
          </a:p>
          <a:p>
            <a:r>
              <a:rPr lang="en-US" altLang="en-US" dirty="0" smtClean="0"/>
              <a:t>   may be archived after its usefulness declines</a:t>
            </a:r>
          </a:p>
          <a:p>
            <a:endParaRPr lang="en-US" altLang="en-US" dirty="0" smtClean="0"/>
          </a:p>
          <a:p>
            <a:endParaRPr lang="en-US" altLang="en-US" dirty="0" smtClean="0"/>
          </a:p>
        </p:txBody>
      </p:sp>
    </p:spTree>
    <p:extLst>
      <p:ext uri="{BB962C8B-B14F-4D97-AF65-F5344CB8AC3E}">
        <p14:creationId xmlns:p14="http://schemas.microsoft.com/office/powerpoint/2010/main" val="3520988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Transaction processing:</a:t>
            </a:r>
          </a:p>
          <a:p>
            <a:r>
              <a:rPr lang="en-US" altLang="en-US" dirty="0" smtClean="0"/>
              <a:t> - Operational databases: for daily business</a:t>
            </a:r>
          </a:p>
          <a:p>
            <a:r>
              <a:rPr lang="en-US" altLang="en-US" dirty="0" smtClean="0"/>
              <a:t> - Decisions: involve details of products, customers, shipments, manufacturing</a:t>
            </a:r>
            <a:r>
              <a:rPr lang="en-US" altLang="en-US" baseline="0" dirty="0" smtClean="0"/>
              <a:t> such as </a:t>
            </a:r>
            <a:r>
              <a:rPr lang="en-US" altLang="en-US" dirty="0" smtClean="0"/>
              <a:t>fulfill orders, resolve complaints, provide staffing</a:t>
            </a:r>
          </a:p>
          <a:p>
            <a:endParaRPr lang="en-US" altLang="en-US" dirty="0" smtClean="0"/>
          </a:p>
          <a:p>
            <a:r>
              <a:rPr lang="en-US" altLang="en-US" dirty="0" smtClean="0"/>
              <a:t>Business intelligence:</a:t>
            </a:r>
          </a:p>
          <a:p>
            <a:pPr marL="171450" indent="-171450">
              <a:buFontTx/>
              <a:buChar char="-"/>
            </a:pPr>
            <a:r>
              <a:rPr lang="en-US" altLang="en-US" dirty="0" smtClean="0"/>
              <a:t>Integrated and standardized</a:t>
            </a:r>
            <a:r>
              <a:rPr lang="en-US" altLang="en-US" baseline="0" dirty="0" smtClean="0"/>
              <a:t> </a:t>
            </a:r>
            <a:r>
              <a:rPr lang="en-US" altLang="en-US" dirty="0" smtClean="0"/>
              <a:t>data: difficult to directly use operational data</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altLang="en-US" dirty="0" smtClean="0"/>
              <a:t>Substantial processing for transformations and integration</a:t>
            </a:r>
          </a:p>
          <a:p>
            <a:pPr marL="171450" indent="-171450">
              <a:buFontTx/>
              <a:buChar char="-"/>
            </a:pPr>
            <a:r>
              <a:rPr lang="en-US" altLang="en-US" dirty="0" smtClean="0"/>
              <a:t>Value</a:t>
            </a:r>
            <a:r>
              <a:rPr lang="en-US" altLang="en-US" baseline="0" dirty="0" smtClean="0"/>
              <a:t> for decision making results from standardizing and integrating data across organizational units and external sources</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altLang="en-US" dirty="0" smtClean="0"/>
              <a:t>Decisions: broad view of customers, products, production, marketing</a:t>
            </a:r>
            <a:r>
              <a:rPr lang="en-US" altLang="en-US" baseline="0" dirty="0" smtClean="0"/>
              <a:t> for </a:t>
            </a:r>
            <a:r>
              <a:rPr lang="en-US" altLang="en-US" dirty="0" smtClean="0"/>
              <a:t>capacity planning, store locations, new lines of business, …</a:t>
            </a:r>
          </a:p>
          <a:p>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6</a:t>
            </a:fld>
            <a:endParaRPr lang="en-US"/>
          </a:p>
        </p:txBody>
      </p:sp>
    </p:spTree>
    <p:extLst>
      <p:ext uri="{BB962C8B-B14F-4D97-AF65-F5344CB8AC3E}">
        <p14:creationId xmlns:p14="http://schemas.microsoft.com/office/powerpoint/2010/main" val="4154834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ltLang="en-US" dirty="0" smtClean="0"/>
              <a:t>Operational database vs. Data warehouse</a:t>
            </a:r>
          </a:p>
          <a:p>
            <a:r>
              <a:rPr lang="en-US" altLang="en-US" dirty="0" smtClean="0"/>
              <a:t> - Currency: age of data</a:t>
            </a:r>
          </a:p>
          <a:p>
            <a:r>
              <a:rPr lang="en-US" altLang="en-US" dirty="0" smtClean="0"/>
              <a:t> - Historical:</a:t>
            </a:r>
            <a:r>
              <a:rPr lang="en-US" altLang="en-US" baseline="0" dirty="0" smtClean="0"/>
              <a:t> completed transactions; secondary data</a:t>
            </a:r>
            <a:endParaRPr lang="en-US" altLang="en-US" dirty="0" smtClean="0"/>
          </a:p>
          <a:p>
            <a:r>
              <a:rPr lang="en-US" altLang="en-US" dirty="0" smtClean="0"/>
              <a:t> - Detail level: DW do not need to identify individual transactions although details</a:t>
            </a:r>
          </a:p>
          <a:p>
            <a:r>
              <a:rPr lang="en-US" altLang="en-US" dirty="0" smtClean="0"/>
              <a:t>   can be stored; typically both detailed and summary data are stored in a data warehouse</a:t>
            </a:r>
          </a:p>
          <a:p>
            <a:r>
              <a:rPr lang="en-US" altLang="en-US" dirty="0" smtClean="0"/>
              <a:t> - Number of records processed (per request): operational database query typically returns</a:t>
            </a:r>
          </a:p>
          <a:p>
            <a:r>
              <a:rPr lang="en-US" altLang="en-US" dirty="0" smtClean="0"/>
              <a:t>   few records; DW query may summarize thousands of records</a:t>
            </a:r>
          </a:p>
          <a:p>
            <a:r>
              <a:rPr lang="en-US" altLang="en-US" dirty="0" smtClean="0"/>
              <a:t> - Normalization: normalization not important for DW because of lack of update</a:t>
            </a:r>
          </a:p>
          <a:p>
            <a:r>
              <a:rPr lang="en-US" altLang="en-US" dirty="0" smtClean="0"/>
              <a:t> - Data model: new data model for DWs although relational implementation is generally</a:t>
            </a:r>
          </a:p>
          <a:p>
            <a:r>
              <a:rPr lang="en-US" altLang="en-US" dirty="0" smtClean="0"/>
              <a:t>   used to implement the new data model</a:t>
            </a:r>
          </a:p>
          <a:p>
            <a:r>
              <a:rPr lang="en-US" altLang="en-US" dirty="0" smtClean="0"/>
              <a:t> - Star schemas with materialized views for summary data are used in relational DBMSs</a:t>
            </a:r>
          </a:p>
          <a:p>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7</a:t>
            </a:fld>
            <a:endParaRPr lang="en-US"/>
          </a:p>
        </p:txBody>
      </p:sp>
    </p:spTree>
    <p:extLst>
      <p:ext uri="{BB962C8B-B14F-4D97-AF65-F5344CB8AC3E}">
        <p14:creationId xmlns:p14="http://schemas.microsoft.com/office/powerpoint/2010/main" val="81005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Crow’s foot</a:t>
            </a:r>
            <a:r>
              <a:rPr lang="en-US" baseline="0" dirty="0" smtClean="0"/>
              <a:t> ERD notation</a:t>
            </a:r>
            <a:endParaRPr lang="en-US" dirty="0" smtClean="0"/>
          </a:p>
          <a:p>
            <a:r>
              <a:rPr lang="en-US" dirty="0" smtClean="0"/>
              <a:t>Small diagram</a:t>
            </a:r>
            <a:r>
              <a:rPr lang="en-US" baseline="0" dirty="0" smtClean="0"/>
              <a:t> </a:t>
            </a:r>
            <a:r>
              <a:rPr lang="en-US" dirty="0" smtClean="0"/>
              <a:t>of order</a:t>
            </a:r>
            <a:r>
              <a:rPr lang="en-US" baseline="0" dirty="0" smtClean="0"/>
              <a:t> entry database and sales star schema</a:t>
            </a:r>
            <a:endParaRPr lang="en-US" dirty="0" smtClean="0"/>
          </a:p>
          <a:p>
            <a:pPr marL="171450" indent="-171450">
              <a:buFontTx/>
              <a:buChar char="-"/>
            </a:pPr>
            <a:r>
              <a:rPr lang="en-US" dirty="0" smtClean="0"/>
              <a:t>Small ERD</a:t>
            </a:r>
            <a:r>
              <a:rPr lang="en-US" baseline="0" dirty="0" smtClean="0"/>
              <a:t> of order entry database with customer, order, employee, product, and M-N relationship between product and order; designed for order processing</a:t>
            </a:r>
          </a:p>
          <a:p>
            <a:pPr marL="171450" indent="-171450">
              <a:buFontTx/>
              <a:buChar char="-"/>
            </a:pPr>
            <a:r>
              <a:rPr lang="en-US" baseline="0" dirty="0" smtClean="0"/>
              <a:t>More complex schema patterns for operational databases</a:t>
            </a:r>
          </a:p>
          <a:p>
            <a:pPr marL="171450" indent="-171450">
              <a:buFontTx/>
              <a:buChar char="-"/>
            </a:pPr>
            <a:r>
              <a:rPr lang="en-US" baseline="0" dirty="0" smtClean="0"/>
              <a:t>Order contains header (order) and detail lines (Contains M-N relationship or a associative table)</a:t>
            </a:r>
          </a:p>
          <a:p>
            <a:pPr marL="171450" indent="-171450">
              <a:buFontTx/>
              <a:buChar char="-"/>
            </a:pPr>
            <a:r>
              <a:rPr lang="en-US" dirty="0" smtClean="0"/>
              <a:t>Star</a:t>
            </a:r>
            <a:r>
              <a:rPr lang="en-US" baseline="0" dirty="0" smtClean="0"/>
              <a:t> Schema with dimension tables (item, store, customer, and </a:t>
            </a:r>
            <a:r>
              <a:rPr lang="en-US" baseline="0" dirty="0" err="1" smtClean="0"/>
              <a:t>timedim</a:t>
            </a:r>
            <a:r>
              <a:rPr lang="en-US" baseline="0" dirty="0" smtClean="0"/>
              <a:t>) and fact table (sales); designed for business intelligence reporting</a:t>
            </a:r>
          </a:p>
          <a:p>
            <a:pPr marL="171450" indent="-171450">
              <a:buFontTx/>
              <a:buChar char="-"/>
            </a:pPr>
            <a:r>
              <a:rPr lang="en-US" baseline="0" dirty="0" smtClean="0"/>
              <a:t>Sales flattened just for order details (sales of individual items)</a:t>
            </a:r>
          </a:p>
          <a:p>
            <a:pPr marL="171450" indent="-171450">
              <a:buFontTx/>
              <a:buChar char="-"/>
            </a:pPr>
            <a:r>
              <a:rPr lang="en-US" baseline="0" dirty="0" smtClean="0"/>
              <a:t>Data integration: data moved from operational database to data warehouse after completion of transactions along with substantial amount of transformations (standardization, integration, consistency checking, completeness checking, …)</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8</a:t>
            </a:fld>
            <a:endParaRPr lang="en-US"/>
          </a:p>
        </p:txBody>
      </p:sp>
    </p:spTree>
    <p:extLst>
      <p:ext uri="{BB962C8B-B14F-4D97-AF65-F5344CB8AC3E}">
        <p14:creationId xmlns:p14="http://schemas.microsoft.com/office/powerpoint/2010/main" val="112981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9</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xfrm>
            <a:off x="1371600" y="1143000"/>
            <a:ext cx="4114800" cy="3086100"/>
          </a:xfrm>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dirty="0" smtClean="0"/>
              <a:t>Historical reasons</a:t>
            </a:r>
            <a:r>
              <a:rPr lang="en-US" altLang="en-US" baseline="0" dirty="0" smtClean="0"/>
              <a:t> for DW development</a:t>
            </a:r>
          </a:p>
          <a:p>
            <a:pPr marL="171450" indent="-171450" eaLnBrk="1" hangingPunct="1">
              <a:buFontTx/>
              <a:buChar char="-"/>
            </a:pPr>
            <a:r>
              <a:rPr lang="en-US" altLang="en-US" baseline="0" dirty="0" smtClean="0"/>
              <a:t>Need to add value through integration</a:t>
            </a:r>
          </a:p>
          <a:p>
            <a:pPr marL="171450" indent="-171450" eaLnBrk="1" hangingPunct="1">
              <a:buFontTx/>
              <a:buChar char="-"/>
            </a:pPr>
            <a:r>
              <a:rPr lang="en-US" altLang="en-US" baseline="0" dirty="0" smtClean="0"/>
              <a:t>Performance conflict between operational database needs and business intelligence needs</a:t>
            </a:r>
          </a:p>
          <a:p>
            <a:pPr marL="171450" indent="-171450" eaLnBrk="1" hangingPunct="1">
              <a:buFontTx/>
              <a:buChar char="-"/>
            </a:pPr>
            <a:r>
              <a:rPr lang="en-US" altLang="en-US" baseline="0" dirty="0" smtClean="0"/>
              <a:t>Historical reasons still largely hold today.</a:t>
            </a:r>
          </a:p>
          <a:p>
            <a:pPr marL="0" indent="0" eaLnBrk="1" hangingPunct="1">
              <a:buFontTx/>
              <a:buNone/>
            </a:pPr>
            <a:endParaRPr lang="en-US" altLang="en-US" baseline="0" dirty="0" smtClean="0"/>
          </a:p>
          <a:p>
            <a:pPr marL="0" indent="0" eaLnBrk="1" hangingPunct="1">
              <a:buFontTx/>
              <a:buNone/>
            </a:pPr>
            <a:r>
              <a:rPr lang="en-US" altLang="en-US" baseline="0" dirty="0" smtClean="0"/>
              <a:t>Key characteristics</a:t>
            </a:r>
          </a:p>
          <a:p>
            <a:pPr marL="171450" indent="-171450" eaLnBrk="1" hangingPunct="1">
              <a:buFontTx/>
              <a:buChar char="-"/>
            </a:pPr>
            <a:r>
              <a:rPr lang="en-US" altLang="en-US" baseline="0" dirty="0" smtClean="0"/>
              <a:t>Subject-oriented</a:t>
            </a:r>
          </a:p>
          <a:p>
            <a:pPr marL="171450" indent="-171450" eaLnBrk="1" hangingPunct="1">
              <a:buFontTx/>
              <a:buChar char="-"/>
            </a:pPr>
            <a:r>
              <a:rPr lang="en-US" altLang="en-US" baseline="0" dirty="0" smtClean="0"/>
              <a:t>Integrated</a:t>
            </a:r>
          </a:p>
          <a:p>
            <a:pPr marL="171450" indent="-171450" eaLnBrk="1" hangingPunct="1">
              <a:buFontTx/>
              <a:buChar char="-"/>
            </a:pPr>
            <a:r>
              <a:rPr lang="en-US" altLang="en-US" baseline="0" dirty="0" smtClean="0"/>
              <a:t>Time variant</a:t>
            </a:r>
          </a:p>
          <a:p>
            <a:pPr marL="171450" indent="-171450" eaLnBrk="1" hangingPunct="1">
              <a:buFontTx/>
              <a:buChar char="-"/>
            </a:pPr>
            <a:r>
              <a:rPr lang="en-US" altLang="en-US" baseline="0" dirty="0" smtClean="0"/>
              <a:t>Nonvolatile</a:t>
            </a:r>
          </a:p>
          <a:p>
            <a:pPr marL="0" indent="0" eaLnBrk="1" hangingPunct="1">
              <a:buFontTx/>
              <a:buNone/>
            </a:pPr>
            <a:endParaRPr lang="en-US" altLang="en-US" baseline="0" dirty="0" smtClean="0"/>
          </a:p>
          <a:p>
            <a:pPr marL="0" indent="0" eaLnBrk="1" hangingPunct="1">
              <a:buFontTx/>
              <a:buNone/>
            </a:pPr>
            <a:r>
              <a:rPr lang="en-US" altLang="en-US" baseline="0" dirty="0" smtClean="0"/>
              <a:t>Differences between operational databases and data warehouses</a:t>
            </a:r>
          </a:p>
          <a:p>
            <a:pPr marL="171450" indent="-171450" eaLnBrk="1" hangingPunct="1">
              <a:buFontTx/>
              <a:buChar char="-"/>
            </a:pPr>
            <a:r>
              <a:rPr lang="en-US" altLang="en-US" baseline="0" dirty="0" smtClean="0"/>
              <a:t>Different decision making emphasis</a:t>
            </a:r>
          </a:p>
          <a:p>
            <a:pPr marL="171450" indent="-171450" eaLnBrk="1" hangingPunct="1">
              <a:buFontTx/>
              <a:buChar char="-"/>
            </a:pPr>
            <a:r>
              <a:rPr lang="en-US" altLang="en-US" baseline="0" dirty="0" smtClean="0"/>
              <a:t>Different processing emphasis: mix of update/retrieval versus retrieval of large volumes</a:t>
            </a:r>
          </a:p>
        </p:txBody>
      </p:sp>
    </p:spTree>
    <p:extLst>
      <p:ext uri="{BB962C8B-B14F-4D97-AF65-F5344CB8AC3E}">
        <p14:creationId xmlns:p14="http://schemas.microsoft.com/office/powerpoint/2010/main" val="2399139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dirty="0"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sz="3200">
                <a:solidFill>
                  <a:schemeClr val="bg1"/>
                </a:solidFill>
              </a:defRPr>
            </a:lvl1pPr>
          </a:lstStyle>
          <a:p>
            <a:r>
              <a:rPr lang="en-US" dirty="0" smtClean="0"/>
              <a:t>Click to edit Master subtitle style</a:t>
            </a:r>
            <a:endParaRPr lang="en-US" dirty="0"/>
          </a:p>
        </p:txBody>
      </p:sp>
      <p:pic>
        <p:nvPicPr>
          <p:cNvPr id="9" name="Picture 8" descr="iStock_000018487654Medium.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19873"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95536" y="404665"/>
            <a:ext cx="2736305" cy="526945"/>
          </a:xfrm>
          <a:prstGeom prst="rect">
            <a:avLst/>
          </a:prstGeom>
        </p:spPr>
      </p:pic>
      <p:sp>
        <p:nvSpPr>
          <p:cNvPr id="11" name="TextBox 10"/>
          <p:cNvSpPr txBox="1"/>
          <p:nvPr/>
        </p:nvSpPr>
        <p:spPr>
          <a:xfrm>
            <a:off x="4644009"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144286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2258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261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893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86381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04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4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8713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618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09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851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2"/>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sz="1800"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sz="1800"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7" y="6361585"/>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9"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1731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59604" y="1314773"/>
            <a:ext cx="7391400" cy="1143000"/>
          </a:xfrm>
        </p:spPr>
        <p:txBody>
          <a:bodyPr/>
          <a:lstStyle/>
          <a:p>
            <a:pPr algn="ctr"/>
            <a:r>
              <a:rPr lang="en-US" altLang="en-US" sz="3200" dirty="0" smtClean="0"/>
              <a:t>Module 1</a:t>
            </a:r>
            <a:br>
              <a:rPr lang="en-US" altLang="en-US" sz="3200" dirty="0" smtClean="0"/>
            </a:br>
            <a:r>
              <a:rPr lang="en-US" altLang="en-US" sz="3200" dirty="0" smtClean="0"/>
              <a:t>Data </a:t>
            </a:r>
            <a:r>
              <a:rPr lang="en-US" altLang="en-US" sz="3200" dirty="0"/>
              <a:t>Warehouse Concepts </a:t>
            </a:r>
            <a:r>
              <a:rPr lang="en-US" altLang="en-US" sz="3200" dirty="0" smtClean="0"/>
              <a:t>and </a:t>
            </a:r>
            <a:r>
              <a:rPr lang="en-US" altLang="en-US" sz="3200" dirty="0"/>
              <a:t>Architectures</a:t>
            </a:r>
            <a:endParaRPr lang="en-US" altLang="en-US" sz="3200" dirty="0" smtClean="0"/>
          </a:p>
        </p:txBody>
      </p:sp>
      <p:sp>
        <p:nvSpPr>
          <p:cNvPr id="3075" name="Rectangle 5"/>
          <p:cNvSpPr>
            <a:spLocks noGrp="1" noChangeArrowheads="1"/>
          </p:cNvSpPr>
          <p:nvPr>
            <p:ph type="subTitle" idx="1"/>
          </p:nvPr>
        </p:nvSpPr>
        <p:spPr>
          <a:xfrm>
            <a:off x="1502392" y="3865352"/>
            <a:ext cx="7260536" cy="858336"/>
          </a:xfrm>
          <a:noFill/>
          <a:ln w="25400"/>
        </p:spPr>
        <p:txBody>
          <a:bodyPr/>
          <a:lstStyle/>
          <a:p>
            <a:pPr algn="r" eaLnBrk="1" hangingPunct="1"/>
            <a:r>
              <a:rPr lang="en-US" altLang="en-US" sz="2800" dirty="0" smtClean="0"/>
              <a:t>Lesson 3: Motivation and characteristics</a:t>
            </a:r>
          </a:p>
        </p:txBody>
      </p:sp>
    </p:spTree>
    <p:extLst>
      <p:ext uri="{BB962C8B-B14F-4D97-AF65-F5344CB8AC3E}">
        <p14:creationId xmlns:p14="http://schemas.microsoft.com/office/powerpoint/2010/main" val="2024500895"/>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Discuss historical factors </a:t>
            </a:r>
          </a:p>
          <a:p>
            <a:r>
              <a:rPr lang="en-US" dirty="0" smtClean="0"/>
              <a:t>Explain data warehouse characteristics</a:t>
            </a:r>
            <a:endParaRPr lang="en-US" dirty="0"/>
          </a:p>
          <a:p>
            <a:r>
              <a:rPr lang="en-US" dirty="0" smtClean="0"/>
              <a:t>Compare/contrast characteristics for operational databases versus a data warehouses</a:t>
            </a:r>
            <a:endParaRPr lang="en-US" dirty="0"/>
          </a:p>
        </p:txBody>
      </p:sp>
    </p:spTree>
    <p:extLst>
      <p:ext uri="{BB962C8B-B14F-4D97-AF65-F5344CB8AC3E}">
        <p14:creationId xmlns:p14="http://schemas.microsoft.com/office/powerpoint/2010/main" val="348027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105400" y="2422524"/>
            <a:ext cx="2667000" cy="260667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2" name="Rectangle 4"/>
          <p:cNvSpPr>
            <a:spLocks noGrp="1" noChangeArrowheads="1"/>
          </p:cNvSpPr>
          <p:nvPr>
            <p:ph type="title"/>
          </p:nvPr>
        </p:nvSpPr>
        <p:spPr/>
        <p:txBody>
          <a:bodyPr/>
          <a:lstStyle/>
          <a:p>
            <a:pPr eaLnBrk="1" hangingPunct="1"/>
            <a:r>
              <a:rPr lang="en-US" sz="4000" dirty="0" smtClean="0"/>
              <a:t>Decision Making Hierarchy</a:t>
            </a:r>
          </a:p>
        </p:txBody>
      </p:sp>
      <p:graphicFrame>
        <p:nvGraphicFramePr>
          <p:cNvPr id="5123" name="Object 7"/>
          <p:cNvGraphicFramePr>
            <a:graphicFrameLocks noChangeAspect="1"/>
          </p:cNvGraphicFramePr>
          <p:nvPr>
            <p:extLst/>
          </p:nvPr>
        </p:nvGraphicFramePr>
        <p:xfrm>
          <a:off x="388937" y="2422525"/>
          <a:ext cx="4716463" cy="2606675"/>
        </p:xfrm>
        <a:graphic>
          <a:graphicData uri="http://schemas.openxmlformats.org/presentationml/2006/ole">
            <mc:AlternateContent xmlns:mc="http://schemas.openxmlformats.org/markup-compatibility/2006">
              <mc:Choice xmlns:v="urn:schemas-microsoft-com:vml" Requires="v">
                <p:oleObj spid="_x0000_s4142" name="Visio" r:id="rId4" imgW="3552788" imgH="2019330" progId="Visio.Drawing.11">
                  <p:embed/>
                </p:oleObj>
              </mc:Choice>
              <mc:Fallback>
                <p:oleObj name="Visio" r:id="rId4" imgW="3552788" imgH="2019330" progId="Visio.Drawing.11">
                  <p:embed/>
                  <p:pic>
                    <p:nvPicPr>
                      <p:cNvPr id="0" name=""/>
                      <p:cNvPicPr>
                        <a:picLocks noChangeAspect="1" noChangeArrowheads="1"/>
                      </p:cNvPicPr>
                      <p:nvPr/>
                    </p:nvPicPr>
                    <p:blipFill>
                      <a:blip r:embed="rId5"/>
                      <a:srcRect/>
                      <a:stretch>
                        <a:fillRect/>
                      </a:stretch>
                    </p:blipFill>
                    <p:spPr bwMode="auto">
                      <a:xfrm>
                        <a:off x="388937" y="2422525"/>
                        <a:ext cx="4716463" cy="260667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pic>
                </p:oleObj>
              </mc:Fallback>
            </mc:AlternateContent>
          </a:graphicData>
        </a:graphic>
      </p:graphicFrame>
      <p:sp>
        <p:nvSpPr>
          <p:cNvPr id="3" name="TextBox 2"/>
          <p:cNvSpPr txBox="1"/>
          <p:nvPr/>
        </p:nvSpPr>
        <p:spPr>
          <a:xfrm>
            <a:off x="5131526" y="4121833"/>
            <a:ext cx="2667000" cy="646331"/>
          </a:xfrm>
          <a:prstGeom prst="rect">
            <a:avLst/>
          </a:prstGeom>
          <a:noFill/>
        </p:spPr>
        <p:txBody>
          <a:bodyPr wrap="square" rtlCol="0">
            <a:spAutoFit/>
          </a:bodyPr>
          <a:lstStyle/>
          <a:p>
            <a:r>
              <a:rPr lang="en-US" dirty="0" smtClean="0"/>
              <a:t>Resolve order delays, schedule employees</a:t>
            </a:r>
            <a:endParaRPr lang="en-US" dirty="0"/>
          </a:p>
        </p:txBody>
      </p:sp>
      <p:sp>
        <p:nvSpPr>
          <p:cNvPr id="6" name="TextBox 5"/>
          <p:cNvSpPr txBox="1"/>
          <p:nvPr/>
        </p:nvSpPr>
        <p:spPr>
          <a:xfrm>
            <a:off x="5131526" y="3374682"/>
            <a:ext cx="2667000" cy="646331"/>
          </a:xfrm>
          <a:prstGeom prst="rect">
            <a:avLst/>
          </a:prstGeom>
          <a:noFill/>
        </p:spPr>
        <p:txBody>
          <a:bodyPr wrap="square" rtlCol="0">
            <a:spAutoFit/>
          </a:bodyPr>
          <a:lstStyle/>
          <a:p>
            <a:r>
              <a:rPr lang="en-US" dirty="0" smtClean="0"/>
              <a:t>Choose suppliers, forecast sales</a:t>
            </a:r>
            <a:endParaRPr lang="en-US" dirty="0"/>
          </a:p>
        </p:txBody>
      </p:sp>
      <p:sp>
        <p:nvSpPr>
          <p:cNvPr id="7" name="TextBox 6"/>
          <p:cNvSpPr txBox="1"/>
          <p:nvPr/>
        </p:nvSpPr>
        <p:spPr>
          <a:xfrm>
            <a:off x="5105400" y="2673753"/>
            <a:ext cx="2667000" cy="646331"/>
          </a:xfrm>
          <a:prstGeom prst="rect">
            <a:avLst/>
          </a:prstGeom>
          <a:noFill/>
        </p:spPr>
        <p:txBody>
          <a:bodyPr wrap="square" rtlCol="0">
            <a:spAutoFit/>
          </a:bodyPr>
          <a:lstStyle/>
          <a:p>
            <a:r>
              <a:rPr lang="en-US" dirty="0" smtClean="0"/>
              <a:t>Identify new markets, choose store locations</a:t>
            </a:r>
            <a:endParaRPr lang="en-US" dirty="0"/>
          </a:p>
        </p:txBody>
      </p:sp>
      <p:sp>
        <p:nvSpPr>
          <p:cNvPr id="2" name="TextBox 1"/>
          <p:cNvSpPr txBox="1"/>
          <p:nvPr/>
        </p:nvSpPr>
        <p:spPr>
          <a:xfrm>
            <a:off x="1219200" y="1851025"/>
            <a:ext cx="3276600" cy="400110"/>
          </a:xfrm>
          <a:prstGeom prst="rect">
            <a:avLst/>
          </a:prstGeom>
          <a:noFill/>
        </p:spPr>
        <p:txBody>
          <a:bodyPr wrap="square" rtlCol="0">
            <a:spAutoFit/>
          </a:bodyPr>
          <a:lstStyle/>
          <a:p>
            <a:r>
              <a:rPr lang="en-US" sz="2000" dirty="0" smtClean="0"/>
              <a:t>Decision making hierarchy</a:t>
            </a:r>
            <a:endParaRPr lang="en-US" sz="2000" dirty="0"/>
          </a:p>
        </p:txBody>
      </p:sp>
      <p:sp>
        <p:nvSpPr>
          <p:cNvPr id="9" name="TextBox 8"/>
          <p:cNvSpPr txBox="1"/>
          <p:nvPr/>
        </p:nvSpPr>
        <p:spPr>
          <a:xfrm>
            <a:off x="5385163" y="1872004"/>
            <a:ext cx="2107474" cy="400110"/>
          </a:xfrm>
          <a:prstGeom prst="rect">
            <a:avLst/>
          </a:prstGeom>
          <a:noFill/>
        </p:spPr>
        <p:txBody>
          <a:bodyPr wrap="square" rtlCol="0">
            <a:spAutoFit/>
          </a:bodyPr>
          <a:lstStyle/>
          <a:p>
            <a:r>
              <a:rPr lang="en-US" sz="2000" dirty="0" smtClean="0"/>
              <a:t>Typical decisions</a:t>
            </a:r>
            <a:endParaRPr lang="en-US" sz="2000" dirty="0"/>
          </a:p>
        </p:txBody>
      </p:sp>
    </p:spTree>
    <p:extLst>
      <p:ext uri="{BB962C8B-B14F-4D97-AF65-F5344CB8AC3E}">
        <p14:creationId xmlns:p14="http://schemas.microsoft.com/office/powerpoint/2010/main" val="845658582"/>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6" grpId="0"/>
      <p:bldP spid="7" grpId="0"/>
      <p:bldP spid="2"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and Deployment Limitations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5687837"/>
              </p:ext>
            </p:extLst>
          </p:nvPr>
        </p:nvGraphicFramePr>
        <p:xfrm>
          <a:off x="1473868" y="1534908"/>
          <a:ext cx="5997742" cy="4240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59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6B1E39D-D15B-41D4-8DFB-B48DE06F74C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D7A4D5FD-A509-4AE5-9601-7225C9011F32}"/>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0E0C7030-4354-40E3-9EF0-8EAD33FAA1D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2CAC4DE7-0FF4-4AA0-BD56-1C9435FC293E}"/>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9FBB54D9-40F8-42B8-8E01-4683C071A96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AABD220F-22D0-4491-B047-4336452E552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06BD19C0-1215-4A96-89F2-C5D63CCF6AE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609600"/>
            <a:ext cx="8461375" cy="1143000"/>
          </a:xfrm>
        </p:spPr>
        <p:txBody>
          <a:bodyPr/>
          <a:lstStyle/>
          <a:p>
            <a:pPr eaLnBrk="1" hangingPunct="1"/>
            <a:r>
              <a:rPr lang="en-US" altLang="en-US" dirty="0" smtClean="0"/>
              <a:t>Data Warehouse Characteristics</a:t>
            </a:r>
          </a:p>
        </p:txBody>
      </p:sp>
      <p:sp>
        <p:nvSpPr>
          <p:cNvPr id="7171" name="Rectangle 3"/>
          <p:cNvSpPr>
            <a:spLocks noGrp="1" noChangeArrowheads="1"/>
          </p:cNvSpPr>
          <p:nvPr>
            <p:ph type="body" idx="1"/>
          </p:nvPr>
        </p:nvSpPr>
        <p:spPr>
          <a:xfrm>
            <a:off x="228600" y="1371600"/>
            <a:ext cx="8382000" cy="4495800"/>
          </a:xfrm>
        </p:spPr>
        <p:txBody>
          <a:bodyPr/>
          <a:lstStyle/>
          <a:p>
            <a:pPr eaLnBrk="1" hangingPunct="1"/>
            <a:r>
              <a:rPr lang="en-US" altLang="en-US" dirty="0" smtClean="0"/>
              <a:t>Essential part of infrastructure for business intelligence</a:t>
            </a:r>
          </a:p>
          <a:p>
            <a:pPr eaLnBrk="1" hangingPunct="1"/>
            <a:r>
              <a:rPr lang="en-US" altLang="en-US" dirty="0" smtClean="0"/>
              <a:t>Logically centralized repository for decision making</a:t>
            </a:r>
            <a:endParaRPr lang="en-US" altLang="en-US" dirty="0" smtClean="0">
              <a:cs typeface="Times New Roman" pitchFamily="18" charset="0"/>
            </a:endParaRPr>
          </a:p>
          <a:p>
            <a:pPr lvl="1"/>
            <a:r>
              <a:rPr lang="en-US" altLang="en-US" dirty="0" smtClean="0">
                <a:cs typeface="Times New Roman" pitchFamily="18" charset="0"/>
              </a:rPr>
              <a:t>Populated from operational databases and external data sources</a:t>
            </a:r>
          </a:p>
          <a:p>
            <a:pPr lvl="1"/>
            <a:r>
              <a:rPr lang="en-US" altLang="en-US" dirty="0" smtClean="0">
                <a:cs typeface="Times New Roman" pitchFamily="18" charset="0"/>
              </a:rPr>
              <a:t>Integrated and transformed data</a:t>
            </a:r>
          </a:p>
          <a:p>
            <a:pPr lvl="1"/>
            <a:r>
              <a:rPr lang="en-US" altLang="en-US" dirty="0" smtClean="0">
                <a:cs typeface="Times New Roman" pitchFamily="18" charset="0"/>
              </a:rPr>
              <a:t>Optimized for reporting and periodic integration</a:t>
            </a:r>
            <a:endParaRPr lang="en-US" altLang="en-US" dirty="0" smtClean="0"/>
          </a:p>
        </p:txBody>
      </p:sp>
    </p:spTree>
    <p:extLst>
      <p:ext uri="{BB962C8B-B14F-4D97-AF65-F5344CB8AC3E}">
        <p14:creationId xmlns:p14="http://schemas.microsoft.com/office/powerpoint/2010/main" val="174775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04800"/>
            <a:ext cx="8512629" cy="685800"/>
          </a:xfrm>
        </p:spPr>
        <p:txBody>
          <a:bodyPr/>
          <a:lstStyle/>
          <a:p>
            <a:r>
              <a:rPr lang="en-US" dirty="0" smtClean="0"/>
              <a:t>Comparison of Processing Environments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5837996"/>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064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Comparison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89438502"/>
              </p:ext>
            </p:extLst>
          </p:nvPr>
        </p:nvGraphicFramePr>
        <p:xfrm>
          <a:off x="222069" y="1066800"/>
          <a:ext cx="8464730" cy="4511040"/>
        </p:xfrm>
        <a:graphic>
          <a:graphicData uri="http://schemas.openxmlformats.org/drawingml/2006/table">
            <a:tbl>
              <a:tblPr firstRow="1">
                <a:tableStyleId>{5C22544A-7EE6-4342-B048-85BDC9FD1C3A}</a:tableStyleId>
              </a:tblPr>
              <a:tblGrid>
                <a:gridCol w="2196278"/>
                <a:gridCol w="2610853"/>
                <a:gridCol w="3657599"/>
              </a:tblGrid>
              <a:tr h="370840">
                <a:tc>
                  <a:txBody>
                    <a:bodyPr/>
                    <a:lstStyle/>
                    <a:p>
                      <a:r>
                        <a:rPr lang="en-US" sz="2400" dirty="0" smtClean="0">
                          <a:solidFill>
                            <a:schemeClr val="tx1"/>
                          </a:solidFill>
                        </a:rPr>
                        <a:t>Characteristic</a:t>
                      </a:r>
                      <a:endParaRPr lang="en-US" sz="2400" dirty="0">
                        <a:solidFill>
                          <a:schemeClr val="tx1"/>
                        </a:solidFill>
                      </a:endParaRPr>
                    </a:p>
                  </a:txBody>
                  <a:tcPr marL="68580" marR="68580"/>
                </a:tc>
                <a:tc>
                  <a:txBody>
                    <a:bodyPr/>
                    <a:lstStyle/>
                    <a:p>
                      <a:r>
                        <a:rPr lang="en-US" sz="2400" dirty="0" smtClean="0">
                          <a:solidFill>
                            <a:schemeClr val="tx1"/>
                          </a:solidFill>
                        </a:rPr>
                        <a:t>Operational Database</a:t>
                      </a:r>
                      <a:endParaRPr lang="en-US" sz="2400" dirty="0">
                        <a:solidFill>
                          <a:schemeClr val="tx1"/>
                        </a:solidFill>
                      </a:endParaRPr>
                    </a:p>
                  </a:txBody>
                  <a:tcPr marL="68580" marR="68580"/>
                </a:tc>
                <a:tc>
                  <a:txBody>
                    <a:bodyPr/>
                    <a:lstStyle/>
                    <a:p>
                      <a:r>
                        <a:rPr lang="en-US" sz="2400" dirty="0" smtClean="0">
                          <a:solidFill>
                            <a:schemeClr val="tx1"/>
                          </a:solidFill>
                        </a:rPr>
                        <a:t>Data</a:t>
                      </a:r>
                      <a:r>
                        <a:rPr lang="en-US" sz="2400" baseline="0" dirty="0" smtClean="0">
                          <a:solidFill>
                            <a:schemeClr val="tx1"/>
                          </a:solidFill>
                        </a:rPr>
                        <a:t> Warehouse</a:t>
                      </a:r>
                      <a:endParaRPr lang="en-US" sz="2400" dirty="0">
                        <a:solidFill>
                          <a:schemeClr val="tx1"/>
                        </a:solidFill>
                      </a:endParaRPr>
                    </a:p>
                  </a:txBody>
                  <a:tcPr marL="68580" marR="68580"/>
                </a:tc>
              </a:tr>
              <a:tr h="370840">
                <a:tc>
                  <a:txBody>
                    <a:bodyPr/>
                    <a:lstStyle/>
                    <a:p>
                      <a:r>
                        <a:rPr lang="en-US" sz="2000" dirty="0" smtClean="0"/>
                        <a:t>Currency</a:t>
                      </a:r>
                      <a:endParaRPr lang="en-US" sz="2000" dirty="0"/>
                    </a:p>
                  </a:txBody>
                  <a:tcPr marL="68580" marR="68580"/>
                </a:tc>
                <a:tc>
                  <a:txBody>
                    <a:bodyPr/>
                    <a:lstStyle/>
                    <a:p>
                      <a:r>
                        <a:rPr lang="en-US" sz="2000" dirty="0" smtClean="0"/>
                        <a:t>Current</a:t>
                      </a:r>
                      <a:endParaRPr lang="en-US" sz="2000" dirty="0"/>
                    </a:p>
                  </a:txBody>
                  <a:tcPr marL="68580" marR="68580"/>
                </a:tc>
                <a:tc>
                  <a:txBody>
                    <a:bodyPr/>
                    <a:lstStyle/>
                    <a:p>
                      <a:r>
                        <a:rPr lang="en-US" sz="2000" dirty="0" smtClean="0"/>
                        <a:t>Historical</a:t>
                      </a:r>
                      <a:endParaRPr lang="en-US" sz="2000" dirty="0"/>
                    </a:p>
                  </a:txBody>
                  <a:tcPr marL="68580" marR="68580"/>
                </a:tc>
              </a:tr>
              <a:tr h="370840">
                <a:tc>
                  <a:txBody>
                    <a:bodyPr/>
                    <a:lstStyle/>
                    <a:p>
                      <a:r>
                        <a:rPr lang="en-US" sz="2000" dirty="0" smtClean="0"/>
                        <a:t>Details level</a:t>
                      </a:r>
                      <a:endParaRPr lang="en-US" sz="2000" dirty="0"/>
                    </a:p>
                  </a:txBody>
                  <a:tcPr marL="68580" marR="68580"/>
                </a:tc>
                <a:tc>
                  <a:txBody>
                    <a:bodyPr/>
                    <a:lstStyle/>
                    <a:p>
                      <a:r>
                        <a:rPr lang="en-US" sz="2000" dirty="0" smtClean="0"/>
                        <a:t>Individual</a:t>
                      </a:r>
                      <a:endParaRPr lang="en-US" sz="2000" dirty="0"/>
                    </a:p>
                  </a:txBody>
                  <a:tcPr marL="68580" marR="68580"/>
                </a:tc>
                <a:tc>
                  <a:txBody>
                    <a:bodyPr/>
                    <a:lstStyle/>
                    <a:p>
                      <a:r>
                        <a:rPr lang="en-US" sz="2000" dirty="0" smtClean="0"/>
                        <a:t>Individual and summary</a:t>
                      </a:r>
                      <a:endParaRPr lang="en-US" sz="2000" dirty="0"/>
                    </a:p>
                  </a:txBody>
                  <a:tcPr marL="68580" marR="68580"/>
                </a:tc>
              </a:tr>
              <a:tr h="370840">
                <a:tc>
                  <a:txBody>
                    <a:bodyPr/>
                    <a:lstStyle/>
                    <a:p>
                      <a:r>
                        <a:rPr lang="en-US" sz="2000" dirty="0" smtClean="0"/>
                        <a:t>Orientation</a:t>
                      </a:r>
                      <a:endParaRPr lang="en-US" sz="2000" dirty="0"/>
                    </a:p>
                  </a:txBody>
                  <a:tcPr marL="68580" marR="68580"/>
                </a:tc>
                <a:tc>
                  <a:txBody>
                    <a:bodyPr/>
                    <a:lstStyle/>
                    <a:p>
                      <a:r>
                        <a:rPr lang="en-US" sz="2000" dirty="0" smtClean="0"/>
                        <a:t>Process</a:t>
                      </a:r>
                      <a:endParaRPr lang="en-US" sz="2000" dirty="0"/>
                    </a:p>
                  </a:txBody>
                  <a:tcPr marL="68580" marR="68580"/>
                </a:tc>
                <a:tc>
                  <a:txBody>
                    <a:bodyPr/>
                    <a:lstStyle/>
                    <a:p>
                      <a:r>
                        <a:rPr lang="en-US" sz="2000" dirty="0" smtClean="0"/>
                        <a:t>Subject</a:t>
                      </a:r>
                      <a:endParaRPr lang="en-US" sz="2000" dirty="0"/>
                    </a:p>
                  </a:txBody>
                  <a:tcPr marL="68580" marR="68580"/>
                </a:tc>
              </a:tr>
              <a:tr h="370840">
                <a:tc>
                  <a:txBody>
                    <a:bodyPr/>
                    <a:lstStyle/>
                    <a:p>
                      <a:r>
                        <a:rPr lang="en-US" sz="2000" dirty="0" smtClean="0"/>
                        <a:t>Records per request</a:t>
                      </a:r>
                      <a:endParaRPr lang="en-US" sz="2000" dirty="0"/>
                    </a:p>
                  </a:txBody>
                  <a:tcPr marL="68580" marR="68580"/>
                </a:tc>
                <a:tc>
                  <a:txBody>
                    <a:bodyPr/>
                    <a:lstStyle/>
                    <a:p>
                      <a:r>
                        <a:rPr lang="en-US" sz="2000" dirty="0" smtClean="0"/>
                        <a:t>Few</a:t>
                      </a:r>
                      <a:endParaRPr lang="en-US" sz="2000" dirty="0"/>
                    </a:p>
                  </a:txBody>
                  <a:tcPr marL="68580" marR="68580"/>
                </a:tc>
                <a:tc>
                  <a:txBody>
                    <a:bodyPr/>
                    <a:lstStyle/>
                    <a:p>
                      <a:r>
                        <a:rPr lang="en-US" sz="2000" dirty="0" smtClean="0"/>
                        <a:t>Thousands</a:t>
                      </a:r>
                      <a:endParaRPr lang="en-US" sz="2000" dirty="0"/>
                    </a:p>
                  </a:txBody>
                  <a:tcPr marL="68580" marR="68580"/>
                </a:tc>
              </a:tr>
              <a:tr h="370840">
                <a:tc>
                  <a:txBody>
                    <a:bodyPr/>
                    <a:lstStyle/>
                    <a:p>
                      <a:r>
                        <a:rPr lang="en-US" sz="2000" dirty="0" smtClean="0"/>
                        <a:t>Normalization level</a:t>
                      </a:r>
                      <a:endParaRPr lang="en-US" sz="2000" dirty="0"/>
                    </a:p>
                  </a:txBody>
                  <a:tcPr marL="68580" marR="68580"/>
                </a:tc>
                <a:tc>
                  <a:txBody>
                    <a:bodyPr/>
                    <a:lstStyle/>
                    <a:p>
                      <a:r>
                        <a:rPr lang="en-US" sz="2000" dirty="0" smtClean="0"/>
                        <a:t>Mostly normalized</a:t>
                      </a:r>
                      <a:endParaRPr lang="en-US" sz="2000" dirty="0"/>
                    </a:p>
                  </a:txBody>
                  <a:tcPr marL="68580" marR="68580"/>
                </a:tc>
                <a:tc>
                  <a:txBody>
                    <a:bodyPr/>
                    <a:lstStyle/>
                    <a:p>
                      <a:r>
                        <a:rPr lang="en-US" sz="2000" dirty="0" smtClean="0"/>
                        <a:t>Normalization</a:t>
                      </a:r>
                      <a:r>
                        <a:rPr lang="en-US" sz="2000" baseline="0" dirty="0" smtClean="0"/>
                        <a:t> relaxed</a:t>
                      </a:r>
                      <a:endParaRPr lang="en-US" sz="2000" dirty="0"/>
                    </a:p>
                  </a:txBody>
                  <a:tcPr marL="68580" marR="68580"/>
                </a:tc>
              </a:tr>
              <a:tr h="370840">
                <a:tc>
                  <a:txBody>
                    <a:bodyPr/>
                    <a:lstStyle/>
                    <a:p>
                      <a:r>
                        <a:rPr lang="en-US" sz="2000" dirty="0" smtClean="0"/>
                        <a:t>Update level</a:t>
                      </a:r>
                      <a:endParaRPr lang="en-US" sz="2000" dirty="0"/>
                    </a:p>
                  </a:txBody>
                  <a:tcPr marL="68580" marR="68580"/>
                </a:tc>
                <a:tc>
                  <a:txBody>
                    <a:bodyPr/>
                    <a:lstStyle/>
                    <a:p>
                      <a:r>
                        <a:rPr lang="en-US" sz="2000" dirty="0" smtClean="0"/>
                        <a:t>Highly volatile</a:t>
                      </a:r>
                      <a:endParaRPr lang="en-US" sz="2000" dirty="0"/>
                    </a:p>
                  </a:txBody>
                  <a:tcPr marL="68580" marR="68580"/>
                </a:tc>
                <a:tc>
                  <a:txBody>
                    <a:bodyPr/>
                    <a:lstStyle/>
                    <a:p>
                      <a:r>
                        <a:rPr lang="en-US" sz="2000" dirty="0" smtClean="0"/>
                        <a:t>Mostly refreshed</a:t>
                      </a:r>
                      <a:r>
                        <a:rPr lang="en-US" sz="2000" baseline="0" dirty="0" smtClean="0"/>
                        <a:t> (non volatile)</a:t>
                      </a:r>
                      <a:endParaRPr lang="en-US" sz="2000" dirty="0"/>
                    </a:p>
                  </a:txBody>
                  <a:tcPr marL="68580" marR="68580"/>
                </a:tc>
              </a:tr>
              <a:tr h="370840">
                <a:tc>
                  <a:txBody>
                    <a:bodyPr/>
                    <a:lstStyle/>
                    <a:p>
                      <a:r>
                        <a:rPr lang="en-US" sz="2000" dirty="0" smtClean="0"/>
                        <a:t>Data model</a:t>
                      </a:r>
                      <a:endParaRPr lang="en-US" sz="2000" dirty="0"/>
                    </a:p>
                  </a:txBody>
                  <a:tcPr marL="68580" marR="68580"/>
                </a:tc>
                <a:tc>
                  <a:txBody>
                    <a:bodyPr/>
                    <a:lstStyle/>
                    <a:p>
                      <a:r>
                        <a:rPr lang="en-US" sz="2000" dirty="0" smtClean="0"/>
                        <a:t>Relational</a:t>
                      </a:r>
                      <a:endParaRPr lang="en-US" sz="2000" dirty="0"/>
                    </a:p>
                  </a:txBody>
                  <a:tcPr marL="68580" marR="68580"/>
                </a:tc>
                <a:tc>
                  <a:txBody>
                    <a:bodyPr/>
                    <a:lstStyle/>
                    <a:p>
                      <a:r>
                        <a:rPr lang="en-US" sz="2000" dirty="0" smtClean="0"/>
                        <a:t>Relational</a:t>
                      </a:r>
                      <a:r>
                        <a:rPr lang="en-US" sz="2000" baseline="0" dirty="0" smtClean="0"/>
                        <a:t> (star schemas) and multidimensional (data cubes)</a:t>
                      </a:r>
                      <a:endParaRPr lang="en-US" sz="2000" dirty="0"/>
                    </a:p>
                  </a:txBody>
                  <a:tcPr marL="68580" marR="68580"/>
                </a:tc>
              </a:tr>
            </a:tbl>
          </a:graphicData>
        </a:graphic>
      </p:graphicFrame>
    </p:spTree>
    <p:extLst>
      <p:ext uri="{BB962C8B-B14F-4D97-AF65-F5344CB8AC3E}">
        <p14:creationId xmlns:p14="http://schemas.microsoft.com/office/powerpoint/2010/main" val="2038486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Comparison</a:t>
            </a:r>
            <a:endParaRPr lang="en-US" dirty="0"/>
          </a:p>
        </p:txBody>
      </p:sp>
      <p:sp>
        <p:nvSpPr>
          <p:cNvPr id="3" name="Content Placeholder 2"/>
          <p:cNvSpPr>
            <a:spLocks noGrp="1"/>
          </p:cNvSpPr>
          <p:nvPr>
            <p:ph sz="half" idx="1"/>
          </p:nvPr>
        </p:nvSpPr>
        <p:spPr/>
        <p:txBody>
          <a:bodyPr/>
          <a:lstStyle/>
          <a:p>
            <a:pPr marL="0" indent="0">
              <a:buNone/>
            </a:pPr>
            <a:r>
              <a:rPr lang="en-US" dirty="0" smtClean="0"/>
              <a:t>Operational database</a:t>
            </a:r>
            <a:endParaRPr lang="en-US" dirty="0"/>
          </a:p>
        </p:txBody>
      </p:sp>
      <p:sp>
        <p:nvSpPr>
          <p:cNvPr id="4" name="Content Placeholder 3"/>
          <p:cNvSpPr>
            <a:spLocks noGrp="1"/>
          </p:cNvSpPr>
          <p:nvPr>
            <p:ph sz="half" idx="2"/>
          </p:nvPr>
        </p:nvSpPr>
        <p:spPr/>
        <p:txBody>
          <a:bodyPr/>
          <a:lstStyle/>
          <a:p>
            <a:pPr marL="0" indent="0">
              <a:buNone/>
            </a:pPr>
            <a:r>
              <a:rPr lang="en-US" dirty="0" smtClean="0"/>
              <a:t>Data warehouse</a:t>
            </a:r>
            <a:endParaRPr lang="en-US" dirty="0"/>
          </a:p>
        </p:txBody>
      </p:sp>
      <p:pic>
        <p:nvPicPr>
          <p:cNvPr id="12" name="Picture 11"/>
          <p:cNvPicPr>
            <a:picLocks noChangeAspect="1"/>
          </p:cNvPicPr>
          <p:nvPr/>
        </p:nvPicPr>
        <p:blipFill>
          <a:blip r:embed="rId4"/>
          <a:stretch>
            <a:fillRect/>
          </a:stretch>
        </p:blipFill>
        <p:spPr>
          <a:xfrm>
            <a:off x="304801" y="1812759"/>
            <a:ext cx="3995616" cy="3749840"/>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spPr>
      </p:pic>
      <p:sp>
        <p:nvSpPr>
          <p:cNvPr id="13" name="Rectangle 8"/>
          <p:cNvSpPr>
            <a:spLocks noChangeArrowheads="1"/>
          </p:cNvSpPr>
          <p:nvPr/>
        </p:nvSpPr>
        <p:spPr bwMode="auto">
          <a:xfrm>
            <a:off x="4957010" y="247030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3873377512"/>
              </p:ext>
            </p:extLst>
          </p:nvPr>
        </p:nvGraphicFramePr>
        <p:xfrm>
          <a:off x="4834588" y="1812759"/>
          <a:ext cx="3939989" cy="3613986"/>
        </p:xfrm>
        <a:graphic>
          <a:graphicData uri="http://schemas.openxmlformats.org/presentationml/2006/ole">
            <mc:AlternateContent xmlns:mc="http://schemas.openxmlformats.org/markup-compatibility/2006">
              <mc:Choice xmlns:v="urn:schemas-microsoft-com:vml" Requires="v">
                <p:oleObj spid="_x0000_s2203" name="Visio" r:id="rId5" imgW="4029033" imgH="2774790" progId="Visio.Drawing.11">
                  <p:embed/>
                </p:oleObj>
              </mc:Choice>
              <mc:Fallback>
                <p:oleObj name="Visio" r:id="rId5" imgW="4029033" imgH="2774790"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4588" y="1812759"/>
                        <a:ext cx="3939989" cy="361398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p:spPr>
                  </p:pic>
                </p:oleObj>
              </mc:Fallback>
            </mc:AlternateContent>
          </a:graphicData>
        </a:graphic>
      </p:graphicFrame>
    </p:spTree>
    <p:extLst>
      <p:ext uri="{BB962C8B-B14F-4D97-AF65-F5344CB8AC3E}">
        <p14:creationId xmlns:p14="http://schemas.microsoft.com/office/powerpoint/2010/main" val="52689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smtClean="0"/>
              <a:t>Summary</a:t>
            </a:r>
          </a:p>
        </p:txBody>
      </p:sp>
      <p:sp>
        <p:nvSpPr>
          <p:cNvPr id="79875" name="Rectangle 3"/>
          <p:cNvSpPr>
            <a:spLocks noGrp="1" noChangeArrowheads="1"/>
          </p:cNvSpPr>
          <p:nvPr>
            <p:ph type="body" idx="1"/>
          </p:nvPr>
        </p:nvSpPr>
        <p:spPr/>
        <p:txBody>
          <a:bodyPr/>
          <a:lstStyle/>
          <a:p>
            <a:pPr eaLnBrk="1" hangingPunct="1"/>
            <a:r>
              <a:rPr lang="en-US" altLang="en-US" dirty="0" smtClean="0"/>
              <a:t>Historical reasons for data warehouse development</a:t>
            </a:r>
          </a:p>
          <a:p>
            <a:pPr eaLnBrk="1" hangingPunct="1"/>
            <a:r>
              <a:rPr lang="en-US" altLang="en-US" dirty="0" smtClean="0"/>
              <a:t>Key characteristics of data warehouses</a:t>
            </a:r>
          </a:p>
          <a:p>
            <a:pPr eaLnBrk="1" hangingPunct="1"/>
            <a:r>
              <a:rPr lang="en-US" altLang="en-US" dirty="0" smtClean="0"/>
              <a:t>Differences between operational databases and data warehouses</a:t>
            </a:r>
          </a:p>
        </p:txBody>
      </p:sp>
    </p:spTree>
    <p:extLst>
      <p:ext uri="{BB962C8B-B14F-4D97-AF65-F5344CB8AC3E}">
        <p14:creationId xmlns:p14="http://schemas.microsoft.com/office/powerpoint/2010/main" val="364829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1 Data Warehouse Concepts and Architectures&amp;quot;&quot;/&gt;&lt;property id=&quot;20307&quot; value=&quot;257&quot;/&gt;&lt;/object&gt;&lt;object type=&quot;3&quot; unique_id=&quot;10007&quot;&gt;&lt;property id=&quot;20148&quot; value=&quot;5&quot;/&gt;&lt;property id=&quot;20300&quot; value=&quot;Slide 4 - &amp;quot;Technology and Deployment Limitations&amp;quot;&quot;/&gt;&lt;property id=&quot;20307&quot; value=&quot;261&quot;/&gt;&lt;/object&gt;&lt;object type=&quot;3&quot; unique_id=&quot;10010&quot;&gt;&lt;property id=&quot;20148&quot; value=&quot;5&quot;/&gt;&lt;property id=&quot;20300&quot; value=&quot;Slide 7 - &amp;quot;Data Comparison&amp;quot;&quot;/&gt;&lt;property id=&quot;20307&quot; value=&quot;266&quot;/&gt;&lt;/object&gt;&lt;object type=&quot;3&quot; unique_id=&quot;10011&quot;&gt;&lt;property id=&quot;20148&quot; value=&quot;5&quot;/&gt;&lt;property id=&quot;20300&quot; value=&quot;Slide 8 - &amp;quot;Schema Comparison&amp;quot;&quot;/&gt;&lt;property id=&quot;20307&quot; value=&quot;267&quot;/&gt;&lt;/object&gt;&lt;object type=&quot;3&quot; unique_id=&quot;10012&quot;&gt;&lt;property id=&quot;20148&quot; value=&quot;5&quot;/&gt;&lt;property id=&quot;20300&quot; value=&quot;Slide 9 - &amp;quot;Summary&amp;quot;&quot;/&gt;&lt;property id=&quot;20307&quot; value=&quot;265&quot;/&gt;&lt;/object&gt;&lt;object type=&quot;3&quot; unique_id=&quot;26348&quot;&gt;&lt;property id=&quot;20148&quot; value=&quot;5&quot;/&gt;&lt;property id=&quot;20300&quot; value=&quot;Slide 3 - &amp;quot;Decision Making Hierarchy&amp;quot;&quot;/&gt;&lt;property id=&quot;20307&quot; value=&quot;271&quot;/&gt;&lt;/object&gt;&lt;object type=&quot;3&quot; unique_id=&quot;26349&quot;&gt;&lt;property id=&quot;20148&quot; value=&quot;5&quot;/&gt;&lt;property id=&quot;20300&quot; value=&quot;Slide 5 - &amp;quot;Data Warehouse Characteristics&amp;quot;&quot;/&gt;&lt;property id=&quot;20307&quot; value=&quot;269&quot;/&gt;&lt;/object&gt;&lt;object type=&quot;3&quot; unique_id=&quot;26350&quot;&gt;&lt;property id=&quot;20148&quot; value=&quot;5&quot;/&gt;&lt;property id=&quot;20300&quot; value=&quot;Slide 6 - &amp;quot;Comparison of Processing Environments&amp;quot;&quot;/&gt;&lt;property id=&quot;20307&quot; value=&quot;268&quot;/&gt;&lt;/object&gt;&lt;object type=&quot;3&quot; unique_id=&quot;26795&quot;&gt;&lt;property id=&quot;20148&quot; value=&quot;5&quot;/&gt;&lt;property id=&quot;20300&quot; value=&quot;Slide 2 - &amp;quot;Lesson Objectives&amp;quot;&quot;/&gt;&lt;property id=&quot;20307&quot; value=&quot;272&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 id="{20BC3B3A-C599-4241-8902-56D8BCB939EC}" vid="{C1E08C39-E38A-47A3-B45D-7E736F48A9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BS-MOOC-IS_ppt_template-UPDATED</Template>
  <TotalTime>1656</TotalTime>
  <Words>1110</Words>
  <Application>Microsoft Office PowerPoint</Application>
  <PresentationFormat>On-screen Show (4:3)</PresentationFormat>
  <Paragraphs>155</Paragraphs>
  <Slides>9</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ＭＳ Ｐゴシック</vt:lpstr>
      <vt:lpstr>Arial</vt:lpstr>
      <vt:lpstr>Calibri</vt:lpstr>
      <vt:lpstr>Times New Roman</vt:lpstr>
      <vt:lpstr>Blank Presentation</vt:lpstr>
      <vt:lpstr>Visio</vt:lpstr>
      <vt:lpstr>Module 1 Data Warehouse Concepts and Architectures</vt:lpstr>
      <vt:lpstr>Lesson Objectives</vt:lpstr>
      <vt:lpstr>Decision Making Hierarchy</vt:lpstr>
      <vt:lpstr>Technology and Deployment Limitations</vt:lpstr>
      <vt:lpstr>Data Warehouse Characteristics</vt:lpstr>
      <vt:lpstr>Comparison of Processing Environments</vt:lpstr>
      <vt:lpstr>Data Comparison</vt:lpstr>
      <vt:lpstr>Schema Comparison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Lesson 3: Motivation and characteristics</dc:title>
  <dc:subject>Data Warehouse Concepts and Architectures</dc:subject>
  <dc:creator>Mike</dc:creator>
  <cp:lastModifiedBy>Mannino, Michael</cp:lastModifiedBy>
  <cp:revision>146</cp:revision>
  <dcterms:created xsi:type="dcterms:W3CDTF">2014-09-13T21:29:12Z</dcterms:created>
  <dcterms:modified xsi:type="dcterms:W3CDTF">2015-08-25T17:55:22Z</dcterms:modified>
</cp:coreProperties>
</file>