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58" r:id="rId4"/>
    <p:sldId id="274" r:id="rId5"/>
    <p:sldId id="260" r:id="rId6"/>
    <p:sldId id="272" r:id="rId7"/>
    <p:sldId id="275" r:id="rId8"/>
    <p:sldId id="276" r:id="rId9"/>
    <p:sldId id="268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Learning</a:t>
            </a:r>
            <a:r>
              <a:rPr lang="en-US" dirty="0"/>
              <a:t> Curve for Production</a:t>
            </a:r>
          </a:p>
        </c:rich>
      </c:tx>
      <c:layout>
        <c:manualLayout>
          <c:xMode val="edge"/>
          <c:yMode val="edge"/>
          <c:x val="0.27320506889849328"/>
          <c:y val="7.3403342750760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46952595936793"/>
          <c:y val="0.20848092507889293"/>
          <c:w val="0.80361173814898423"/>
          <c:h val="0.554771275209935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LearningCurveData2!$F$1</c:f>
              <c:strCache>
                <c:ptCount val="1"/>
                <c:pt idx="0">
                  <c:v>Effort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LearningCurveData2!$E$2:$E$11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LearningCurveData2!$F$2:$F$11</c:f>
              <c:numCache>
                <c:formatCode>General</c:formatCode>
                <c:ptCount val="10"/>
                <c:pt idx="0">
                  <c:v>20</c:v>
                </c:pt>
                <c:pt idx="1">
                  <c:v>13</c:v>
                </c:pt>
                <c:pt idx="2">
                  <c:v>10</c:v>
                </c:pt>
                <c:pt idx="3">
                  <c:v>8.3000000000000007</c:v>
                </c:pt>
                <c:pt idx="4">
                  <c:v>7.5</c:v>
                </c:pt>
                <c:pt idx="5">
                  <c:v>7.2</c:v>
                </c:pt>
                <c:pt idx="6">
                  <c:v>7</c:v>
                </c:pt>
                <c:pt idx="7">
                  <c:v>6.7</c:v>
                </c:pt>
                <c:pt idx="8">
                  <c:v>6.5</c:v>
                </c:pt>
                <c:pt idx="9">
                  <c:v>6.3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LearningCurveData2!$F$1</c:f>
              <c:strCache>
                <c:ptCount val="1"/>
                <c:pt idx="0">
                  <c:v>Effort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LearningCurveData2!$E$2:$E$11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LearningCurveData2!$F$2:$F$11</c:f>
              <c:numCache>
                <c:formatCode>General</c:formatCode>
                <c:ptCount val="10"/>
                <c:pt idx="0">
                  <c:v>20</c:v>
                </c:pt>
                <c:pt idx="1">
                  <c:v>13</c:v>
                </c:pt>
                <c:pt idx="2">
                  <c:v>10</c:v>
                </c:pt>
                <c:pt idx="3">
                  <c:v>8.3000000000000007</c:v>
                </c:pt>
                <c:pt idx="4">
                  <c:v>7.5</c:v>
                </c:pt>
                <c:pt idx="5">
                  <c:v>7.2</c:v>
                </c:pt>
                <c:pt idx="6">
                  <c:v>7</c:v>
                </c:pt>
                <c:pt idx="7">
                  <c:v>6.7</c:v>
                </c:pt>
                <c:pt idx="8">
                  <c:v>6.5</c:v>
                </c:pt>
                <c:pt idx="9">
                  <c:v>6.3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8918064"/>
        <c:axId val="459674328"/>
      </c:scatterChart>
      <c:valAx>
        <c:axId val="55891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Units</a:t>
                </a:r>
              </a:p>
            </c:rich>
          </c:tx>
          <c:layout>
            <c:manualLayout>
              <c:xMode val="edge"/>
              <c:yMode val="edge"/>
              <c:x val="0.51015801354401802"/>
              <c:y val="0.869259450328943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674328"/>
        <c:crosses val="autoZero"/>
        <c:crossBetween val="midCat"/>
        <c:majorUnit val="1"/>
        <c:minorUnit val="1"/>
      </c:valAx>
      <c:valAx>
        <c:axId val="45967432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Effort</a:t>
                </a:r>
              </a:p>
            </c:rich>
          </c:tx>
          <c:layout>
            <c:manualLayout>
              <c:xMode val="edge"/>
              <c:yMode val="edge"/>
              <c:x val="3.6117429110472006E-2"/>
              <c:y val="0.39776341547422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91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Transformation Learning Curve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'Data Transformation'!$A$2:$A$11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'Data Transformation'!$B$2:$B$11</c:f>
              <c:numCache>
                <c:formatCode>General</c:formatCode>
                <c:ptCount val="10"/>
                <c:pt idx="0">
                  <c:v>20</c:v>
                </c:pt>
                <c:pt idx="1">
                  <c:v>13</c:v>
                </c:pt>
                <c:pt idx="2">
                  <c:v>10</c:v>
                </c:pt>
                <c:pt idx="3">
                  <c:v>8.3000000000000007</c:v>
                </c:pt>
                <c:pt idx="4">
                  <c:v>7.5</c:v>
                </c:pt>
                <c:pt idx="5">
                  <c:v>7.2</c:v>
                </c:pt>
                <c:pt idx="6">
                  <c:v>7</c:v>
                </c:pt>
                <c:pt idx="7">
                  <c:v>6.7</c:v>
                </c:pt>
                <c:pt idx="8">
                  <c:v>6.5</c:v>
                </c:pt>
                <c:pt idx="9">
                  <c:v>6.3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176040"/>
        <c:axId val="460178000"/>
      </c:scatterChart>
      <c:valAx>
        <c:axId val="460176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78000"/>
        <c:crosses val="autoZero"/>
        <c:crossBetween val="midCat"/>
      </c:valAx>
      <c:valAx>
        <c:axId val="46017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Transformation Cost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38499234470691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76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Business Value Learning Curve</a:t>
            </a:r>
            <a:r>
              <a:rPr lang="en-US" baseline="0"/>
              <a:t> </a:t>
            </a:r>
            <a:endParaRPr lang="en-US"/>
          </a:p>
        </c:rich>
      </c:tx>
      <c:layout>
        <c:manualLayout>
          <c:xMode val="edge"/>
          <c:yMode val="edge"/>
          <c:x val="0.13608162861797782"/>
          <c:y val="4.2473295241503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05064700127026"/>
          <c:y val="0.14903864356136767"/>
          <c:w val="0.79682533716698301"/>
          <c:h val="0.73752018534340102"/>
        </c:manualLayout>
      </c:layout>
      <c:scatterChart>
        <c:scatterStyle val="lineMarker"/>
        <c:varyColors val="0"/>
        <c:ser>
          <c:idx val="1"/>
          <c:order val="0"/>
          <c:tx>
            <c:v>Business Value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yVal>
            <c:numRef>
              <c:f>'Business Value'!$C$26:$C$85</c:f>
              <c:numCache>
                <c:formatCode>General</c:formatCode>
                <c:ptCount val="60"/>
                <c:pt idx="0">
                  <c:v>1.9023199136847124E-8</c:v>
                </c:pt>
                <c:pt idx="1">
                  <c:v>1.4332013213263086E-6</c:v>
                </c:pt>
                <c:pt idx="2">
                  <c:v>1.6653845036120801E-5</c:v>
                </c:pt>
                <c:pt idx="3">
                  <c:v>9.0058651710405013E-5</c:v>
                </c:pt>
                <c:pt idx="4">
                  <c:v>3.2037196242337034E-4</c:v>
                </c:pt>
                <c:pt idx="5">
                  <c:v>8.747049290076189E-4</c:v>
                </c:pt>
                <c:pt idx="6">
                  <c:v>1.9900781911065036E-3</c:v>
                </c:pt>
                <c:pt idx="7">
                  <c:v>3.9628575716986105E-3</c:v>
                </c:pt>
                <c:pt idx="8">
                  <c:v>7.1291514506954083E-3</c:v>
                </c:pt>
                <c:pt idx="9">
                  <c:v>1.1840177285913692E-2</c:v>
                </c:pt>
                <c:pt idx="10">
                  <c:v>1.8436467219336186E-2</c:v>
                </c:pt>
                <c:pt idx="11">
                  <c:v>2.7224049955557498E-2</c:v>
                </c:pt>
                <c:pt idx="12">
                  <c:v>3.8454784384654987E-2</c:v>
                </c:pt>
                <c:pt idx="13">
                  <c:v>5.2312064325726777E-2</c:v>
                </c:pt>
                <c:pt idx="14">
                  <c:v>6.8902293233544951E-2</c:v>
                </c:pt>
                <c:pt idx="15">
                  <c:v>8.8251898527268682E-2</c:v>
                </c:pt>
                <c:pt idx="16">
                  <c:v>0.1103092254001357</c:v>
                </c:pt>
                <c:pt idx="17">
                  <c:v>0.13495040008186879</c:v>
                </c:pt>
                <c:pt idx="18">
                  <c:v>0.16198814987833721</c:v>
                </c:pt>
                <c:pt idx="19">
                  <c:v>0.19118257540216854</c:v>
                </c:pt>
                <c:pt idx="20">
                  <c:v>0.22225295452840027</c:v>
                </c:pt>
                <c:pt idx="21">
                  <c:v>0.25488978782242461</c:v>
                </c:pt>
                <c:pt idx="22">
                  <c:v>0.28876644750934355</c:v>
                </c:pt>
                <c:pt idx="23">
                  <c:v>0.32354994852961544</c:v>
                </c:pt>
                <c:pt idx="24">
                  <c:v>0.35891050837359245</c:v>
                </c:pt>
                <c:pt idx="25">
                  <c:v>0.3945296943375865</c:v>
                </c:pt>
                <c:pt idx="26">
                  <c:v>0.43010706838794122</c:v>
                </c:pt>
                <c:pt idx="27">
                  <c:v>0.46536532949519088</c:v>
                </c:pt>
                <c:pt idx="28">
                  <c:v>0.50005402158349566</c:v>
                </c:pt>
                <c:pt idx="29">
                  <c:v>0.5339519238712469</c:v>
                </c:pt>
                <c:pt idx="30">
                  <c:v>0.56686827182893729</c:v>
                </c:pt>
                <c:pt idx="31">
                  <c:v>0.59864297405169486</c:v>
                </c:pt>
                <c:pt idx="32">
                  <c:v>0.62914599588006681</c:v>
                </c:pt>
                <c:pt idx="33">
                  <c:v>0.65827607729617066</c:v>
                </c:pt>
                <c:pt idx="34">
                  <c:v>0.68595894289557768</c:v>
                </c:pt>
                <c:pt idx="35">
                  <c:v>0.71214514767883585</c:v>
                </c:pt>
                <c:pt idx="36">
                  <c:v>0.73680768575800637</c:v>
                </c:pt>
                <c:pt idx="37">
                  <c:v>0.75993947122567751</c:v>
                </c:pt>
                <c:pt idx="38">
                  <c:v>0.78155078245998144</c:v>
                </c:pt>
                <c:pt idx="39">
                  <c:v>0.80166674382962588</c:v>
                </c:pt>
                <c:pt idx="40">
                  <c:v>0.82032490266641334</c:v>
                </c:pt>
                <c:pt idx="41">
                  <c:v>0.8375729448376692</c:v>
                </c:pt>
                <c:pt idx="42">
                  <c:v>0.85346657946553184</c:v>
                </c:pt>
                <c:pt idx="43">
                  <c:v>0.86806761236825392</c:v>
                </c:pt>
                <c:pt idx="44">
                  <c:v>0.88144221861214</c:v>
                </c:pt>
                <c:pt idx="45">
                  <c:v>0.89365941706760033</c:v>
                </c:pt>
                <c:pt idx="46">
                  <c:v>0.90478974392190858</c:v>
                </c:pt>
                <c:pt idx="47">
                  <c:v>0.91490411755189038</c:v>
                </c:pt>
                <c:pt idx="48">
                  <c:v>0.92407288382755093</c:v>
                </c:pt>
                <c:pt idx="49">
                  <c:v>0.93236502862686188</c:v>
                </c:pt>
                <c:pt idx="50">
                  <c:v>0.93984754292303552</c:v>
                </c:pt>
                <c:pt idx="51">
                  <c:v>0.94658492510026437</c:v>
                </c:pt>
                <c:pt idx="52">
                  <c:v>0.95263880501824838</c:v>
                </c:pt>
                <c:pt idx="53">
                  <c:v>0.95806767465205833</c:v>
                </c:pt>
                <c:pt idx="54">
                  <c:v>0.9629267107708529</c:v>
                </c:pt>
                <c:pt idx="55">
                  <c:v>0.96726767599192387</c:v>
                </c:pt>
                <c:pt idx="56">
                  <c:v>0.97113888557626782</c:v>
                </c:pt>
                <c:pt idx="57">
                  <c:v>0.97458522845344753</c:v>
                </c:pt>
                <c:pt idx="58">
                  <c:v>0.9776482321249047</c:v>
                </c:pt>
                <c:pt idx="59">
                  <c:v>0.98036616225542939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534760"/>
        <c:axId val="567531232"/>
      </c:scatterChart>
      <c:valAx>
        <c:axId val="567534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31232"/>
        <c:crosses val="autoZero"/>
        <c:crossBetween val="midCat"/>
      </c:valAx>
      <c:valAx>
        <c:axId val="56753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Business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534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Potential Value</a:t>
            </a:r>
          </a:p>
        </c:rich>
      </c:tx>
      <c:layout>
        <c:manualLayout>
          <c:xMode val="edge"/>
          <c:yMode val="edge"/>
          <c:x val="0.33497544968202658"/>
          <c:y val="3.49251485109885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60197813949574"/>
          <c:y val="0.14421150684397044"/>
          <c:w val="0.79682533716698301"/>
          <c:h val="0.73752018534340102"/>
        </c:manualLayout>
      </c:layout>
      <c:scatterChart>
        <c:scatterStyle val="lineMarker"/>
        <c:varyColors val="0"/>
        <c:ser>
          <c:idx val="1"/>
          <c:order val="0"/>
          <c:tx>
            <c:v>Business Value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yVal>
            <c:numRef>
              <c:f>'Business Value'!$C$26:$C$85</c:f>
              <c:numCache>
                <c:formatCode>General</c:formatCode>
                <c:ptCount val="60"/>
                <c:pt idx="0">
                  <c:v>1.9023199136847124E-8</c:v>
                </c:pt>
                <c:pt idx="1">
                  <c:v>1.4332013213263086E-6</c:v>
                </c:pt>
                <c:pt idx="2">
                  <c:v>1.6653845036120801E-5</c:v>
                </c:pt>
                <c:pt idx="3">
                  <c:v>9.0058651710405013E-5</c:v>
                </c:pt>
                <c:pt idx="4">
                  <c:v>3.2037196242337034E-4</c:v>
                </c:pt>
                <c:pt idx="5">
                  <c:v>8.747049290076189E-4</c:v>
                </c:pt>
                <c:pt idx="6">
                  <c:v>1.9900781911065036E-3</c:v>
                </c:pt>
                <c:pt idx="7">
                  <c:v>3.9628575716986105E-3</c:v>
                </c:pt>
                <c:pt idx="8">
                  <c:v>7.1291514506954083E-3</c:v>
                </c:pt>
                <c:pt idx="9">
                  <c:v>1.1840177285913692E-2</c:v>
                </c:pt>
                <c:pt idx="10">
                  <c:v>1.8436467219336186E-2</c:v>
                </c:pt>
                <c:pt idx="11">
                  <c:v>2.7224049955557498E-2</c:v>
                </c:pt>
                <c:pt idx="12">
                  <c:v>3.8454784384654987E-2</c:v>
                </c:pt>
                <c:pt idx="13">
                  <c:v>5.2312064325726777E-2</c:v>
                </c:pt>
                <c:pt idx="14">
                  <c:v>6.8902293233544951E-2</c:v>
                </c:pt>
                <c:pt idx="15">
                  <c:v>8.8251898527268682E-2</c:v>
                </c:pt>
                <c:pt idx="16">
                  <c:v>0.1103092254001357</c:v>
                </c:pt>
                <c:pt idx="17">
                  <c:v>0.13495040008186879</c:v>
                </c:pt>
                <c:pt idx="18">
                  <c:v>0.16198814987833721</c:v>
                </c:pt>
                <c:pt idx="19">
                  <c:v>0.19118257540216854</c:v>
                </c:pt>
                <c:pt idx="20">
                  <c:v>0.22225295452840027</c:v>
                </c:pt>
                <c:pt idx="21">
                  <c:v>0.25488978782242461</c:v>
                </c:pt>
                <c:pt idx="22">
                  <c:v>0.28876644750934355</c:v>
                </c:pt>
                <c:pt idx="23">
                  <c:v>0.32354994852961544</c:v>
                </c:pt>
                <c:pt idx="24">
                  <c:v>0.35891050837359245</c:v>
                </c:pt>
                <c:pt idx="25">
                  <c:v>0.3945296943375865</c:v>
                </c:pt>
                <c:pt idx="26">
                  <c:v>0.43010706838794122</c:v>
                </c:pt>
                <c:pt idx="27">
                  <c:v>0.46536532949519088</c:v>
                </c:pt>
                <c:pt idx="28">
                  <c:v>0.50005402158349566</c:v>
                </c:pt>
                <c:pt idx="29">
                  <c:v>0.5339519238712469</c:v>
                </c:pt>
                <c:pt idx="30">
                  <c:v>0.56686827182893729</c:v>
                </c:pt>
                <c:pt idx="31">
                  <c:v>0.59864297405169486</c:v>
                </c:pt>
                <c:pt idx="32">
                  <c:v>0.62914599588006681</c:v>
                </c:pt>
                <c:pt idx="33">
                  <c:v>0.65827607729617066</c:v>
                </c:pt>
                <c:pt idx="34">
                  <c:v>0.68595894289557768</c:v>
                </c:pt>
                <c:pt idx="35">
                  <c:v>0.71214514767883585</c:v>
                </c:pt>
                <c:pt idx="36">
                  <c:v>0.73680768575800637</c:v>
                </c:pt>
                <c:pt idx="37">
                  <c:v>0.75993947122567751</c:v>
                </c:pt>
                <c:pt idx="38">
                  <c:v>0.78155078245998144</c:v>
                </c:pt>
                <c:pt idx="39">
                  <c:v>0.80166674382962588</c:v>
                </c:pt>
                <c:pt idx="40">
                  <c:v>0.82032490266641334</c:v>
                </c:pt>
                <c:pt idx="41">
                  <c:v>0.8375729448376692</c:v>
                </c:pt>
                <c:pt idx="42">
                  <c:v>0.85346657946553184</c:v>
                </c:pt>
                <c:pt idx="43">
                  <c:v>0.86806761236825392</c:v>
                </c:pt>
                <c:pt idx="44">
                  <c:v>0.88144221861214</c:v>
                </c:pt>
                <c:pt idx="45">
                  <c:v>0.89365941706760033</c:v>
                </c:pt>
                <c:pt idx="46">
                  <c:v>0.90478974392190858</c:v>
                </c:pt>
                <c:pt idx="47">
                  <c:v>0.91490411755189038</c:v>
                </c:pt>
                <c:pt idx="48">
                  <c:v>0.92407288382755093</c:v>
                </c:pt>
                <c:pt idx="49">
                  <c:v>0.93236502862686188</c:v>
                </c:pt>
                <c:pt idx="50">
                  <c:v>0.93984754292303552</c:v>
                </c:pt>
                <c:pt idx="51">
                  <c:v>0.94658492510026437</c:v>
                </c:pt>
                <c:pt idx="52">
                  <c:v>0.95263880501824838</c:v>
                </c:pt>
                <c:pt idx="53">
                  <c:v>0.95806767465205833</c:v>
                </c:pt>
                <c:pt idx="54">
                  <c:v>0.9629267107708529</c:v>
                </c:pt>
                <c:pt idx="55">
                  <c:v>0.96726767599192387</c:v>
                </c:pt>
                <c:pt idx="56">
                  <c:v>0.97113888557626782</c:v>
                </c:pt>
                <c:pt idx="57">
                  <c:v>0.97458522845344753</c:v>
                </c:pt>
                <c:pt idx="58">
                  <c:v>0.9776482321249047</c:v>
                </c:pt>
                <c:pt idx="59">
                  <c:v>0.98036616225542939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688784"/>
        <c:axId val="556369208"/>
      </c:scatterChart>
      <c:valAx>
        <c:axId val="55668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369208"/>
        <c:crosses val="autoZero"/>
        <c:crossBetween val="midCat"/>
      </c:valAx>
      <c:valAx>
        <c:axId val="55636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Business value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68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Project Risk</a:t>
            </a:r>
          </a:p>
        </c:rich>
      </c:tx>
      <c:layout>
        <c:manualLayout>
          <c:xMode val="edge"/>
          <c:yMode val="edge"/>
          <c:x val="0.37301930950268486"/>
          <c:y val="2.7827484247000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3780654986087"/>
          <c:y val="0.12633515456322422"/>
          <c:w val="0.79682533716698301"/>
          <c:h val="0.73752018534340102"/>
        </c:manualLayout>
      </c:layout>
      <c:scatterChart>
        <c:scatterStyle val="lineMarker"/>
        <c:varyColors val="0"/>
        <c:ser>
          <c:idx val="1"/>
          <c:order val="0"/>
          <c:tx>
            <c:v>Business Value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yVal>
            <c:numRef>
              <c:f>'Business Value'!$C$26:$C$85</c:f>
              <c:numCache>
                <c:formatCode>General</c:formatCode>
                <c:ptCount val="60"/>
                <c:pt idx="0">
                  <c:v>1.9023199136847124E-8</c:v>
                </c:pt>
                <c:pt idx="1">
                  <c:v>1.4332013213263086E-6</c:v>
                </c:pt>
                <c:pt idx="2">
                  <c:v>1.6653845036120801E-5</c:v>
                </c:pt>
                <c:pt idx="3">
                  <c:v>9.0058651710405013E-5</c:v>
                </c:pt>
                <c:pt idx="4">
                  <c:v>3.2037196242337034E-4</c:v>
                </c:pt>
                <c:pt idx="5">
                  <c:v>8.747049290076189E-4</c:v>
                </c:pt>
                <c:pt idx="6">
                  <c:v>1.9900781911065036E-3</c:v>
                </c:pt>
                <c:pt idx="7">
                  <c:v>3.9628575716986105E-3</c:v>
                </c:pt>
                <c:pt idx="8">
                  <c:v>7.1291514506954083E-3</c:v>
                </c:pt>
                <c:pt idx="9">
                  <c:v>1.1840177285913692E-2</c:v>
                </c:pt>
                <c:pt idx="10">
                  <c:v>1.8436467219336186E-2</c:v>
                </c:pt>
                <c:pt idx="11">
                  <c:v>2.7224049955557498E-2</c:v>
                </c:pt>
                <c:pt idx="12">
                  <c:v>3.8454784384654987E-2</c:v>
                </c:pt>
                <c:pt idx="13">
                  <c:v>5.2312064325726777E-2</c:v>
                </c:pt>
                <c:pt idx="14">
                  <c:v>6.8902293233544951E-2</c:v>
                </c:pt>
                <c:pt idx="15">
                  <c:v>8.8251898527268682E-2</c:v>
                </c:pt>
                <c:pt idx="16">
                  <c:v>0.1103092254001357</c:v>
                </c:pt>
                <c:pt idx="17">
                  <c:v>0.13495040008186879</c:v>
                </c:pt>
                <c:pt idx="18">
                  <c:v>0.16198814987833721</c:v>
                </c:pt>
                <c:pt idx="19">
                  <c:v>0.19118257540216854</c:v>
                </c:pt>
                <c:pt idx="20">
                  <c:v>0.22225295452840027</c:v>
                </c:pt>
                <c:pt idx="21">
                  <c:v>0.25488978782242461</c:v>
                </c:pt>
                <c:pt idx="22">
                  <c:v>0.28876644750934355</c:v>
                </c:pt>
                <c:pt idx="23">
                  <c:v>0.32354994852961544</c:v>
                </c:pt>
                <c:pt idx="24">
                  <c:v>0.35891050837359245</c:v>
                </c:pt>
                <c:pt idx="25">
                  <c:v>0.3945296943375865</c:v>
                </c:pt>
                <c:pt idx="26">
                  <c:v>0.43010706838794122</c:v>
                </c:pt>
                <c:pt idx="27">
                  <c:v>0.46536532949519088</c:v>
                </c:pt>
                <c:pt idx="28">
                  <c:v>0.50005402158349566</c:v>
                </c:pt>
                <c:pt idx="29">
                  <c:v>0.5339519238712469</c:v>
                </c:pt>
                <c:pt idx="30">
                  <c:v>0.56686827182893729</c:v>
                </c:pt>
                <c:pt idx="31">
                  <c:v>0.59864297405169486</c:v>
                </c:pt>
                <c:pt idx="32">
                  <c:v>0.62914599588006681</c:v>
                </c:pt>
                <c:pt idx="33">
                  <c:v>0.65827607729617066</c:v>
                </c:pt>
                <c:pt idx="34">
                  <c:v>0.68595894289557768</c:v>
                </c:pt>
                <c:pt idx="35">
                  <c:v>0.71214514767883585</c:v>
                </c:pt>
                <c:pt idx="36">
                  <c:v>0.73680768575800637</c:v>
                </c:pt>
                <c:pt idx="37">
                  <c:v>0.75993947122567751</c:v>
                </c:pt>
                <c:pt idx="38">
                  <c:v>0.78155078245998144</c:v>
                </c:pt>
                <c:pt idx="39">
                  <c:v>0.80166674382962588</c:v>
                </c:pt>
                <c:pt idx="40">
                  <c:v>0.82032490266641334</c:v>
                </c:pt>
                <c:pt idx="41">
                  <c:v>0.8375729448376692</c:v>
                </c:pt>
                <c:pt idx="42">
                  <c:v>0.85346657946553184</c:v>
                </c:pt>
                <c:pt idx="43">
                  <c:v>0.86806761236825392</c:v>
                </c:pt>
                <c:pt idx="44">
                  <c:v>0.88144221861214</c:v>
                </c:pt>
                <c:pt idx="45">
                  <c:v>0.89365941706760033</c:v>
                </c:pt>
                <c:pt idx="46">
                  <c:v>0.90478974392190858</c:v>
                </c:pt>
                <c:pt idx="47">
                  <c:v>0.91490411755189038</c:v>
                </c:pt>
                <c:pt idx="48">
                  <c:v>0.92407288382755093</c:v>
                </c:pt>
                <c:pt idx="49">
                  <c:v>0.93236502862686188</c:v>
                </c:pt>
                <c:pt idx="50">
                  <c:v>0.93984754292303552</c:v>
                </c:pt>
                <c:pt idx="51">
                  <c:v>0.94658492510026437</c:v>
                </c:pt>
                <c:pt idx="52">
                  <c:v>0.95263880501824838</c:v>
                </c:pt>
                <c:pt idx="53">
                  <c:v>0.95806767465205833</c:v>
                </c:pt>
                <c:pt idx="54">
                  <c:v>0.9629267107708529</c:v>
                </c:pt>
                <c:pt idx="55">
                  <c:v>0.96726767599192387</c:v>
                </c:pt>
                <c:pt idx="56">
                  <c:v>0.97113888557626782</c:v>
                </c:pt>
                <c:pt idx="57">
                  <c:v>0.97458522845344753</c:v>
                </c:pt>
                <c:pt idx="58">
                  <c:v>0.9776482321249047</c:v>
                </c:pt>
                <c:pt idx="59">
                  <c:v>0.98036616225542939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286552"/>
        <c:axId val="455292040"/>
      </c:scatterChart>
      <c:valAx>
        <c:axId val="455286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92040"/>
        <c:crosses val="autoZero"/>
        <c:crossBetween val="midCat"/>
      </c:valAx>
      <c:valAx>
        <c:axId val="45529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Risk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86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Welcome to Lesson 4 of Module 1 on Data warehouse concepts and architectures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Previous</a:t>
            </a:r>
            <a:r>
              <a:rPr lang="en-US" altLang="en-US" baseline="0" dirty="0" smtClean="0"/>
              <a:t> lesson</a:t>
            </a:r>
            <a:r>
              <a:rPr lang="en-US" alt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Historical</a:t>
            </a:r>
            <a:r>
              <a:rPr lang="en-US" altLang="en-US" baseline="0" dirty="0" smtClean="0"/>
              <a:t> reasons for development of data warehouses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Basic terminology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Comparison between data warehouses and operational databases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Opening</a:t>
            </a:r>
            <a:r>
              <a:rPr lang="en-US" altLang="en-US" baseline="0" dirty="0" smtClean="0"/>
              <a:t> question:</a:t>
            </a:r>
          </a:p>
          <a:p>
            <a:r>
              <a:rPr lang="en-US" altLang="en-US" baseline="0" dirty="0" smtClean="0"/>
              <a:t>- What part of a skill learning curve corresponds to the common phrase “steep learning curve”</a:t>
            </a:r>
          </a:p>
          <a:p>
            <a:endParaRPr lang="en-US" altLang="en-US" baseline="0" dirty="0" smtClean="0"/>
          </a:p>
          <a:p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answer to the opening question, steep learning curve is a misleading term. When this term is used, most people mean a skill in which a high fixed amount of effort is needed to master a skill. This high fixed amount of effort makes a skill difficult to learn as many individuals will not make the effort to master the skill. In the skill learning curve, a steep learning curve indicates a long, slow initial learning period. </a:t>
            </a:r>
            <a:r>
              <a:rPr kumimoji="1"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second part of the graph showing the acceleration is not impacted by the initial period so the word “steep” is misleading as typically used.</a:t>
            </a:r>
            <a:endParaRPr kumimoji="1" lang="en-US" sz="1200" kern="120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0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A58E7F7-D812-4866-A76E-343DD155516E}" type="slidenum">
              <a:rPr kumimoji="0" lang="en-US" altLang="en-US" sz="1200" b="0" smtClean="0"/>
              <a:pPr/>
              <a:t>2</a:t>
            </a:fld>
            <a:endParaRPr kumimoji="0" lang="en-US" altLang="en-US" sz="1200" b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Unique</a:t>
            </a:r>
            <a:r>
              <a:rPr lang="en-US" altLang="en-US" baseline="0" dirty="0" smtClean="0"/>
              <a:t> challenges in data warehouse projects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Learning effects: slow start, accelerated change, plateau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Intangible benefits are difficult to measure and predict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10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8A58E7F7-D812-4866-A76E-343DD155516E}" type="slidenum">
              <a:rPr kumimoji="0" lang="en-US" altLang="en-US" sz="1200" b="0" smtClean="0"/>
              <a:pPr/>
              <a:t>3</a:t>
            </a:fld>
            <a:endParaRPr kumimoji="0" lang="en-US" altLang="en-US" sz="1200" b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Project scope:</a:t>
            </a:r>
          </a:p>
          <a:p>
            <a:r>
              <a:rPr lang="en-US" altLang="en-US" dirty="0" smtClean="0"/>
              <a:t> - Difficult because of the amount of coordination: units not used to coordinating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 - Difficult to estimate the effort (cost, time) partially due to uncertain data quality</a:t>
            </a:r>
          </a:p>
          <a:p>
            <a:r>
              <a:rPr lang="en-US" altLang="en-US" dirty="0" smtClean="0"/>
              <a:t> - Difficult to build a scalable data warehouse: often grow much larger than anticipated</a:t>
            </a:r>
          </a:p>
        </p:txBody>
      </p:sp>
    </p:spTree>
    <p:extLst>
      <p:ext uri="{BB962C8B-B14F-4D97-AF65-F5344CB8AC3E}">
        <p14:creationId xmlns:p14="http://schemas.microsoft.com/office/powerpoint/2010/main" val="412407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 baseline="0" dirty="0" smtClean="0"/>
              <a:t>Intangible benefits: difficult to measure market value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Intangible benefits typically include brand recognition, employee expertise, and management skill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Intangible benefits for a data warehouse may involve increased data quality (improvements in standardization, fewer missing values, larger number of matched customers across business processes, more data available,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http://www.intropsych.com/ch07_cognition/learning_curve.html (Dr. Dewey)</a:t>
            </a:r>
          </a:p>
          <a:p>
            <a:endParaRPr lang="en-US" dirty="0" smtClean="0"/>
          </a:p>
          <a:p>
            <a:r>
              <a:rPr lang="en-US" dirty="0" smtClean="0"/>
              <a:t>Skill mastery learning curve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X axis: number of trials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 axis: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Implied fixed cost (master skills) to improve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Sports skill improvement such as first serve percentage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Slow beginning as high fixed cost (many trials) to acquire skills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Steep acceleration as skills are mastered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Plateau as diminishing returns from additional trials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Lesson: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Expect many trials over a long period to obtain reasonable improvement</a:t>
            </a:r>
            <a:r>
              <a:rPr lang="en-US" baseline="0" dirty="0" smtClean="0"/>
              <a:t> in skills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Initial learning period may be frustrating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Rapid improvement and enjoyment from skill mastery after initial period of frustration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Production learning curve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Applies to industries such as aircraft</a:t>
            </a:r>
            <a:r>
              <a:rPr lang="en-US" baseline="0" dirty="0" smtClean="0"/>
              <a:t> manufacturing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Switch axis: units produced on x axis and effort (average work hours or cost)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Implied fixed cost to discover and resolve production problems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Slow beginning as problems are discovered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Steep deceleration as production problems are resolved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Plateau as constant cost to resolve data quality problems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Lesson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Expect high costs to improve production capability (productivity)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Productivity improvements occur rapidly after initial period with sharply falling costs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Scope learning curve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Skill learning curve with initial slow learning, steep acceleration, and plateau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value over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Fix scope: number of data sources or organizational units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value may be measured by usage (number of users, departments, queries)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 fixed cost to discover data sources and find uses especially for combining data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Initial slow usage of data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Rapid acceleration as new uses are discovered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DW project is too small, benefits of scope may never be realized.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transformation learning curve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Production learning curve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Fix scope: number of data sources or organizational units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High fixed cost to discover and resolve data quality problems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Slow beginning as data quality problems are discovered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Steep deceleration as data quality problems are resolved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Plateau as constant cost to resolve data quality problems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Transformation cost over time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Cost to clean, standardize, and integrate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Large initial cost to discover data quality problems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Rapid improvement as data quality problems are resolved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Skill learning</a:t>
            </a:r>
            <a:r>
              <a:rPr lang="en-US" baseline="0" dirty="0" smtClean="0"/>
              <a:t> curve analogy</a:t>
            </a:r>
          </a:p>
          <a:p>
            <a:endParaRPr lang="en-US" dirty="0" smtClean="0"/>
          </a:p>
          <a:p>
            <a:r>
              <a:rPr lang="en-US" dirty="0" smtClean="0"/>
              <a:t>X axis: scope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Number of data sources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Number of organizational units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Y axis: business value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Number of users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Decision making efficiency</a:t>
            </a:r>
          </a:p>
          <a:p>
            <a:endParaRPr lang="en-US" dirty="0" smtClean="0"/>
          </a:p>
          <a:p>
            <a:r>
              <a:rPr lang="en-US" dirty="0" smtClean="0"/>
              <a:t>Scope</a:t>
            </a:r>
            <a:r>
              <a:rPr lang="en-US" baseline="0" dirty="0" smtClean="0"/>
              <a:t> to Business value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Scope increases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value increases with a learning effect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Business value will lag project costs and risks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Scope to Risk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Scope increases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Risk increases due to coordination difficulties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Initial flat curve, then sharp increase in costs, with a plateau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Risk mitigation: gradual warehouse scope widening; anticipate difficulties</a:t>
            </a:r>
          </a:p>
          <a:p>
            <a:endParaRPr lang="en-US" dirty="0" smtClean="0"/>
          </a:p>
          <a:p>
            <a:r>
              <a:rPr lang="en-US" dirty="0" smtClean="0"/>
              <a:t>Insight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Tradeoff between risk and scope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Reduced scope has less project risk, but benefits of large scope may never be realized if many small projects without a plan to create a DW with a larger scope.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7A4C6E0C-363B-4ABB-8BDF-57CC31F33E85}" type="slidenum">
              <a:rPr kumimoji="0" lang="en-US" altLang="en-US" sz="1200" b="0" smtClean="0">
                <a:latin typeface="Arial" charset="0"/>
              </a:rPr>
              <a:pPr/>
              <a:t>9</a:t>
            </a:fld>
            <a:endParaRPr kumimoji="0" lang="en-US" altLang="en-US" sz="1200" b="0" smtClean="0"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aseline="0" dirty="0" smtClean="0"/>
              <a:t>Project difficulties: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Intangible benefits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Large amounts of coordination with business areas that may never have coordinated much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High risk with large initial projects</a:t>
            </a:r>
          </a:p>
          <a:p>
            <a:pPr marL="0" indent="0" eaLnBrk="1" hangingPunct="1">
              <a:buFontTx/>
              <a:buNone/>
            </a:pP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6482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4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1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4570413" y="6262688"/>
            <a:ext cx="441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0" lang="en-US" altLang="en-US" sz="1200" i="1" dirty="0">
                <a:solidFill>
                  <a:schemeClr val="bg1"/>
                </a:solidFill>
                <a:latin typeface="Book Antiqua" pitchFamily="18" charset="0"/>
              </a:rPr>
              <a:t>Copyright</a:t>
            </a:r>
            <a:r>
              <a:rPr kumimoji="0" lang="en-US" altLang="en-US" sz="1200" b="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kumimoji="0" lang="en-US" altLang="en-US" sz="1200" i="1" dirty="0">
                <a:solidFill>
                  <a:schemeClr val="bg1"/>
                </a:solidFill>
                <a:latin typeface="Book Antiqua" pitchFamily="18" charset="0"/>
              </a:rPr>
              <a:t>© </a:t>
            </a:r>
            <a:r>
              <a:rPr kumimoji="0" lang="en-US" altLang="en-US" sz="1200" i="1" dirty="0" smtClean="0">
                <a:solidFill>
                  <a:schemeClr val="bg1"/>
                </a:solidFill>
                <a:latin typeface="Book Antiqua" pitchFamily="18" charset="0"/>
              </a:rPr>
              <a:t>2014 University of Colorado Denver</a:t>
            </a:r>
            <a:endParaRPr kumimoji="0" lang="en-US" altLang="en-US" sz="1200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305300" y="1019175"/>
            <a:ext cx="4419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Chapter Number</a:t>
            </a:r>
          </a:p>
        </p:txBody>
      </p:sp>
      <p:sp>
        <p:nvSpPr>
          <p:cNvPr id="440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48000"/>
            <a:ext cx="6858000" cy="2895600"/>
          </a:xfr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52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47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78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41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7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7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2608" y="1392936"/>
            <a:ext cx="8717280" cy="1143000"/>
          </a:xfrm>
        </p:spPr>
        <p:txBody>
          <a:bodyPr/>
          <a:lstStyle/>
          <a:p>
            <a:pPr algn="ctr"/>
            <a:r>
              <a:rPr lang="en-US" altLang="en-US" sz="3200" dirty="0" smtClean="0"/>
              <a:t>Module 1</a:t>
            </a:r>
            <a:br>
              <a:rPr lang="en-US" altLang="en-US" sz="3200" dirty="0" smtClean="0"/>
            </a:br>
            <a:r>
              <a:rPr lang="en-US" altLang="en-US" sz="3200" dirty="0" smtClean="0"/>
              <a:t>Data </a:t>
            </a:r>
            <a:r>
              <a:rPr lang="en-US" altLang="en-US" sz="3200" dirty="0"/>
              <a:t>Warehouse Concepts </a:t>
            </a:r>
            <a:r>
              <a:rPr lang="en-US" altLang="en-US" sz="3200" dirty="0" smtClean="0"/>
              <a:t>and </a:t>
            </a:r>
            <a:r>
              <a:rPr lang="en-US" altLang="en-US" sz="3200" dirty="0"/>
              <a:t>Architectures</a:t>
            </a:r>
            <a:endParaRPr lang="en-US" altLang="en-US" sz="3200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01496" y="382524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sz="2800" dirty="0" smtClean="0"/>
              <a:t>Lesson 4: Learning effects for data warehouse development</a:t>
            </a:r>
          </a:p>
        </p:txBody>
      </p:sp>
    </p:spTree>
    <p:extLst>
      <p:ext uri="{BB962C8B-B14F-4D97-AF65-F5344CB8AC3E}">
        <p14:creationId xmlns:p14="http://schemas.microsoft.com/office/powerpoint/2010/main" val="25022264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Lesson Objectives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2871216"/>
          </a:xfrm>
        </p:spPr>
        <p:txBody>
          <a:bodyPr/>
          <a:lstStyle/>
          <a:p>
            <a:r>
              <a:rPr lang="en-US" altLang="en-US" dirty="0" smtClean="0"/>
              <a:t>Discuss challenges in data warehouse projects</a:t>
            </a:r>
          </a:p>
          <a:p>
            <a:r>
              <a:rPr lang="en-US" altLang="en-US" dirty="0" smtClean="0"/>
              <a:t>Explain learning effects for maturity and project management</a:t>
            </a:r>
          </a:p>
          <a:p>
            <a:r>
              <a:rPr lang="en-US" altLang="en-US" dirty="0" smtClean="0"/>
              <a:t>Reflect on importance of intangible benefits for data warehouse investments</a:t>
            </a:r>
          </a:p>
        </p:txBody>
      </p:sp>
    </p:spTree>
    <p:extLst>
      <p:ext uri="{BB962C8B-B14F-4D97-AF65-F5344CB8AC3E}">
        <p14:creationId xmlns:p14="http://schemas.microsoft.com/office/powerpoint/2010/main" val="9948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Challenges in Data Warehouse Projects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2871216"/>
          </a:xfrm>
        </p:spPr>
        <p:txBody>
          <a:bodyPr/>
          <a:lstStyle/>
          <a:p>
            <a:r>
              <a:rPr lang="en-US" altLang="en-US" dirty="0" smtClean="0"/>
              <a:t>Substantial coordination across organizational units</a:t>
            </a:r>
          </a:p>
          <a:p>
            <a:r>
              <a:rPr lang="en-US" altLang="en-US" dirty="0" smtClean="0"/>
              <a:t>Uncertain data quality in data sources</a:t>
            </a:r>
          </a:p>
          <a:p>
            <a:r>
              <a:rPr lang="en-US" altLang="en-US" dirty="0" smtClean="0"/>
              <a:t>Difficult to scale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41651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95360" cy="685800"/>
          </a:xfrm>
        </p:spPr>
        <p:txBody>
          <a:bodyPr/>
          <a:lstStyle/>
          <a:p>
            <a:r>
              <a:rPr lang="en-US" smtClean="0"/>
              <a:t>Intangible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easily quantified but important for an organization’s success</a:t>
            </a:r>
          </a:p>
          <a:p>
            <a:r>
              <a:rPr lang="en-US" dirty="0" smtClean="0"/>
              <a:t>Increased data quality</a:t>
            </a:r>
          </a:p>
          <a:p>
            <a:pPr lvl="1"/>
            <a:r>
              <a:rPr lang="en-US" dirty="0" smtClean="0"/>
              <a:t>Fewer missing values</a:t>
            </a:r>
          </a:p>
          <a:p>
            <a:pPr lvl="1"/>
            <a:r>
              <a:rPr lang="en-US" dirty="0" smtClean="0"/>
              <a:t>More matched entities</a:t>
            </a:r>
          </a:p>
          <a:p>
            <a:pPr lvl="1"/>
            <a:r>
              <a:rPr lang="en-US" dirty="0" smtClean="0"/>
              <a:t>More data availability</a:t>
            </a:r>
          </a:p>
          <a:p>
            <a:pPr lvl="1"/>
            <a:r>
              <a:rPr lang="en-US" dirty="0" smtClean="0"/>
              <a:t>Higher levels of compliance with data standards</a:t>
            </a:r>
          </a:p>
          <a:p>
            <a:r>
              <a:rPr lang="en-US" dirty="0" smtClean="0"/>
              <a:t>May become tangible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for </a:t>
            </a:r>
            <a:r>
              <a:rPr lang="en-US" dirty="0" smtClean="0"/>
              <a:t>Skills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" y="1780032"/>
            <a:ext cx="5797296" cy="38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for </a:t>
            </a:r>
            <a:r>
              <a:rPr lang="en-US" dirty="0" smtClean="0"/>
              <a:t>Production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336087"/>
              </p:ext>
            </p:extLst>
          </p:nvPr>
        </p:nvGraphicFramePr>
        <p:xfrm>
          <a:off x="1524000" y="1524000"/>
          <a:ext cx="6498336" cy="3950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11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Maturity Relationships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620768" y="1499616"/>
          <a:ext cx="4236720" cy="4062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870746"/>
              </p:ext>
            </p:extLst>
          </p:nvPr>
        </p:nvGraphicFramePr>
        <p:xfrm>
          <a:off x="121920" y="1499616"/>
          <a:ext cx="4276344" cy="3909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11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Relationships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501734"/>
              </p:ext>
            </p:extLst>
          </p:nvPr>
        </p:nvGraphicFramePr>
        <p:xfrm>
          <a:off x="534162" y="1706880"/>
          <a:ext cx="3769614" cy="358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601155"/>
              </p:ext>
            </p:extLst>
          </p:nvPr>
        </p:nvGraphicFramePr>
        <p:xfrm>
          <a:off x="4718304" y="1706880"/>
          <a:ext cx="3968496" cy="3683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87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difficulties and intangible business value</a:t>
            </a:r>
          </a:p>
          <a:p>
            <a:pPr eaLnBrk="1" hangingPunct="1"/>
            <a:r>
              <a:rPr lang="en-US" altLang="en-US" dirty="0" smtClean="0"/>
              <a:t>Learning curves for skills and production</a:t>
            </a:r>
          </a:p>
          <a:p>
            <a:pPr eaLnBrk="1" hangingPunct="1"/>
            <a:r>
              <a:rPr lang="en-US" altLang="en-US" dirty="0" smtClean="0"/>
              <a:t>Learning curves for maturity and project scope</a:t>
            </a:r>
          </a:p>
        </p:txBody>
      </p:sp>
    </p:spTree>
    <p:extLst>
      <p:ext uri="{BB962C8B-B14F-4D97-AF65-F5344CB8AC3E}">
        <p14:creationId xmlns:p14="http://schemas.microsoft.com/office/powerpoint/2010/main" val="22170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9809&quot;&gt;&lt;property id=&quot;20148&quot; value=&quot;5&quot;/&gt;&lt;property id=&quot;20300&quot; value=&quot;Slide 1 - &amp;quot;Module 1 Data Warehouse Concepts and Architectures&amp;quot;&quot;/&gt;&lt;property id=&quot;20307&quot; value=&quot;256&quot;/&gt;&lt;/object&gt;&lt;object type=&quot;3&quot; unique_id=&quot;19811&quot;&gt;&lt;property id=&quot;20148&quot; value=&quot;5&quot;/&gt;&lt;property id=&quot;20300&quot; value=&quot;Slide 3 - &amp;quot;Challenges in Data Warehouse Projects&amp;quot;&quot;/&gt;&lt;property id=&quot;20307&quot; value=&quot;258&quot;/&gt;&lt;/object&gt;&lt;object type=&quot;3&quot; unique_id=&quot;19813&quot;&gt;&lt;property id=&quot;20148&quot; value=&quot;5&quot;/&gt;&lt;property id=&quot;20300&quot; value=&quot;Slide 5 - &amp;quot;Learning Curve for Skills&amp;quot;&quot;/&gt;&lt;property id=&quot;20307&quot; value=&quot;260&quot;/&gt;&lt;/object&gt;&lt;object type=&quot;3&quot; unique_id=&quot;19821&quot;&gt;&lt;property id=&quot;20148&quot; value=&quot;5&quot;/&gt;&lt;property id=&quot;20300&quot; value=&quot;Slide 9 - &amp;quot;Summary&amp;quot;&quot;/&gt;&lt;property id=&quot;20307&quot; value=&quot;268&quot;/&gt;&lt;/object&gt;&lt;object type=&quot;3&quot; unique_id=&quot;21769&quot;&gt;&lt;property id=&quot;20148&quot; value=&quot;5&quot;/&gt;&lt;property id=&quot;20300&quot; value=&quot;Slide 7 - &amp;quot;Maturity Relationships&amp;quot;&quot;/&gt;&lt;property id=&quot;20307&quot; value=&quot;270&quot;/&gt;&lt;/object&gt;&lt;object type=&quot;3&quot; unique_id=&quot;21770&quot;&gt;&lt;property id=&quot;20148&quot; value=&quot;5&quot;/&gt;&lt;property id=&quot;20300&quot; value=&quot;Slide 8 - &amp;quot;Project Relationships&amp;quot;&quot;/&gt;&lt;property id=&quot;20307&quot; value=&quot;271&quot;/&gt;&lt;/object&gt;&lt;object type=&quot;3&quot; unique_id=&quot;24409&quot;&gt;&lt;property id=&quot;20148&quot; value=&quot;5&quot;/&gt;&lt;property id=&quot;20300&quot; value=&quot;Slide 6 - &amp;quot;Learning Curve for Production&amp;quot;&quot;/&gt;&lt;property id=&quot;20307&quot; value=&quot;272&quot;/&gt;&lt;/object&gt;&lt;object type=&quot;3&quot; unique_id=&quot;27537&quot;&gt;&lt;property id=&quot;20148&quot; value=&quot;5&quot;/&gt;&lt;property id=&quot;20300&quot; value=&quot;Slide 2 - &amp;quot;Lesson Objectives&amp;quot;&quot;/&gt;&lt;property id=&quot;20307&quot; value=&quot;273&quot;/&gt;&lt;/object&gt;&lt;object type=&quot;3&quot; unique_id=&quot;27568&quot;&gt;&lt;property id=&quot;20148&quot; value=&quot;5&quot;/&gt;&lt;property id=&quot;20300&quot; value=&quot;Slide 4 - &amp;quot;Intangible Benefits&amp;quot;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12240</TotalTime>
  <Words>955</Words>
  <Application>Microsoft Office PowerPoint</Application>
  <PresentationFormat>On-screen Show (4:3)</PresentationFormat>
  <Paragraphs>150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Book Antiqua</vt:lpstr>
      <vt:lpstr>Times New Roman</vt:lpstr>
      <vt:lpstr>Wingdings</vt:lpstr>
      <vt:lpstr>Blank Presentation</vt:lpstr>
      <vt:lpstr>Module 1 Data Warehouse Concepts and Architectures</vt:lpstr>
      <vt:lpstr>Lesson Objectives</vt:lpstr>
      <vt:lpstr>Challenges in Data Warehouse Projects</vt:lpstr>
      <vt:lpstr>Intangible Benefits</vt:lpstr>
      <vt:lpstr>Learning Curve for Skills</vt:lpstr>
      <vt:lpstr>Learning Curve for Production</vt:lpstr>
      <vt:lpstr>Maturity Relationships</vt:lpstr>
      <vt:lpstr>Project Relationships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1, Lesson 4: Learning effects for data warehouse development</dc:title>
  <dc:subject>Data Warehouse Concepts and Architectures</dc:subject>
  <dc:creator>Michael Mannino</dc:creator>
  <dc:description>Data Warehouse Concepts, Design, Manipulation, and Administration</dc:description>
  <cp:lastModifiedBy>Mike</cp:lastModifiedBy>
  <cp:revision>2192</cp:revision>
  <cp:lastPrinted>1601-01-01T00:00:00Z</cp:lastPrinted>
  <dcterms:created xsi:type="dcterms:W3CDTF">2000-07-15T18:34:14Z</dcterms:created>
  <dcterms:modified xsi:type="dcterms:W3CDTF">2015-09-03T06:01:52Z</dcterms:modified>
</cp:coreProperties>
</file>