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5" r:id="rId5"/>
    <p:sldId id="276" r:id="rId6"/>
    <p:sldId id="277" r:id="rId7"/>
    <p:sldId id="267" r:id="rId8"/>
    <p:sldId id="268" r:id="rId9"/>
    <p:sldId id="274" r:id="rId10"/>
    <p:sldId id="269" r:id="rId11"/>
    <p:sldId id="270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cilianMan" initials="S" lastIdx="4" clrIdx="0">
    <p:extLst>
      <p:ext uri="{19B8F6BF-5375-455C-9EA6-DF929625EA0E}">
        <p15:presenceInfo xmlns:p15="http://schemas.microsoft.com/office/powerpoint/2012/main" userId="SicilianMan" providerId="None"/>
      </p:ext>
    </p:extLst>
  </p:cmAuthor>
  <p:cmAuthor id="2" name="Michael Mannino" initials="MM" lastIdx="1" clrIdx="1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9501" autoAdjust="0"/>
  </p:normalViewPr>
  <p:slideViewPr>
    <p:cSldViewPr snapToGrid="0">
      <p:cViewPr varScale="1">
        <p:scale>
          <a:sx n="79" d="100"/>
          <a:sy n="79" d="100"/>
        </p:scale>
        <p:origin x="1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</a:t>
            </a:r>
            <a:r>
              <a:rPr lang="en-US" altLang="en-US" baseline="0" dirty="0" smtClean="0"/>
              <a:t>2 of Module 2 on Multidimensional data representation and manipulation</a:t>
            </a:r>
            <a:endParaRPr lang="en-US" altLang="en-US" dirty="0" smtClean="0"/>
          </a:p>
          <a:p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Opening question: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What does the word pivot mean for data cubes?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What does pivot</a:t>
            </a:r>
            <a:r>
              <a:rPr lang="en-US" altLang="en-US" baseline="0" dirty="0" smtClean="0"/>
              <a:t> mean in sports such as baseball and basketball?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64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11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Operators</a:t>
            </a:r>
            <a:endParaRPr lang="en-US" alt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Slice (subset of dimensions) and dice (subset of member values in a dimension) for subsets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Drill-down (more details) and rollup (fewer details)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Pivot: rearrange directions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Well developed commercial tools: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Learn in later lessons of this module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Practice with guided tutorial and assignment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Exposure to MDX (de facto data cube language standard), Pivot4J, and </a:t>
            </a:r>
            <a:r>
              <a:rPr lang="en-US" altLang="en-US" baseline="0" dirty="0" err="1" smtClean="0"/>
              <a:t>WebPivotTable</a:t>
            </a:r>
            <a:endParaRPr lang="en-US" alt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Microsoft: MDX language and analysis server</a:t>
            </a:r>
          </a:p>
        </p:txBody>
      </p:sp>
    </p:spTree>
    <p:extLst>
      <p:ext uri="{BB962C8B-B14F-4D97-AF65-F5344CB8AC3E}">
        <p14:creationId xmlns:p14="http://schemas.microsoft.com/office/powerpoint/2010/main" val="27143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B800A1E1-8E4A-4A7D-A077-764944207F31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Dimensions and members:</a:t>
            </a:r>
          </a:p>
          <a:p>
            <a:r>
              <a:rPr lang="en-US" altLang="en-US" dirty="0" smtClean="0"/>
              <a:t> - Location: Colorado, California, …</a:t>
            </a:r>
          </a:p>
          <a:p>
            <a:r>
              <a:rPr lang="en-US" altLang="en-US" dirty="0" smtClean="0"/>
              <a:t> - Product: Mono laser, Ink Jet, …</a:t>
            </a:r>
          </a:p>
          <a:p>
            <a:r>
              <a:rPr lang="en-US" altLang="en-US" dirty="0" smtClean="0"/>
              <a:t> - Date: 1/1/2017, 1/2/2017</a:t>
            </a:r>
          </a:p>
          <a:p>
            <a:r>
              <a:rPr lang="en-US" altLang="en-US" dirty="0" smtClean="0"/>
              <a:t>Measure:</a:t>
            </a:r>
          </a:p>
          <a:p>
            <a:r>
              <a:rPr lang="en-US" altLang="en-US" dirty="0" smtClean="0"/>
              <a:t> - Sales (in dollars)</a:t>
            </a:r>
          </a:p>
          <a:p>
            <a:r>
              <a:rPr lang="en-US" altLang="en-US" dirty="0" smtClean="0"/>
              <a:t> - Could have additional measures such as unit sales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87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C13EF1D6-FE77-4B23-ADB8-E66F93ACFF8A}" type="slidenum">
              <a:rPr kumimoji="0" lang="en-US" altLang="en-US" sz="1200" b="0" smtClean="0"/>
              <a:pPr/>
              <a:t>4</a:t>
            </a:fld>
            <a:endParaRPr kumimoji="0" lang="en-US" altLang="en-US" sz="1200" b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Slice:</a:t>
            </a:r>
          </a:p>
          <a:p>
            <a:r>
              <a:rPr lang="en-US" altLang="en-US" dirty="0" smtClean="0"/>
              <a:t>- Replace dimension with a specific value</a:t>
            </a:r>
          </a:p>
          <a:p>
            <a:r>
              <a:rPr lang="en-US" altLang="en-US" dirty="0" smtClean="0"/>
              <a:t> - Example: replace time dimension with a specific date</a:t>
            </a:r>
            <a:r>
              <a:rPr lang="en-US" altLang="en-US" baseline="0" dirty="0" smtClean="0"/>
              <a:t> (</a:t>
            </a:r>
            <a:r>
              <a:rPr lang="en-US" altLang="en-US" dirty="0" smtClean="0"/>
              <a:t>1/1/2017) or a set</a:t>
            </a:r>
            <a:r>
              <a:rPr lang="en-US" altLang="en-US" baseline="0" dirty="0" smtClean="0"/>
              <a:t> of values (January 2017)</a:t>
            </a:r>
          </a:p>
          <a:p>
            <a:r>
              <a:rPr lang="en-US" altLang="en-US" baseline="0" dirty="0" smtClean="0"/>
              <a:t> - Conditions on a multiple dimensions to specify a combination of member values of those dimensions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87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C13EF1D6-FE77-4B23-ADB8-E66F93ACFF8A}" type="slidenum">
              <a:rPr kumimoji="0" lang="en-US" altLang="en-US" sz="1200" b="0" smtClean="0"/>
              <a:pPr/>
              <a:t>5</a:t>
            </a:fld>
            <a:endParaRPr kumimoji="0" lang="en-US" altLang="en-US" sz="1200" b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Slice variation:</a:t>
            </a:r>
          </a:p>
          <a:p>
            <a:r>
              <a:rPr lang="en-US" altLang="en-US" dirty="0" smtClean="0"/>
              <a:t> - Replace a dimension with a summary of its values (no filter</a:t>
            </a:r>
            <a:r>
              <a:rPr lang="en-US" altLang="en-US" baseline="0" dirty="0" smtClean="0"/>
              <a:t> on the dimension)</a:t>
            </a:r>
            <a:endParaRPr lang="en-US" altLang="en-US" dirty="0" smtClean="0"/>
          </a:p>
          <a:p>
            <a:r>
              <a:rPr lang="en-US" altLang="en-US" dirty="0" smtClean="0"/>
              <a:t> - Example: replace product dimension with the sum of sales across all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C13EF1D6-FE77-4B23-ADB8-E66F93ACFF8A}" type="slidenum">
              <a:rPr kumimoji="0" lang="en-US" altLang="en-US" sz="1200" b="0" smtClean="0"/>
              <a:pPr/>
              <a:t>6</a:t>
            </a:fld>
            <a:endParaRPr kumimoji="0" lang="en-US" altLang="en-US" sz="1200" b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Dice:</a:t>
            </a:r>
          </a:p>
          <a:p>
            <a:r>
              <a:rPr lang="en-US" altLang="en-US" dirty="0" smtClean="0"/>
              <a:t> - Replace a dimension with a subset of values</a:t>
            </a:r>
          </a:p>
          <a:p>
            <a:r>
              <a:rPr lang="en-US" altLang="en-US" dirty="0" smtClean="0"/>
              <a:t> - Typically follows a slice operation</a:t>
            </a:r>
          </a:p>
          <a:p>
            <a:r>
              <a:rPr lang="en-US" altLang="en-US" dirty="0" smtClean="0"/>
              <a:t> - Example: Utah, Arizona, and Colorado sales on 1/1/2013 (dice using the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result of the previous slice operation)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4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A5E58451-E753-4BE6-9633-1A484DBA5ACF}" type="slidenum">
              <a:rPr kumimoji="0" lang="en-US" altLang="en-US" sz="1200" b="0" smtClean="0"/>
              <a:pPr/>
              <a:t>7</a:t>
            </a:fld>
            <a:endParaRPr kumimoji="0" lang="en-US" altLang="en-US" sz="1200" b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Hierarchical dimension operators</a:t>
            </a:r>
          </a:p>
          <a:p>
            <a:r>
              <a:rPr lang="en-US" altLang="en-US" dirty="0" smtClean="0"/>
              <a:t> - Drill-down: navigate to a more detailed level</a:t>
            </a:r>
          </a:p>
          <a:p>
            <a:r>
              <a:rPr lang="en-US" altLang="en-US" dirty="0" smtClean="0"/>
              <a:t> - Roll-up: navigate to a more general level</a:t>
            </a:r>
          </a:p>
          <a:p>
            <a:r>
              <a:rPr lang="en-US" altLang="en-US" dirty="0" smtClean="0"/>
              <a:t> - Measure values must be recalculated when navigation occurs</a:t>
            </a:r>
          </a:p>
          <a:p>
            <a:r>
              <a:rPr lang="en-US" altLang="en-US" dirty="0" smtClean="0"/>
              <a:t> - Click on plus or minus symbol to drill-down (explode) or roll-up</a:t>
            </a:r>
          </a:p>
          <a:p>
            <a:r>
              <a:rPr lang="en-US" altLang="en-US" dirty="0" smtClean="0"/>
              <a:t>Pivot:</a:t>
            </a:r>
          </a:p>
          <a:p>
            <a:r>
              <a:rPr lang="en-US" altLang="en-US" dirty="0" smtClean="0"/>
              <a:t> - Improve readability of results</a:t>
            </a:r>
          </a:p>
          <a:p>
            <a:r>
              <a:rPr lang="en-US" altLang="en-US" dirty="0" smtClean="0"/>
              <a:t> - Rearrange order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360265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This slide shows a drill-down operation on the State of Utah of the </a:t>
            </a:r>
            <a:r>
              <a:rPr lang="en-US" altLang="en-US" i="1" dirty="0" smtClean="0"/>
              <a:t>Location </a:t>
            </a:r>
            <a:r>
              <a:rPr lang="en-US" altLang="en-US" dirty="0" smtClean="0"/>
              <a:t>dimension. The plus sign by Utah indicates a drill-down operation.</a:t>
            </a:r>
          </a:p>
          <a:p>
            <a:endParaRPr lang="en-US" alt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10DCEFC-351B-4BA2-A009-1ADEEC2604D9}" type="slidenum">
              <a:rPr kumimoji="0" lang="en-US" altLang="en-US" sz="1200" b="0" smtClean="0"/>
              <a:pPr/>
              <a:t>8</a:t>
            </a:fld>
            <a:endParaRPr kumimoji="0" lang="en-US" alt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217747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1"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pivot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operator supports rearrangement of the dimensions in a data cube. For example, in Figure 1.8, the position of the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Product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and the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Location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dimensions can be reversed so that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Product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appears on the rows and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Location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the columns. The pivot operator allows a data cube to be presented in the most appealing visual order.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E1F22EF-8B71-4CDF-A255-0510B780368D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Convenient summary of the operators;</a:t>
            </a:r>
          </a:p>
          <a:p>
            <a:r>
              <a:rPr lang="en-US" altLang="en-US" dirty="0" smtClean="0"/>
              <a:t>Typical operators available in data warehouse tools;</a:t>
            </a:r>
          </a:p>
          <a:p>
            <a:r>
              <a:rPr lang="en-US" altLang="en-US" dirty="0" smtClean="0"/>
              <a:t>Visual representation in a data cube allows intuitive manipulation: usually no query language for these operators</a:t>
            </a:r>
          </a:p>
          <a:p>
            <a:r>
              <a:rPr lang="en-US" altLang="en-US" dirty="0" smtClean="0"/>
              <a:t>Other operators are possible such as operators to combine data cubes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45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3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404666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9" y="456927"/>
            <a:ext cx="4248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Information Systems</a:t>
            </a:r>
            <a:r>
              <a:rPr lang="en-US" sz="1350" baseline="0" dirty="0" smtClean="0">
                <a:solidFill>
                  <a:schemeClr val="bg1"/>
                </a:solidFill>
              </a:rPr>
              <a:t> Program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5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8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948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48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3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19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01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9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160" y="1280160"/>
            <a:ext cx="7391400" cy="1143000"/>
          </a:xfrm>
        </p:spPr>
        <p:txBody>
          <a:bodyPr/>
          <a:lstStyle/>
          <a:p>
            <a:pPr algn="ctr"/>
            <a:r>
              <a:rPr lang="en-US" altLang="en-US" sz="3600" dirty="0" smtClean="0"/>
              <a:t>Module 2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>Multidimensional data representation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and </a:t>
            </a:r>
            <a:r>
              <a:rPr lang="en-US" altLang="en-US" sz="3600" dirty="0"/>
              <a:t>manipulation</a:t>
            </a:r>
            <a:endParaRPr lang="en-US" altLang="en-US" sz="36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27176" y="3614928"/>
            <a:ext cx="7391400" cy="914400"/>
          </a:xfrm>
          <a:noFill/>
          <a:ln w="25400"/>
        </p:spPr>
        <p:txBody>
          <a:bodyPr/>
          <a:lstStyle/>
          <a:p>
            <a:pPr marL="0" indent="0" algn="r" eaLnBrk="1" hangingPunct="1">
              <a:buNone/>
            </a:pPr>
            <a:r>
              <a:rPr lang="en-US" altLang="en-US" sz="2800" dirty="0" smtClean="0"/>
              <a:t>Lesson2: Data Cube Operators</a:t>
            </a:r>
          </a:p>
        </p:txBody>
      </p:sp>
    </p:spTree>
    <p:extLst>
      <p:ext uri="{BB962C8B-B14F-4D97-AF65-F5344CB8AC3E}">
        <p14:creationId xmlns:p14="http://schemas.microsoft.com/office/powerpoint/2010/main" val="4065701659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Summary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38125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93285" name="Group 6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558321"/>
              </p:ext>
            </p:extLst>
          </p:nvPr>
        </p:nvGraphicFramePr>
        <p:xfrm>
          <a:off x="554165" y="1273683"/>
          <a:ext cx="8189912" cy="4343400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Focus attention on a subset of dimensions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Replace a dimension with a single member value or with a summary of its measure values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Focus attention on a subset of member values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Replace a dimension with a subset of members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Drill-down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Obtain more detail about a dimension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Navigate from a more general level to a more specific level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Roll-up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Summarize details about a dimension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Navigate from a more specific level to a more general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Pivot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 data in a different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E2F2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Rearrange the dimensions in a data cube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Operators for subsets, hierarchical dimensions, and rearrangement</a:t>
            </a:r>
          </a:p>
          <a:p>
            <a:pPr eaLnBrk="1" hangingPunct="1"/>
            <a:r>
              <a:rPr lang="en-US" altLang="en-US" dirty="0" smtClean="0"/>
              <a:t>Well developed commercial languages and tools for data cube manipulation</a:t>
            </a:r>
          </a:p>
        </p:txBody>
      </p:sp>
    </p:spTree>
    <p:extLst>
      <p:ext uri="{BB962C8B-B14F-4D97-AF65-F5344CB8AC3E}">
        <p14:creationId xmlns:p14="http://schemas.microsoft.com/office/powerpoint/2010/main" val="6991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usage of each operator</a:t>
            </a:r>
          </a:p>
          <a:p>
            <a:r>
              <a:rPr lang="en-US" dirty="0" smtClean="0"/>
              <a:t>Demonstrate each operator on an example data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1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Sales Data Cube Example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38125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343754"/>
              </p:ext>
            </p:extLst>
          </p:nvPr>
        </p:nvGraphicFramePr>
        <p:xfrm>
          <a:off x="455613" y="1443038"/>
          <a:ext cx="8232775" cy="44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Picture" r:id="rId4" imgW="3839040" imgH="2353320" progId="Word.Picture.8">
                  <p:embed/>
                </p:oleObj>
              </mc:Choice>
              <mc:Fallback>
                <p:oleObj name="Picture" r:id="rId4" imgW="3839040" imgH="23533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443038"/>
                        <a:ext cx="8232775" cy="443071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9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" y="253338"/>
            <a:ext cx="8001000" cy="571500"/>
          </a:xfrm>
        </p:spPr>
        <p:txBody>
          <a:bodyPr/>
          <a:lstStyle/>
          <a:p>
            <a:pPr eaLnBrk="1" hangingPunct="1"/>
            <a:r>
              <a:rPr lang="en-US" altLang="en-US" smtClean="0"/>
              <a:t>Slice Operator</a:t>
            </a:r>
          </a:p>
        </p:txBody>
      </p:sp>
      <p:sp>
        <p:nvSpPr>
          <p:cNvPr id="26675" name="Rectangle 442"/>
          <p:cNvSpPr>
            <a:spLocks noChangeArrowheads="1"/>
          </p:cNvSpPr>
          <p:nvPr/>
        </p:nvSpPr>
        <p:spPr bwMode="auto">
          <a:xfrm>
            <a:off x="4091940" y="3870106"/>
            <a:ext cx="45926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 dirty="0"/>
              <a:t> (Location </a:t>
            </a:r>
            <a:r>
              <a:rPr lang="en-US" altLang="en-US" sz="1800" b="0" dirty="0">
                <a:sym typeface="Symbol" pitchFamily="18" charset="2"/>
              </a:rPr>
              <a:t></a:t>
            </a:r>
            <a:r>
              <a:rPr lang="en-US" altLang="en-US" sz="1800" b="0" dirty="0"/>
              <a:t> Product Slice for Time = </a:t>
            </a:r>
            <a:r>
              <a:rPr lang="en-US" altLang="en-US" sz="1800" b="0" dirty="0" smtClean="0"/>
              <a:t>1/1/2017)</a:t>
            </a:r>
            <a:endParaRPr lang="en-US" altLang="en-US" sz="1800" b="0" dirty="0">
              <a:sym typeface="Symbol" pitchFamily="18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30467"/>
              </p:ext>
            </p:extLst>
          </p:nvPr>
        </p:nvGraphicFramePr>
        <p:xfrm>
          <a:off x="3998071" y="4303615"/>
          <a:ext cx="4780377" cy="1493520"/>
        </p:xfrm>
        <a:graphic>
          <a:graphicData uri="http://schemas.openxmlformats.org/drawingml/2006/table">
            <a:tbl>
              <a:tblPr/>
              <a:tblGrid>
                <a:gridCol w="114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Mono Laser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Ink Jet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Photo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Portable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California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Utah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Arizona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Washington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Colorado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33644"/>
              </p:ext>
            </p:extLst>
          </p:nvPr>
        </p:nvGraphicFramePr>
        <p:xfrm>
          <a:off x="4092575" y="593725"/>
          <a:ext cx="4710113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Picture" r:id="rId4" imgW="3839040" imgH="2353320" progId="Word.Picture.8">
                  <p:embed/>
                </p:oleObj>
              </mc:Choice>
              <mc:Fallback>
                <p:oleObj name="Picture" r:id="rId4" imgW="3839040" imgH="23533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593725"/>
                        <a:ext cx="4710113" cy="25368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 bwMode="auto">
          <a:xfrm>
            <a:off x="6126742" y="3315784"/>
            <a:ext cx="340819" cy="48640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" y="1214871"/>
            <a:ext cx="3614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+mn-lt"/>
              </a:rPr>
              <a:t>S</a:t>
            </a:r>
            <a:r>
              <a:rPr lang="en-US" altLang="en-US" sz="1800" b="0" dirty="0" smtClean="0">
                <a:latin typeface="+mn-lt"/>
              </a:rPr>
              <a:t>ubset </a:t>
            </a:r>
            <a:r>
              <a:rPr lang="en-US" altLang="en-US" sz="1800" b="0" dirty="0">
                <a:latin typeface="+mn-lt"/>
              </a:rPr>
              <a:t>of dimensions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+mn-lt"/>
              </a:rPr>
              <a:t>Set dimension to specific </a:t>
            </a:r>
            <a:r>
              <a:rPr lang="en-US" altLang="en-US" sz="1800" b="0" dirty="0" smtClean="0">
                <a:latin typeface="+mn-lt"/>
              </a:rPr>
              <a:t>value</a:t>
            </a:r>
            <a:endParaRPr lang="en-US" alt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4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" y="253338"/>
            <a:ext cx="8001000" cy="571500"/>
          </a:xfrm>
        </p:spPr>
        <p:txBody>
          <a:bodyPr/>
          <a:lstStyle/>
          <a:p>
            <a:r>
              <a:rPr lang="en-US" dirty="0"/>
              <a:t>Slice Summarize Variation</a:t>
            </a:r>
            <a:endParaRPr lang="en-US" altLang="en-US" dirty="0" smtClean="0"/>
          </a:p>
        </p:txBody>
      </p:sp>
      <p:sp>
        <p:nvSpPr>
          <p:cNvPr id="26675" name="Rectangle 442"/>
          <p:cNvSpPr>
            <a:spLocks noChangeArrowheads="1"/>
          </p:cNvSpPr>
          <p:nvPr/>
        </p:nvSpPr>
        <p:spPr bwMode="auto">
          <a:xfrm>
            <a:off x="4091940" y="3870106"/>
            <a:ext cx="45926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 dirty="0"/>
              <a:t> </a:t>
            </a:r>
            <a:r>
              <a:rPr lang="en-US" altLang="en-US" sz="1800" b="0" dirty="0" smtClean="0"/>
              <a:t>(Location </a:t>
            </a:r>
            <a:r>
              <a:rPr lang="en-US" altLang="en-US" sz="1800" b="0" dirty="0">
                <a:sym typeface="Symbol" pitchFamily="18" charset="2"/>
              </a:rPr>
              <a:t></a:t>
            </a:r>
            <a:r>
              <a:rPr lang="en-US" altLang="en-US" sz="1800" b="0" dirty="0"/>
              <a:t> </a:t>
            </a:r>
            <a:r>
              <a:rPr lang="en-US" altLang="en-US" sz="1800" b="0" dirty="0" smtClean="0"/>
              <a:t>Time Slice SUM Product Sales)</a:t>
            </a:r>
            <a:endParaRPr lang="en-US" altLang="en-US" sz="1800" b="0" dirty="0">
              <a:sym typeface="Symbol" pitchFamily="18" charset="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583981"/>
              </p:ext>
            </p:extLst>
          </p:nvPr>
        </p:nvGraphicFramePr>
        <p:xfrm>
          <a:off x="4092575" y="849313"/>
          <a:ext cx="4592638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Picture" r:id="rId4" imgW="3839040" imgH="2353320" progId="Word.Picture.8">
                  <p:embed/>
                </p:oleObj>
              </mc:Choice>
              <mc:Fallback>
                <p:oleObj name="Picture" r:id="rId4" imgW="3839040" imgH="23533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849313"/>
                        <a:ext cx="4592638" cy="247173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 bwMode="auto">
          <a:xfrm>
            <a:off x="6112640" y="3383700"/>
            <a:ext cx="340819" cy="48640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" y="1214871"/>
            <a:ext cx="3614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+mn-lt"/>
              </a:rPr>
              <a:t>Replace a dimension with a summary of its values across all members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59984"/>
              </p:ext>
            </p:extLst>
          </p:nvPr>
        </p:nvGraphicFramePr>
        <p:xfrm>
          <a:off x="3907187" y="4239994"/>
          <a:ext cx="4962143" cy="1508066"/>
        </p:xfrm>
        <a:graphic>
          <a:graphicData uri="http://schemas.openxmlformats.org/drawingml/2006/table">
            <a:tbl>
              <a:tblPr/>
              <a:tblGrid>
                <a:gridCol w="1112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4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1/1/2017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1/2/2017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 Sales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California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275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16,250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Utah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Arizona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21,500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Washington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20,900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Colorado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21,336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" y="253338"/>
            <a:ext cx="8001000" cy="571500"/>
          </a:xfrm>
        </p:spPr>
        <p:txBody>
          <a:bodyPr/>
          <a:lstStyle/>
          <a:p>
            <a:r>
              <a:rPr lang="en-US" dirty="0" smtClean="0"/>
              <a:t>Dice Operator</a:t>
            </a:r>
            <a:endParaRPr lang="en-US" altLang="en-US" dirty="0" smtClean="0"/>
          </a:p>
        </p:txBody>
      </p:sp>
      <p:sp>
        <p:nvSpPr>
          <p:cNvPr id="26675" name="Rectangle 442"/>
          <p:cNvSpPr>
            <a:spLocks noChangeArrowheads="1"/>
          </p:cNvSpPr>
          <p:nvPr/>
        </p:nvSpPr>
        <p:spPr bwMode="auto">
          <a:xfrm>
            <a:off x="2299716" y="4323745"/>
            <a:ext cx="45926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 dirty="0"/>
              <a:t> </a:t>
            </a:r>
            <a:r>
              <a:rPr lang="en-US" altLang="en-US" sz="1800" b="0" dirty="0" smtClean="0"/>
              <a:t>(Utah, Colorado, Arizona Dice)</a:t>
            </a:r>
            <a:endParaRPr lang="en-US" altLang="en-US" sz="1800" b="0" dirty="0">
              <a:sym typeface="Symbol" pitchFamily="18" charset="2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4320416" y="3761652"/>
            <a:ext cx="340819" cy="48640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128" y="916427"/>
            <a:ext cx="6630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+mn-lt"/>
              </a:rPr>
              <a:t>Replace a dimension with a subset of values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+mn-lt"/>
              </a:rPr>
              <a:t>Dice operation often follows a slice operation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54302"/>
              </p:ext>
            </p:extLst>
          </p:nvPr>
        </p:nvGraphicFramePr>
        <p:xfrm>
          <a:off x="2205846" y="2021107"/>
          <a:ext cx="4780377" cy="1493520"/>
        </p:xfrm>
        <a:graphic>
          <a:graphicData uri="http://schemas.openxmlformats.org/drawingml/2006/table">
            <a:tbl>
              <a:tblPr/>
              <a:tblGrid>
                <a:gridCol w="114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Mono Laser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Ink Jet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Photo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Portable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California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Utah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Arizona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Washington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Colorado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48596"/>
              </p:ext>
            </p:extLst>
          </p:nvPr>
        </p:nvGraphicFramePr>
        <p:xfrm>
          <a:off x="2205846" y="4703974"/>
          <a:ext cx="4780377" cy="1066800"/>
        </p:xfrm>
        <a:graphic>
          <a:graphicData uri="http://schemas.openxmlformats.org/drawingml/2006/table">
            <a:tbl>
              <a:tblPr/>
              <a:tblGrid>
                <a:gridCol w="114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Product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Mono Laser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Ink Jet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Photo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Portable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Utah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Arizona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Colorado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Navigation Operators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Operators for hierarchical dimensions</a:t>
            </a:r>
          </a:p>
          <a:p>
            <a:r>
              <a:rPr lang="en-US" altLang="en-US" sz="2800" dirty="0" smtClean="0"/>
              <a:t>Drill-down: add detail to a dimension</a:t>
            </a:r>
          </a:p>
          <a:p>
            <a:r>
              <a:rPr lang="en-US" altLang="en-US" sz="2800" dirty="0" smtClean="0"/>
              <a:t>Roll-up: remove detail from a dimension</a:t>
            </a:r>
          </a:p>
          <a:p>
            <a:r>
              <a:rPr lang="en-US" altLang="en-US" sz="2800" dirty="0" smtClean="0"/>
              <a:t>Distribute or recalculate measure values</a:t>
            </a:r>
          </a:p>
        </p:txBody>
      </p:sp>
    </p:spTree>
    <p:extLst>
      <p:ext uri="{BB962C8B-B14F-4D97-AF65-F5344CB8AC3E}">
        <p14:creationId xmlns:p14="http://schemas.microsoft.com/office/powerpoint/2010/main" val="33744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Drill-down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14494"/>
              </p:ext>
            </p:extLst>
          </p:nvPr>
        </p:nvGraphicFramePr>
        <p:xfrm>
          <a:off x="508635" y="990600"/>
          <a:ext cx="7522435" cy="4876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38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Mono Laser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Ink Jet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Photo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Portable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California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Utah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24384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Salt Lake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24384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Park City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24384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Ogden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Arizona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Colorado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737616"/>
          </a:xfrm>
        </p:spPr>
        <p:txBody>
          <a:bodyPr/>
          <a:lstStyle/>
          <a:p>
            <a:r>
              <a:rPr lang="en-US" dirty="0" smtClean="0"/>
              <a:t>Rotate or rearrange dimensions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74098"/>
              </p:ext>
            </p:extLst>
          </p:nvPr>
        </p:nvGraphicFramePr>
        <p:xfrm>
          <a:off x="1397531" y="2258568"/>
          <a:ext cx="7167178" cy="267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Visio" r:id="rId4" imgW="5019610" imgH="1876500" progId="Visio.Drawing.15">
                  <p:embed/>
                </p:oleObj>
              </mc:Choice>
              <mc:Fallback>
                <p:oleObj name="Visio" r:id="rId4" imgW="5019610" imgH="18765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531" y="2258568"/>
                        <a:ext cx="7167178" cy="2679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777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4702&quot;&gt;&lt;property id=&quot;20148&quot; value=&quot;5&quot;/&gt;&lt;property id=&quot;20300&quot; value=&quot;Slide 1 - &amp;quot;Module 2 Multidimensional data representation  and manipulation&amp;quot;&quot;/&gt;&lt;property id=&quot;20307&quot; value=&quot;256&quot;/&gt;&lt;/object&gt;&lt;object type=&quot;3&quot; unique_id=&quot;14711&quot;&gt;&lt;property id=&quot;20148&quot; value=&quot;5&quot;/&gt;&lt;property id=&quot;20300&quot; value=&quot;Slide 4 - &amp;quot;Slice Operator&amp;quot;&quot;/&gt;&lt;property id=&quot;20307&quot; value=&quot;265&quot;/&gt;&lt;/object&gt;&lt;object type=&quot;3&quot; unique_id=&quot;14712&quot;&gt;&lt;property id=&quot;20148&quot; value=&quot;5&quot;/&gt;&lt;property id=&quot;20300&quot; value=&quot;Slide 5 - &amp;quot;Dice Operator&amp;quot;&quot;/&gt;&lt;property id=&quot;20307&quot; value=&quot;266&quot;/&gt;&lt;/object&gt;&lt;object type=&quot;3&quot; unique_id=&quot;14713&quot;&gt;&lt;property id=&quot;20148&quot; value=&quot;5&quot;/&gt;&lt;property id=&quot;20300&quot; value=&quot;Slide 6 - &amp;quot;Other Operators&amp;quot;&quot;/&gt;&lt;property id=&quot;20307&quot; value=&quot;267&quot;/&gt;&lt;/object&gt;&lt;object type=&quot;3&quot; unique_id=&quot;14714&quot;&gt;&lt;property id=&quot;20148&quot; value=&quot;5&quot;/&gt;&lt;property id=&quot;20300&quot; value=&quot;Slide 7 - &amp;quot;Drill-Down Example&amp;quot;&quot;/&gt;&lt;property id=&quot;20307&quot; value=&quot;268&quot;/&gt;&lt;/object&gt;&lt;object type=&quot;3&quot; unique_id=&quot;14715&quot;&gt;&lt;property id=&quot;20148&quot; value=&quot;5&quot;/&gt;&lt;property id=&quot;20300&quot; value=&quot;Slide 8 - &amp;quot;Operator Summary&amp;quot;&quot;/&gt;&lt;property id=&quot;20307&quot; value=&quot;269&quot;/&gt;&lt;/object&gt;&lt;object type=&quot;3&quot; unique_id=&quot;14716&quot;&gt;&lt;property id=&quot;20148&quot; value=&quot;5&quot;/&gt;&lt;property id=&quot;20300&quot; value=&quot;Slide 9 - &amp;quot;Summary&amp;quot;&quot;/&gt;&lt;property id=&quot;20307&quot; value=&quot;270&quot;/&gt;&lt;/object&gt;&lt;object type=&quot;3&quot; unique_id=&quot;14979&quot;&gt;&lt;property id=&quot;20148&quot; value=&quot;5&quot;/&gt;&lt;property id=&quot;20300&quot; value=&quot;Slide 2 - &amp;quot;Lesson Objectives&amp;quot;&quot;/&gt;&lt;property id=&quot;20307&quot; value=&quot;271&quot;/&gt;&lt;/object&gt;&lt;object type=&quot;3&quot; unique_id=&quot;15109&quot;&gt;&lt;property id=&quot;20148&quot; value=&quot;5&quot;/&gt;&lt;property id=&quot;20300&quot; value=&quot;Slide 3 - &amp;quot;Data Cube Example&amp;quot;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10240</TotalTime>
  <Words>908</Words>
  <Application>Microsoft Office PowerPoint</Application>
  <PresentationFormat>On-screen Show (4:3)</PresentationFormat>
  <Paragraphs>269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Symbol</vt:lpstr>
      <vt:lpstr>Times New Roman</vt:lpstr>
      <vt:lpstr>Wingdings</vt:lpstr>
      <vt:lpstr>Blank Presentation</vt:lpstr>
      <vt:lpstr>Picture</vt:lpstr>
      <vt:lpstr>Visio</vt:lpstr>
      <vt:lpstr>Module 2 Multidimensional data representation  and manipulation</vt:lpstr>
      <vt:lpstr>Lesson Objectives</vt:lpstr>
      <vt:lpstr>Sales Data Cube Example</vt:lpstr>
      <vt:lpstr>Slice Operator</vt:lpstr>
      <vt:lpstr>Slice Summarize Variation</vt:lpstr>
      <vt:lpstr>Dice Operator</vt:lpstr>
      <vt:lpstr>Navigation Operators</vt:lpstr>
      <vt:lpstr>Drill-down Example</vt:lpstr>
      <vt:lpstr>Pivot Operator</vt:lpstr>
      <vt:lpstr>Operator Summary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Michael Mannino</cp:lastModifiedBy>
  <cp:revision>2218</cp:revision>
  <cp:lastPrinted>1601-01-01T00:00:00Z</cp:lastPrinted>
  <dcterms:created xsi:type="dcterms:W3CDTF">2000-07-15T18:34:14Z</dcterms:created>
  <dcterms:modified xsi:type="dcterms:W3CDTF">2018-04-30T21:38:27Z</dcterms:modified>
</cp:coreProperties>
</file>