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1"/>
  </p:notesMasterIdLst>
  <p:handoutMasterIdLst>
    <p:handoutMasterId r:id="rId12"/>
  </p:handoutMasterIdLst>
  <p:sldIdLst>
    <p:sldId id="256" r:id="rId2"/>
    <p:sldId id="279" r:id="rId3"/>
    <p:sldId id="278" r:id="rId4"/>
    <p:sldId id="272" r:id="rId5"/>
    <p:sldId id="281" r:id="rId6"/>
    <p:sldId id="283" r:id="rId7"/>
    <p:sldId id="284" r:id="rId8"/>
    <p:sldId id="259" r:id="rId9"/>
    <p:sldId id="277"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9501" autoAdjust="0"/>
  </p:normalViewPr>
  <p:slideViewPr>
    <p:cSldViewPr snapToGrid="0">
      <p:cViewPr varScale="1">
        <p:scale>
          <a:sx n="79" d="100"/>
          <a:sy n="79" d="100"/>
        </p:scale>
        <p:origin x="108" y="5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FCA785-631B-41A3-919C-146505DBE1BF}" type="doc">
      <dgm:prSet loTypeId="urn:microsoft.com/office/officeart/2005/8/layout/hProcess11" loCatId="process" qsTypeId="urn:microsoft.com/office/officeart/2005/8/quickstyle/simple4" qsCatId="simple" csTypeId="urn:microsoft.com/office/officeart/2005/8/colors/accent1_2" csCatId="accent1" phldr="1"/>
      <dgm:spPr/>
    </dgm:pt>
    <dgm:pt modelId="{CFCC1A05-DCC9-4437-BE3F-D2C76DC55AD7}">
      <dgm:prSet phldrT="[Text]"/>
      <dgm:spPr/>
      <dgm:t>
        <a:bodyPr/>
        <a:lstStyle/>
        <a:p>
          <a:r>
            <a:rPr lang="en-US" dirty="0" smtClean="0"/>
            <a:t>1997 MS </a:t>
          </a:r>
          <a:r>
            <a:rPr lang="en-US" smtClean="0"/>
            <a:t>OLAP specification</a:t>
          </a:r>
          <a:endParaRPr lang="en-US" dirty="0"/>
        </a:p>
      </dgm:t>
    </dgm:pt>
    <dgm:pt modelId="{6FD21763-83D5-45C4-B216-8806A1CE76AA}" type="parTrans" cxnId="{B4596778-D420-478A-9C27-9D6E9D02CF29}">
      <dgm:prSet/>
      <dgm:spPr/>
      <dgm:t>
        <a:bodyPr/>
        <a:lstStyle/>
        <a:p>
          <a:endParaRPr lang="en-US"/>
        </a:p>
      </dgm:t>
    </dgm:pt>
    <dgm:pt modelId="{ADC466A3-170F-49C7-80F5-44E582C3141A}" type="sibTrans" cxnId="{B4596778-D420-478A-9C27-9D6E9D02CF29}">
      <dgm:prSet/>
      <dgm:spPr/>
      <dgm:t>
        <a:bodyPr/>
        <a:lstStyle/>
        <a:p>
          <a:endParaRPr lang="en-US"/>
        </a:p>
      </dgm:t>
    </dgm:pt>
    <dgm:pt modelId="{1E407B41-78B2-4435-94C9-960F51A98E03}">
      <dgm:prSet phldrT="[Text]"/>
      <dgm:spPr/>
      <dgm:t>
        <a:bodyPr/>
        <a:lstStyle/>
        <a:p>
          <a:r>
            <a:rPr lang="en-US" dirty="0" smtClean="0"/>
            <a:t>1998 MS OLAP services release</a:t>
          </a:r>
          <a:endParaRPr lang="en-US" dirty="0"/>
        </a:p>
      </dgm:t>
    </dgm:pt>
    <dgm:pt modelId="{33F55406-F52D-49F9-91C6-36F8667DBF48}" type="parTrans" cxnId="{68B5BEE8-ACCE-47FE-B5EB-C147396C58A9}">
      <dgm:prSet/>
      <dgm:spPr/>
      <dgm:t>
        <a:bodyPr/>
        <a:lstStyle/>
        <a:p>
          <a:endParaRPr lang="en-US"/>
        </a:p>
      </dgm:t>
    </dgm:pt>
    <dgm:pt modelId="{D4C1EDBB-ED4F-4FE1-ABB6-78324BB61DE6}" type="sibTrans" cxnId="{68B5BEE8-ACCE-47FE-B5EB-C147396C58A9}">
      <dgm:prSet/>
      <dgm:spPr/>
      <dgm:t>
        <a:bodyPr/>
        <a:lstStyle/>
        <a:p>
          <a:endParaRPr lang="en-US"/>
        </a:p>
      </dgm:t>
    </dgm:pt>
    <dgm:pt modelId="{BEFCDD79-F540-4790-8E1B-208C1D128BE4}">
      <dgm:prSet phldrT="[Text]"/>
      <dgm:spPr/>
      <dgm:t>
        <a:bodyPr/>
        <a:lstStyle/>
        <a:p>
          <a:r>
            <a:rPr lang="en-US" dirty="0" smtClean="0"/>
            <a:t>MS 2005 MDX revision</a:t>
          </a:r>
          <a:endParaRPr lang="en-US" dirty="0"/>
        </a:p>
      </dgm:t>
    </dgm:pt>
    <dgm:pt modelId="{EE74AB05-8475-44B5-BF80-6A6FA967E32C}" type="parTrans" cxnId="{76D602B2-698D-435A-AE12-86D3EF092C81}">
      <dgm:prSet/>
      <dgm:spPr/>
      <dgm:t>
        <a:bodyPr/>
        <a:lstStyle/>
        <a:p>
          <a:endParaRPr lang="en-US"/>
        </a:p>
      </dgm:t>
    </dgm:pt>
    <dgm:pt modelId="{67D1C0A8-9460-4A68-A328-FA23E67CA72C}" type="sibTrans" cxnId="{76D602B2-698D-435A-AE12-86D3EF092C81}">
      <dgm:prSet/>
      <dgm:spPr/>
      <dgm:t>
        <a:bodyPr/>
        <a:lstStyle/>
        <a:p>
          <a:endParaRPr lang="en-US"/>
        </a:p>
      </dgm:t>
    </dgm:pt>
    <dgm:pt modelId="{730F53B0-E7D0-44D2-9651-9DB4A9F7EC54}">
      <dgm:prSet phldrT="[Text]"/>
      <dgm:spPr/>
      <dgm:t>
        <a:bodyPr/>
        <a:lstStyle/>
        <a:p>
          <a:r>
            <a:rPr lang="en-US" dirty="0" smtClean="0"/>
            <a:t>2001 </a:t>
          </a:r>
          <a:r>
            <a:rPr lang="en-US" dirty="0" err="1" smtClean="0"/>
            <a:t>mdXML</a:t>
          </a:r>
          <a:r>
            <a:rPr lang="en-US" dirty="0" smtClean="0"/>
            <a:t> specification by XMLA Council</a:t>
          </a:r>
          <a:endParaRPr lang="en-US" dirty="0"/>
        </a:p>
      </dgm:t>
    </dgm:pt>
    <dgm:pt modelId="{942E9F32-3417-4C23-A464-C2C378AC2C9A}" type="parTrans" cxnId="{8D42ADE2-7490-4BCB-9677-B3B1E79E516E}">
      <dgm:prSet/>
      <dgm:spPr/>
      <dgm:t>
        <a:bodyPr/>
        <a:lstStyle/>
        <a:p>
          <a:endParaRPr lang="en-US"/>
        </a:p>
      </dgm:t>
    </dgm:pt>
    <dgm:pt modelId="{FAC2A9D6-B95F-45A9-B6DE-E7D6EC887EC7}" type="sibTrans" cxnId="{8D42ADE2-7490-4BCB-9677-B3B1E79E516E}">
      <dgm:prSet/>
      <dgm:spPr/>
      <dgm:t>
        <a:bodyPr/>
        <a:lstStyle/>
        <a:p>
          <a:endParaRPr lang="en-US"/>
        </a:p>
      </dgm:t>
    </dgm:pt>
    <dgm:pt modelId="{B38BA0E3-2D91-47C7-BE3D-62E63C570B02}" type="pres">
      <dgm:prSet presAssocID="{55FCA785-631B-41A3-919C-146505DBE1BF}" presName="Name0" presStyleCnt="0">
        <dgm:presLayoutVars>
          <dgm:dir/>
          <dgm:resizeHandles val="exact"/>
        </dgm:presLayoutVars>
      </dgm:prSet>
      <dgm:spPr/>
    </dgm:pt>
    <dgm:pt modelId="{2D08DCE4-173B-4045-BB5D-97312A6901FD}" type="pres">
      <dgm:prSet presAssocID="{55FCA785-631B-41A3-919C-146505DBE1BF}" presName="arrow" presStyleLbl="bgShp" presStyleIdx="0" presStyleCnt="1"/>
      <dgm:spPr/>
    </dgm:pt>
    <dgm:pt modelId="{3F7BDFFE-E01B-46BC-8B58-7BA73D7CC945}" type="pres">
      <dgm:prSet presAssocID="{55FCA785-631B-41A3-919C-146505DBE1BF}" presName="points" presStyleCnt="0"/>
      <dgm:spPr/>
    </dgm:pt>
    <dgm:pt modelId="{A3E08DF4-D584-4286-8B0F-C78D7DA1342B}" type="pres">
      <dgm:prSet presAssocID="{CFCC1A05-DCC9-4437-BE3F-D2C76DC55AD7}" presName="compositeA" presStyleCnt="0"/>
      <dgm:spPr/>
    </dgm:pt>
    <dgm:pt modelId="{EC9E183E-117E-458B-9BAE-5A173A3F5033}" type="pres">
      <dgm:prSet presAssocID="{CFCC1A05-DCC9-4437-BE3F-D2C76DC55AD7}" presName="textA" presStyleLbl="revTx" presStyleIdx="0" presStyleCnt="4">
        <dgm:presLayoutVars>
          <dgm:bulletEnabled val="1"/>
        </dgm:presLayoutVars>
      </dgm:prSet>
      <dgm:spPr/>
      <dgm:t>
        <a:bodyPr/>
        <a:lstStyle/>
        <a:p>
          <a:endParaRPr lang="en-US"/>
        </a:p>
      </dgm:t>
    </dgm:pt>
    <dgm:pt modelId="{5FEC8171-3B3B-4207-8FCB-5826F8C62F0C}" type="pres">
      <dgm:prSet presAssocID="{CFCC1A05-DCC9-4437-BE3F-D2C76DC55AD7}" presName="circleA" presStyleLbl="node1" presStyleIdx="0" presStyleCnt="4"/>
      <dgm:spPr/>
    </dgm:pt>
    <dgm:pt modelId="{D081AAE3-1E03-41DE-90D7-965C8A5FAACF}" type="pres">
      <dgm:prSet presAssocID="{CFCC1A05-DCC9-4437-BE3F-D2C76DC55AD7}" presName="spaceA" presStyleCnt="0"/>
      <dgm:spPr/>
    </dgm:pt>
    <dgm:pt modelId="{40815AB2-9CA0-4F5D-AACE-47D84F6522B7}" type="pres">
      <dgm:prSet presAssocID="{ADC466A3-170F-49C7-80F5-44E582C3141A}" presName="space" presStyleCnt="0"/>
      <dgm:spPr/>
    </dgm:pt>
    <dgm:pt modelId="{1BF877EE-3753-40EA-AC3B-92C8ADAA1890}" type="pres">
      <dgm:prSet presAssocID="{1E407B41-78B2-4435-94C9-960F51A98E03}" presName="compositeB" presStyleCnt="0"/>
      <dgm:spPr/>
    </dgm:pt>
    <dgm:pt modelId="{8E2A7221-1A7C-449F-AFFC-123E05F903F4}" type="pres">
      <dgm:prSet presAssocID="{1E407B41-78B2-4435-94C9-960F51A98E03}" presName="textB" presStyleLbl="revTx" presStyleIdx="1" presStyleCnt="4">
        <dgm:presLayoutVars>
          <dgm:bulletEnabled val="1"/>
        </dgm:presLayoutVars>
      </dgm:prSet>
      <dgm:spPr/>
      <dgm:t>
        <a:bodyPr/>
        <a:lstStyle/>
        <a:p>
          <a:endParaRPr lang="en-US"/>
        </a:p>
      </dgm:t>
    </dgm:pt>
    <dgm:pt modelId="{3DA5D744-00BE-429A-B2CB-32C9974387E0}" type="pres">
      <dgm:prSet presAssocID="{1E407B41-78B2-4435-94C9-960F51A98E03}" presName="circleB" presStyleLbl="node1" presStyleIdx="1" presStyleCnt="4"/>
      <dgm:spPr/>
    </dgm:pt>
    <dgm:pt modelId="{64B6B3B9-6386-4F1C-BC44-DD807A611D7A}" type="pres">
      <dgm:prSet presAssocID="{1E407B41-78B2-4435-94C9-960F51A98E03}" presName="spaceB" presStyleCnt="0"/>
      <dgm:spPr/>
    </dgm:pt>
    <dgm:pt modelId="{F4C64874-D477-4B5D-9AA0-D50697D4E55F}" type="pres">
      <dgm:prSet presAssocID="{D4C1EDBB-ED4F-4FE1-ABB6-78324BB61DE6}" presName="space" presStyleCnt="0"/>
      <dgm:spPr/>
    </dgm:pt>
    <dgm:pt modelId="{C2C94F1F-4703-450F-ABC7-AD825D9374FD}" type="pres">
      <dgm:prSet presAssocID="{730F53B0-E7D0-44D2-9651-9DB4A9F7EC54}" presName="compositeA" presStyleCnt="0"/>
      <dgm:spPr/>
    </dgm:pt>
    <dgm:pt modelId="{2417DCEA-83C2-412F-9AF8-FC01676E2626}" type="pres">
      <dgm:prSet presAssocID="{730F53B0-E7D0-44D2-9651-9DB4A9F7EC54}" presName="textA" presStyleLbl="revTx" presStyleIdx="2" presStyleCnt="4">
        <dgm:presLayoutVars>
          <dgm:bulletEnabled val="1"/>
        </dgm:presLayoutVars>
      </dgm:prSet>
      <dgm:spPr/>
      <dgm:t>
        <a:bodyPr/>
        <a:lstStyle/>
        <a:p>
          <a:endParaRPr lang="en-US"/>
        </a:p>
      </dgm:t>
    </dgm:pt>
    <dgm:pt modelId="{334E3F34-34E8-4DAA-B35D-BD49C3EB4DCD}" type="pres">
      <dgm:prSet presAssocID="{730F53B0-E7D0-44D2-9651-9DB4A9F7EC54}" presName="circleA" presStyleLbl="node1" presStyleIdx="2" presStyleCnt="4"/>
      <dgm:spPr/>
    </dgm:pt>
    <dgm:pt modelId="{63027D8B-7B75-445C-8BD2-427F2B89E8CF}" type="pres">
      <dgm:prSet presAssocID="{730F53B0-E7D0-44D2-9651-9DB4A9F7EC54}" presName="spaceA" presStyleCnt="0"/>
      <dgm:spPr/>
    </dgm:pt>
    <dgm:pt modelId="{D4A8FB3B-5FD9-44E0-B627-1FEEB26825DA}" type="pres">
      <dgm:prSet presAssocID="{FAC2A9D6-B95F-45A9-B6DE-E7D6EC887EC7}" presName="space" presStyleCnt="0"/>
      <dgm:spPr/>
    </dgm:pt>
    <dgm:pt modelId="{E5633491-55F8-4DAE-B291-8B1FE207927D}" type="pres">
      <dgm:prSet presAssocID="{BEFCDD79-F540-4790-8E1B-208C1D128BE4}" presName="compositeB" presStyleCnt="0"/>
      <dgm:spPr/>
    </dgm:pt>
    <dgm:pt modelId="{8967F8E9-30F9-4290-91E0-E7A561DC6B67}" type="pres">
      <dgm:prSet presAssocID="{BEFCDD79-F540-4790-8E1B-208C1D128BE4}" presName="textB" presStyleLbl="revTx" presStyleIdx="3" presStyleCnt="4">
        <dgm:presLayoutVars>
          <dgm:bulletEnabled val="1"/>
        </dgm:presLayoutVars>
      </dgm:prSet>
      <dgm:spPr/>
      <dgm:t>
        <a:bodyPr/>
        <a:lstStyle/>
        <a:p>
          <a:endParaRPr lang="en-US"/>
        </a:p>
      </dgm:t>
    </dgm:pt>
    <dgm:pt modelId="{4295C93C-BFE8-4627-9C9E-F9CC9EFCB1EE}" type="pres">
      <dgm:prSet presAssocID="{BEFCDD79-F540-4790-8E1B-208C1D128BE4}" presName="circleB" presStyleLbl="node1" presStyleIdx="3" presStyleCnt="4"/>
      <dgm:spPr/>
    </dgm:pt>
    <dgm:pt modelId="{A51D92F1-F593-4824-BBA9-112D65AA8D52}" type="pres">
      <dgm:prSet presAssocID="{BEFCDD79-F540-4790-8E1B-208C1D128BE4}" presName="spaceB" presStyleCnt="0"/>
      <dgm:spPr/>
    </dgm:pt>
  </dgm:ptLst>
  <dgm:cxnLst>
    <dgm:cxn modelId="{76D602B2-698D-435A-AE12-86D3EF092C81}" srcId="{55FCA785-631B-41A3-919C-146505DBE1BF}" destId="{BEFCDD79-F540-4790-8E1B-208C1D128BE4}" srcOrd="3" destOrd="0" parTransId="{EE74AB05-8475-44B5-BF80-6A6FA967E32C}" sibTransId="{67D1C0A8-9460-4A68-A328-FA23E67CA72C}"/>
    <dgm:cxn modelId="{68B5BEE8-ACCE-47FE-B5EB-C147396C58A9}" srcId="{55FCA785-631B-41A3-919C-146505DBE1BF}" destId="{1E407B41-78B2-4435-94C9-960F51A98E03}" srcOrd="1" destOrd="0" parTransId="{33F55406-F52D-49F9-91C6-36F8667DBF48}" sibTransId="{D4C1EDBB-ED4F-4FE1-ABB6-78324BB61DE6}"/>
    <dgm:cxn modelId="{8D42ADE2-7490-4BCB-9677-B3B1E79E516E}" srcId="{55FCA785-631B-41A3-919C-146505DBE1BF}" destId="{730F53B0-E7D0-44D2-9651-9DB4A9F7EC54}" srcOrd="2" destOrd="0" parTransId="{942E9F32-3417-4C23-A464-C2C378AC2C9A}" sibTransId="{FAC2A9D6-B95F-45A9-B6DE-E7D6EC887EC7}"/>
    <dgm:cxn modelId="{1F628564-42EF-4F84-8F85-D71F2759D474}" type="presOf" srcId="{CFCC1A05-DCC9-4437-BE3F-D2C76DC55AD7}" destId="{EC9E183E-117E-458B-9BAE-5A173A3F5033}" srcOrd="0" destOrd="0" presId="urn:microsoft.com/office/officeart/2005/8/layout/hProcess11"/>
    <dgm:cxn modelId="{F09AEEA8-634E-4917-8428-2AC5D6037039}" type="presOf" srcId="{BEFCDD79-F540-4790-8E1B-208C1D128BE4}" destId="{8967F8E9-30F9-4290-91E0-E7A561DC6B67}" srcOrd="0" destOrd="0" presId="urn:microsoft.com/office/officeart/2005/8/layout/hProcess11"/>
    <dgm:cxn modelId="{042ED3A9-EE14-4695-9B55-D6174CC10091}" type="presOf" srcId="{730F53B0-E7D0-44D2-9651-9DB4A9F7EC54}" destId="{2417DCEA-83C2-412F-9AF8-FC01676E2626}" srcOrd="0" destOrd="0" presId="urn:microsoft.com/office/officeart/2005/8/layout/hProcess11"/>
    <dgm:cxn modelId="{B4596778-D420-478A-9C27-9D6E9D02CF29}" srcId="{55FCA785-631B-41A3-919C-146505DBE1BF}" destId="{CFCC1A05-DCC9-4437-BE3F-D2C76DC55AD7}" srcOrd="0" destOrd="0" parTransId="{6FD21763-83D5-45C4-B216-8806A1CE76AA}" sibTransId="{ADC466A3-170F-49C7-80F5-44E582C3141A}"/>
    <dgm:cxn modelId="{8FE8967E-8F95-4FDA-BFC3-E70822640321}" type="presOf" srcId="{1E407B41-78B2-4435-94C9-960F51A98E03}" destId="{8E2A7221-1A7C-449F-AFFC-123E05F903F4}" srcOrd="0" destOrd="0" presId="urn:microsoft.com/office/officeart/2005/8/layout/hProcess11"/>
    <dgm:cxn modelId="{615C3984-8CAF-4350-B133-825B04613B07}" type="presOf" srcId="{55FCA785-631B-41A3-919C-146505DBE1BF}" destId="{B38BA0E3-2D91-47C7-BE3D-62E63C570B02}" srcOrd="0" destOrd="0" presId="urn:microsoft.com/office/officeart/2005/8/layout/hProcess11"/>
    <dgm:cxn modelId="{406FEE57-DD68-4175-B34B-0CB0232F7C81}" type="presParOf" srcId="{B38BA0E3-2D91-47C7-BE3D-62E63C570B02}" destId="{2D08DCE4-173B-4045-BB5D-97312A6901FD}" srcOrd="0" destOrd="0" presId="urn:microsoft.com/office/officeart/2005/8/layout/hProcess11"/>
    <dgm:cxn modelId="{88DD309C-4C78-4F7F-BC33-15C0828963EA}" type="presParOf" srcId="{B38BA0E3-2D91-47C7-BE3D-62E63C570B02}" destId="{3F7BDFFE-E01B-46BC-8B58-7BA73D7CC945}" srcOrd="1" destOrd="0" presId="urn:microsoft.com/office/officeart/2005/8/layout/hProcess11"/>
    <dgm:cxn modelId="{C9EAD29A-3553-48FD-B032-8F9026844C24}" type="presParOf" srcId="{3F7BDFFE-E01B-46BC-8B58-7BA73D7CC945}" destId="{A3E08DF4-D584-4286-8B0F-C78D7DA1342B}" srcOrd="0" destOrd="0" presId="urn:microsoft.com/office/officeart/2005/8/layout/hProcess11"/>
    <dgm:cxn modelId="{0EDA5FAE-DD7F-4022-90C1-E4121FA8939E}" type="presParOf" srcId="{A3E08DF4-D584-4286-8B0F-C78D7DA1342B}" destId="{EC9E183E-117E-458B-9BAE-5A173A3F5033}" srcOrd="0" destOrd="0" presId="urn:microsoft.com/office/officeart/2005/8/layout/hProcess11"/>
    <dgm:cxn modelId="{EFBCD5E7-16DA-49ED-9F51-472AA2B9D1DD}" type="presParOf" srcId="{A3E08DF4-D584-4286-8B0F-C78D7DA1342B}" destId="{5FEC8171-3B3B-4207-8FCB-5826F8C62F0C}" srcOrd="1" destOrd="0" presId="urn:microsoft.com/office/officeart/2005/8/layout/hProcess11"/>
    <dgm:cxn modelId="{DC564B73-6F84-42C1-A031-3969F4F43EF6}" type="presParOf" srcId="{A3E08DF4-D584-4286-8B0F-C78D7DA1342B}" destId="{D081AAE3-1E03-41DE-90D7-965C8A5FAACF}" srcOrd="2" destOrd="0" presId="urn:microsoft.com/office/officeart/2005/8/layout/hProcess11"/>
    <dgm:cxn modelId="{40AFAE8F-0401-4B79-ADD2-07A8DD6EDB2B}" type="presParOf" srcId="{3F7BDFFE-E01B-46BC-8B58-7BA73D7CC945}" destId="{40815AB2-9CA0-4F5D-AACE-47D84F6522B7}" srcOrd="1" destOrd="0" presId="urn:microsoft.com/office/officeart/2005/8/layout/hProcess11"/>
    <dgm:cxn modelId="{3DB8AC39-2EDF-451F-857D-9EFA15D63BD3}" type="presParOf" srcId="{3F7BDFFE-E01B-46BC-8B58-7BA73D7CC945}" destId="{1BF877EE-3753-40EA-AC3B-92C8ADAA1890}" srcOrd="2" destOrd="0" presId="urn:microsoft.com/office/officeart/2005/8/layout/hProcess11"/>
    <dgm:cxn modelId="{76F72CB7-A68C-4FD1-B720-F146C66664A1}" type="presParOf" srcId="{1BF877EE-3753-40EA-AC3B-92C8ADAA1890}" destId="{8E2A7221-1A7C-449F-AFFC-123E05F903F4}" srcOrd="0" destOrd="0" presId="urn:microsoft.com/office/officeart/2005/8/layout/hProcess11"/>
    <dgm:cxn modelId="{DC027A50-E87B-4F40-820A-21F6AC7A761B}" type="presParOf" srcId="{1BF877EE-3753-40EA-AC3B-92C8ADAA1890}" destId="{3DA5D744-00BE-429A-B2CB-32C9974387E0}" srcOrd="1" destOrd="0" presId="urn:microsoft.com/office/officeart/2005/8/layout/hProcess11"/>
    <dgm:cxn modelId="{7CBD516D-A1FA-49AB-848F-51A4333AE13E}" type="presParOf" srcId="{1BF877EE-3753-40EA-AC3B-92C8ADAA1890}" destId="{64B6B3B9-6386-4F1C-BC44-DD807A611D7A}" srcOrd="2" destOrd="0" presId="urn:microsoft.com/office/officeart/2005/8/layout/hProcess11"/>
    <dgm:cxn modelId="{BDF28708-5414-45BE-9B8C-E3C498DA1D9F}" type="presParOf" srcId="{3F7BDFFE-E01B-46BC-8B58-7BA73D7CC945}" destId="{F4C64874-D477-4B5D-9AA0-D50697D4E55F}" srcOrd="3" destOrd="0" presId="urn:microsoft.com/office/officeart/2005/8/layout/hProcess11"/>
    <dgm:cxn modelId="{BEECC3A1-585E-44C5-AFC9-21C534617FD9}" type="presParOf" srcId="{3F7BDFFE-E01B-46BC-8B58-7BA73D7CC945}" destId="{C2C94F1F-4703-450F-ABC7-AD825D9374FD}" srcOrd="4" destOrd="0" presId="urn:microsoft.com/office/officeart/2005/8/layout/hProcess11"/>
    <dgm:cxn modelId="{EB71954E-81B8-49F5-ABA4-E148F66E83D0}" type="presParOf" srcId="{C2C94F1F-4703-450F-ABC7-AD825D9374FD}" destId="{2417DCEA-83C2-412F-9AF8-FC01676E2626}" srcOrd="0" destOrd="0" presId="urn:microsoft.com/office/officeart/2005/8/layout/hProcess11"/>
    <dgm:cxn modelId="{10524387-CC6A-4A2D-86E1-37F5C6D51EBA}" type="presParOf" srcId="{C2C94F1F-4703-450F-ABC7-AD825D9374FD}" destId="{334E3F34-34E8-4DAA-B35D-BD49C3EB4DCD}" srcOrd="1" destOrd="0" presId="urn:microsoft.com/office/officeart/2005/8/layout/hProcess11"/>
    <dgm:cxn modelId="{18FE7451-F76C-41E4-AD8B-82AB58478046}" type="presParOf" srcId="{C2C94F1F-4703-450F-ABC7-AD825D9374FD}" destId="{63027D8B-7B75-445C-8BD2-427F2B89E8CF}" srcOrd="2" destOrd="0" presId="urn:microsoft.com/office/officeart/2005/8/layout/hProcess11"/>
    <dgm:cxn modelId="{6DFF5AB4-E2BB-419C-8014-4EF5E3B7C6D1}" type="presParOf" srcId="{3F7BDFFE-E01B-46BC-8B58-7BA73D7CC945}" destId="{D4A8FB3B-5FD9-44E0-B627-1FEEB26825DA}" srcOrd="5" destOrd="0" presId="urn:microsoft.com/office/officeart/2005/8/layout/hProcess11"/>
    <dgm:cxn modelId="{3A4A5605-36FB-4019-830A-AFD113AFA967}" type="presParOf" srcId="{3F7BDFFE-E01B-46BC-8B58-7BA73D7CC945}" destId="{E5633491-55F8-4DAE-B291-8B1FE207927D}" srcOrd="6" destOrd="0" presId="urn:microsoft.com/office/officeart/2005/8/layout/hProcess11"/>
    <dgm:cxn modelId="{C7A2DE4E-2226-4EE3-9A8C-B18E16A12949}" type="presParOf" srcId="{E5633491-55F8-4DAE-B291-8B1FE207927D}" destId="{8967F8E9-30F9-4290-91E0-E7A561DC6B67}" srcOrd="0" destOrd="0" presId="urn:microsoft.com/office/officeart/2005/8/layout/hProcess11"/>
    <dgm:cxn modelId="{CC79C748-30E4-474C-A0BD-9762D2919112}" type="presParOf" srcId="{E5633491-55F8-4DAE-B291-8B1FE207927D}" destId="{4295C93C-BFE8-4627-9C9E-F9CC9EFCB1EE}" srcOrd="1" destOrd="0" presId="urn:microsoft.com/office/officeart/2005/8/layout/hProcess11"/>
    <dgm:cxn modelId="{698D6891-B4A7-419B-B845-CCDED5E5FD1F}" type="presParOf" srcId="{E5633491-55F8-4DAE-B291-8B1FE207927D}" destId="{A51D92F1-F593-4824-BBA9-112D65AA8D5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A92DD4B-DC0F-49C4-BB6B-E36E49308E48}"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394812B4-141A-421D-907D-0883D76D3EC6}">
      <dgm:prSet phldrT="[Text]"/>
      <dgm:spPr/>
      <dgm:t>
        <a:bodyPr/>
        <a:lstStyle/>
        <a:p>
          <a:r>
            <a:rPr lang="en-US" dirty="0" smtClean="0"/>
            <a:t>Line</a:t>
          </a:r>
          <a:endParaRPr lang="en-US" dirty="0"/>
        </a:p>
      </dgm:t>
    </dgm:pt>
    <dgm:pt modelId="{79EB9146-80AE-4A17-BF06-075B1C682AEB}" type="parTrans" cxnId="{4F0A6FEF-CA59-4BCB-B193-679A15521848}">
      <dgm:prSet/>
      <dgm:spPr/>
      <dgm:t>
        <a:bodyPr/>
        <a:lstStyle/>
        <a:p>
          <a:endParaRPr lang="en-US"/>
        </a:p>
      </dgm:t>
    </dgm:pt>
    <dgm:pt modelId="{75819D1F-22B9-4577-B6B7-3A8284B75833}" type="sibTrans" cxnId="{4F0A6FEF-CA59-4BCB-B193-679A15521848}">
      <dgm:prSet/>
      <dgm:spPr/>
      <dgm:t>
        <a:bodyPr/>
        <a:lstStyle/>
        <a:p>
          <a:endParaRPr lang="en-US"/>
        </a:p>
      </dgm:t>
    </dgm:pt>
    <dgm:pt modelId="{5023026A-3CFF-4590-BAFD-7A15B5827F1A}">
      <dgm:prSet phldrT="[Text]"/>
      <dgm:spPr/>
      <dgm:t>
        <a:bodyPr/>
        <a:lstStyle/>
        <a:p>
          <a:r>
            <a:rPr lang="en-US" dirty="0" smtClean="0"/>
            <a:t>Vendor</a:t>
          </a:r>
          <a:endParaRPr lang="en-US" dirty="0"/>
        </a:p>
      </dgm:t>
    </dgm:pt>
    <dgm:pt modelId="{54E341D9-6F73-43B0-B09F-74477AF496E7}" type="parTrans" cxnId="{1F1DCF0D-6550-4C53-B35C-C4433565E218}">
      <dgm:prSet/>
      <dgm:spPr/>
      <dgm:t>
        <a:bodyPr/>
        <a:lstStyle/>
        <a:p>
          <a:endParaRPr lang="en-US"/>
        </a:p>
      </dgm:t>
    </dgm:pt>
    <dgm:pt modelId="{4FA778B6-4B54-43CF-A734-D2414D76A961}" type="sibTrans" cxnId="{1F1DCF0D-6550-4C53-B35C-C4433565E218}">
      <dgm:prSet/>
      <dgm:spPr/>
      <dgm:t>
        <a:bodyPr/>
        <a:lstStyle/>
        <a:p>
          <a:endParaRPr lang="en-US"/>
        </a:p>
      </dgm:t>
    </dgm:pt>
    <dgm:pt modelId="{737A338F-E2DB-420D-AFFC-25015FE58846}">
      <dgm:prSet phldrT="[Text]"/>
      <dgm:spPr/>
      <dgm:t>
        <a:bodyPr/>
        <a:lstStyle/>
        <a:p>
          <a:r>
            <a:rPr lang="en-US" dirty="0" smtClean="0"/>
            <a:t>Product</a:t>
          </a:r>
          <a:endParaRPr lang="en-US" dirty="0"/>
        </a:p>
      </dgm:t>
    </dgm:pt>
    <dgm:pt modelId="{A55AE0EA-2BBA-4300-8292-0BE4A4E6CCC4}" type="parTrans" cxnId="{05AABB68-4E17-4237-AA31-70C663A5CD99}">
      <dgm:prSet/>
      <dgm:spPr/>
      <dgm:t>
        <a:bodyPr/>
        <a:lstStyle/>
        <a:p>
          <a:endParaRPr lang="en-US"/>
        </a:p>
      </dgm:t>
    </dgm:pt>
    <dgm:pt modelId="{072BDE28-AC0F-44B0-9272-B636DE62A7DD}" type="sibTrans" cxnId="{05AABB68-4E17-4237-AA31-70C663A5CD99}">
      <dgm:prSet/>
      <dgm:spPr/>
      <dgm:t>
        <a:bodyPr/>
        <a:lstStyle/>
        <a:p>
          <a:endParaRPr lang="en-US"/>
        </a:p>
      </dgm:t>
    </dgm:pt>
    <dgm:pt modelId="{7D30948F-C05A-42DE-894C-2BC6F910076C}" type="pres">
      <dgm:prSet presAssocID="{2A92DD4B-DC0F-49C4-BB6B-E36E49308E48}" presName="hierChild1" presStyleCnt="0">
        <dgm:presLayoutVars>
          <dgm:chPref val="1"/>
          <dgm:dir/>
          <dgm:animOne val="branch"/>
          <dgm:animLvl val="lvl"/>
          <dgm:resizeHandles/>
        </dgm:presLayoutVars>
      </dgm:prSet>
      <dgm:spPr/>
      <dgm:t>
        <a:bodyPr/>
        <a:lstStyle/>
        <a:p>
          <a:endParaRPr lang="en-US"/>
        </a:p>
      </dgm:t>
    </dgm:pt>
    <dgm:pt modelId="{28B4CF48-310E-4E10-9404-66D736D51CB9}" type="pres">
      <dgm:prSet presAssocID="{394812B4-141A-421D-907D-0883D76D3EC6}" presName="hierRoot1" presStyleCnt="0"/>
      <dgm:spPr/>
    </dgm:pt>
    <dgm:pt modelId="{E5676C0A-2171-4AB8-8684-5EEF2C2E5EF8}" type="pres">
      <dgm:prSet presAssocID="{394812B4-141A-421D-907D-0883D76D3EC6}" presName="composite" presStyleCnt="0"/>
      <dgm:spPr/>
    </dgm:pt>
    <dgm:pt modelId="{D5DEAB46-8208-4F6F-BEDE-0FDCFA6FDDEB}" type="pres">
      <dgm:prSet presAssocID="{394812B4-141A-421D-907D-0883D76D3EC6}" presName="background" presStyleLbl="node0" presStyleIdx="0" presStyleCnt="1"/>
      <dgm:spPr/>
    </dgm:pt>
    <dgm:pt modelId="{F293FC4F-5592-46A4-A17C-D915A8543B27}" type="pres">
      <dgm:prSet presAssocID="{394812B4-141A-421D-907D-0883D76D3EC6}" presName="text" presStyleLbl="fgAcc0" presStyleIdx="0" presStyleCnt="1">
        <dgm:presLayoutVars>
          <dgm:chPref val="3"/>
        </dgm:presLayoutVars>
      </dgm:prSet>
      <dgm:spPr/>
      <dgm:t>
        <a:bodyPr/>
        <a:lstStyle/>
        <a:p>
          <a:endParaRPr lang="en-US"/>
        </a:p>
      </dgm:t>
    </dgm:pt>
    <dgm:pt modelId="{4639EA3D-24F9-482E-B055-CCA41A40A64E}" type="pres">
      <dgm:prSet presAssocID="{394812B4-141A-421D-907D-0883D76D3EC6}" presName="hierChild2" presStyleCnt="0"/>
      <dgm:spPr/>
    </dgm:pt>
    <dgm:pt modelId="{92406CB8-C153-4162-ACB0-660F29B39D3D}" type="pres">
      <dgm:prSet presAssocID="{54E341D9-6F73-43B0-B09F-74477AF496E7}" presName="Name10" presStyleLbl="parChTrans1D2" presStyleIdx="0" presStyleCnt="1"/>
      <dgm:spPr/>
      <dgm:t>
        <a:bodyPr/>
        <a:lstStyle/>
        <a:p>
          <a:endParaRPr lang="en-US"/>
        </a:p>
      </dgm:t>
    </dgm:pt>
    <dgm:pt modelId="{1C0C5610-0499-4DA6-94B1-84CE9E79151E}" type="pres">
      <dgm:prSet presAssocID="{5023026A-3CFF-4590-BAFD-7A15B5827F1A}" presName="hierRoot2" presStyleCnt="0"/>
      <dgm:spPr/>
    </dgm:pt>
    <dgm:pt modelId="{08F52D9D-B378-4BD0-847D-E2317E9D9662}" type="pres">
      <dgm:prSet presAssocID="{5023026A-3CFF-4590-BAFD-7A15B5827F1A}" presName="composite2" presStyleCnt="0"/>
      <dgm:spPr/>
    </dgm:pt>
    <dgm:pt modelId="{19429457-E67F-4F75-BD37-7684F6FAFF32}" type="pres">
      <dgm:prSet presAssocID="{5023026A-3CFF-4590-BAFD-7A15B5827F1A}" presName="background2" presStyleLbl="node2" presStyleIdx="0" presStyleCnt="1"/>
      <dgm:spPr/>
    </dgm:pt>
    <dgm:pt modelId="{40F27C4D-1E4E-4A66-ABC4-4D91B59757E4}" type="pres">
      <dgm:prSet presAssocID="{5023026A-3CFF-4590-BAFD-7A15B5827F1A}" presName="text2" presStyleLbl="fgAcc2" presStyleIdx="0" presStyleCnt="1">
        <dgm:presLayoutVars>
          <dgm:chPref val="3"/>
        </dgm:presLayoutVars>
      </dgm:prSet>
      <dgm:spPr/>
      <dgm:t>
        <a:bodyPr/>
        <a:lstStyle/>
        <a:p>
          <a:endParaRPr lang="en-US"/>
        </a:p>
      </dgm:t>
    </dgm:pt>
    <dgm:pt modelId="{9348C778-CE10-4ADE-870D-3470B84AF936}" type="pres">
      <dgm:prSet presAssocID="{5023026A-3CFF-4590-BAFD-7A15B5827F1A}" presName="hierChild3" presStyleCnt="0"/>
      <dgm:spPr/>
    </dgm:pt>
    <dgm:pt modelId="{C0E3AE4E-B7F7-418C-ADC5-DF865167C06D}" type="pres">
      <dgm:prSet presAssocID="{A55AE0EA-2BBA-4300-8292-0BE4A4E6CCC4}" presName="Name17" presStyleLbl="parChTrans1D3" presStyleIdx="0" presStyleCnt="1"/>
      <dgm:spPr/>
      <dgm:t>
        <a:bodyPr/>
        <a:lstStyle/>
        <a:p>
          <a:endParaRPr lang="en-US"/>
        </a:p>
      </dgm:t>
    </dgm:pt>
    <dgm:pt modelId="{8DD90C34-6164-4CFB-92D5-F8625F718C59}" type="pres">
      <dgm:prSet presAssocID="{737A338F-E2DB-420D-AFFC-25015FE58846}" presName="hierRoot3" presStyleCnt="0"/>
      <dgm:spPr/>
    </dgm:pt>
    <dgm:pt modelId="{64B60D7B-36B1-4800-B385-FBFDF7F00503}" type="pres">
      <dgm:prSet presAssocID="{737A338F-E2DB-420D-AFFC-25015FE58846}" presName="composite3" presStyleCnt="0"/>
      <dgm:spPr/>
    </dgm:pt>
    <dgm:pt modelId="{204A10F8-A436-434A-88A1-5A2E46963EC1}" type="pres">
      <dgm:prSet presAssocID="{737A338F-E2DB-420D-AFFC-25015FE58846}" presName="background3" presStyleLbl="node3" presStyleIdx="0" presStyleCnt="1"/>
      <dgm:spPr/>
    </dgm:pt>
    <dgm:pt modelId="{E5C44181-95B5-41E1-9C72-2826E2B920C0}" type="pres">
      <dgm:prSet presAssocID="{737A338F-E2DB-420D-AFFC-25015FE58846}" presName="text3" presStyleLbl="fgAcc3" presStyleIdx="0" presStyleCnt="1">
        <dgm:presLayoutVars>
          <dgm:chPref val="3"/>
        </dgm:presLayoutVars>
      </dgm:prSet>
      <dgm:spPr/>
      <dgm:t>
        <a:bodyPr/>
        <a:lstStyle/>
        <a:p>
          <a:endParaRPr lang="en-US"/>
        </a:p>
      </dgm:t>
    </dgm:pt>
    <dgm:pt modelId="{19DB09DA-5CF4-4A40-9B66-32461E4F58B3}" type="pres">
      <dgm:prSet presAssocID="{737A338F-E2DB-420D-AFFC-25015FE58846}" presName="hierChild4" presStyleCnt="0"/>
      <dgm:spPr/>
    </dgm:pt>
  </dgm:ptLst>
  <dgm:cxnLst>
    <dgm:cxn modelId="{F03CFBFB-0C62-41D2-9877-C1117CFC3DE8}" type="presOf" srcId="{394812B4-141A-421D-907D-0883D76D3EC6}" destId="{F293FC4F-5592-46A4-A17C-D915A8543B27}" srcOrd="0" destOrd="0" presId="urn:microsoft.com/office/officeart/2005/8/layout/hierarchy1"/>
    <dgm:cxn modelId="{2CBF2F76-99D8-473B-B91D-ED588059C031}" type="presOf" srcId="{A55AE0EA-2BBA-4300-8292-0BE4A4E6CCC4}" destId="{C0E3AE4E-B7F7-418C-ADC5-DF865167C06D}" srcOrd="0" destOrd="0" presId="urn:microsoft.com/office/officeart/2005/8/layout/hierarchy1"/>
    <dgm:cxn modelId="{D671F98D-FE2E-407E-ADB0-3E7F855063DF}" type="presOf" srcId="{5023026A-3CFF-4590-BAFD-7A15B5827F1A}" destId="{40F27C4D-1E4E-4A66-ABC4-4D91B59757E4}" srcOrd="0" destOrd="0" presId="urn:microsoft.com/office/officeart/2005/8/layout/hierarchy1"/>
    <dgm:cxn modelId="{0F71745C-F54C-4C77-B8FE-70ED40176E2B}" type="presOf" srcId="{737A338F-E2DB-420D-AFFC-25015FE58846}" destId="{E5C44181-95B5-41E1-9C72-2826E2B920C0}" srcOrd="0" destOrd="0" presId="urn:microsoft.com/office/officeart/2005/8/layout/hierarchy1"/>
    <dgm:cxn modelId="{1F1DCF0D-6550-4C53-B35C-C4433565E218}" srcId="{394812B4-141A-421D-907D-0883D76D3EC6}" destId="{5023026A-3CFF-4590-BAFD-7A15B5827F1A}" srcOrd="0" destOrd="0" parTransId="{54E341D9-6F73-43B0-B09F-74477AF496E7}" sibTransId="{4FA778B6-4B54-43CF-A734-D2414D76A961}"/>
    <dgm:cxn modelId="{05AABB68-4E17-4237-AA31-70C663A5CD99}" srcId="{5023026A-3CFF-4590-BAFD-7A15B5827F1A}" destId="{737A338F-E2DB-420D-AFFC-25015FE58846}" srcOrd="0" destOrd="0" parTransId="{A55AE0EA-2BBA-4300-8292-0BE4A4E6CCC4}" sibTransId="{072BDE28-AC0F-44B0-9272-B636DE62A7DD}"/>
    <dgm:cxn modelId="{4F0A6FEF-CA59-4BCB-B193-679A15521848}" srcId="{2A92DD4B-DC0F-49C4-BB6B-E36E49308E48}" destId="{394812B4-141A-421D-907D-0883D76D3EC6}" srcOrd="0" destOrd="0" parTransId="{79EB9146-80AE-4A17-BF06-075B1C682AEB}" sibTransId="{75819D1F-22B9-4577-B6B7-3A8284B75833}"/>
    <dgm:cxn modelId="{66E1D8A5-1C10-4FBE-8377-7E53FAE3C601}" type="presOf" srcId="{54E341D9-6F73-43B0-B09F-74477AF496E7}" destId="{92406CB8-C153-4162-ACB0-660F29B39D3D}" srcOrd="0" destOrd="0" presId="urn:microsoft.com/office/officeart/2005/8/layout/hierarchy1"/>
    <dgm:cxn modelId="{A54DBCB7-11A1-4569-A472-E65D87FD2DE5}" type="presOf" srcId="{2A92DD4B-DC0F-49C4-BB6B-E36E49308E48}" destId="{7D30948F-C05A-42DE-894C-2BC6F910076C}" srcOrd="0" destOrd="0" presId="urn:microsoft.com/office/officeart/2005/8/layout/hierarchy1"/>
    <dgm:cxn modelId="{5F68340B-AFDE-4EDF-B6DD-7C728153C9B9}" type="presParOf" srcId="{7D30948F-C05A-42DE-894C-2BC6F910076C}" destId="{28B4CF48-310E-4E10-9404-66D736D51CB9}" srcOrd="0" destOrd="0" presId="urn:microsoft.com/office/officeart/2005/8/layout/hierarchy1"/>
    <dgm:cxn modelId="{E1768C7D-D043-41D1-8245-C8B1D032B0D9}" type="presParOf" srcId="{28B4CF48-310E-4E10-9404-66D736D51CB9}" destId="{E5676C0A-2171-4AB8-8684-5EEF2C2E5EF8}" srcOrd="0" destOrd="0" presId="urn:microsoft.com/office/officeart/2005/8/layout/hierarchy1"/>
    <dgm:cxn modelId="{8DAD8CB1-F8A8-4BCE-AF07-E429BA776FFB}" type="presParOf" srcId="{E5676C0A-2171-4AB8-8684-5EEF2C2E5EF8}" destId="{D5DEAB46-8208-4F6F-BEDE-0FDCFA6FDDEB}" srcOrd="0" destOrd="0" presId="urn:microsoft.com/office/officeart/2005/8/layout/hierarchy1"/>
    <dgm:cxn modelId="{5C445523-83FE-4DCE-9024-D0FB3286F419}" type="presParOf" srcId="{E5676C0A-2171-4AB8-8684-5EEF2C2E5EF8}" destId="{F293FC4F-5592-46A4-A17C-D915A8543B27}" srcOrd="1" destOrd="0" presId="urn:microsoft.com/office/officeart/2005/8/layout/hierarchy1"/>
    <dgm:cxn modelId="{F14EEA08-3C3C-404B-A0E9-B4B3577E1310}" type="presParOf" srcId="{28B4CF48-310E-4E10-9404-66D736D51CB9}" destId="{4639EA3D-24F9-482E-B055-CCA41A40A64E}" srcOrd="1" destOrd="0" presId="urn:microsoft.com/office/officeart/2005/8/layout/hierarchy1"/>
    <dgm:cxn modelId="{D95093E9-6FA3-4399-A991-AC40FBF8FE2D}" type="presParOf" srcId="{4639EA3D-24F9-482E-B055-CCA41A40A64E}" destId="{92406CB8-C153-4162-ACB0-660F29B39D3D}" srcOrd="0" destOrd="0" presId="urn:microsoft.com/office/officeart/2005/8/layout/hierarchy1"/>
    <dgm:cxn modelId="{C9D6D2F5-591E-4F5A-BB02-E18289094C69}" type="presParOf" srcId="{4639EA3D-24F9-482E-B055-CCA41A40A64E}" destId="{1C0C5610-0499-4DA6-94B1-84CE9E79151E}" srcOrd="1" destOrd="0" presId="urn:microsoft.com/office/officeart/2005/8/layout/hierarchy1"/>
    <dgm:cxn modelId="{113BB778-AE3E-45C1-9247-1196DD487B5F}" type="presParOf" srcId="{1C0C5610-0499-4DA6-94B1-84CE9E79151E}" destId="{08F52D9D-B378-4BD0-847D-E2317E9D9662}" srcOrd="0" destOrd="0" presId="urn:microsoft.com/office/officeart/2005/8/layout/hierarchy1"/>
    <dgm:cxn modelId="{20EDB8AC-4E87-4E7B-9608-B5D8A32C03C6}" type="presParOf" srcId="{08F52D9D-B378-4BD0-847D-E2317E9D9662}" destId="{19429457-E67F-4F75-BD37-7684F6FAFF32}" srcOrd="0" destOrd="0" presId="urn:microsoft.com/office/officeart/2005/8/layout/hierarchy1"/>
    <dgm:cxn modelId="{24C2EE10-63DF-4B6C-A695-A7CF0CCDAC60}" type="presParOf" srcId="{08F52D9D-B378-4BD0-847D-E2317E9D9662}" destId="{40F27C4D-1E4E-4A66-ABC4-4D91B59757E4}" srcOrd="1" destOrd="0" presId="urn:microsoft.com/office/officeart/2005/8/layout/hierarchy1"/>
    <dgm:cxn modelId="{BB66A09E-B9A7-40C9-9CEF-982670390606}" type="presParOf" srcId="{1C0C5610-0499-4DA6-94B1-84CE9E79151E}" destId="{9348C778-CE10-4ADE-870D-3470B84AF936}" srcOrd="1" destOrd="0" presId="urn:microsoft.com/office/officeart/2005/8/layout/hierarchy1"/>
    <dgm:cxn modelId="{93AD4E47-9169-44F4-A970-EA8C37E498C2}" type="presParOf" srcId="{9348C778-CE10-4ADE-870D-3470B84AF936}" destId="{C0E3AE4E-B7F7-418C-ADC5-DF865167C06D}" srcOrd="0" destOrd="0" presId="urn:microsoft.com/office/officeart/2005/8/layout/hierarchy1"/>
    <dgm:cxn modelId="{63DD845F-F54E-4E92-BBBE-9B58B1A3E8AF}" type="presParOf" srcId="{9348C778-CE10-4ADE-870D-3470B84AF936}" destId="{8DD90C34-6164-4CFB-92D5-F8625F718C59}" srcOrd="1" destOrd="0" presId="urn:microsoft.com/office/officeart/2005/8/layout/hierarchy1"/>
    <dgm:cxn modelId="{DC138A1D-FDFF-4E6B-A58D-267A610D56E7}" type="presParOf" srcId="{8DD90C34-6164-4CFB-92D5-F8625F718C59}" destId="{64B60D7B-36B1-4800-B385-FBFDF7F00503}" srcOrd="0" destOrd="0" presId="urn:microsoft.com/office/officeart/2005/8/layout/hierarchy1"/>
    <dgm:cxn modelId="{53ECF9E5-3CE8-442B-9B9B-5856E5859C32}" type="presParOf" srcId="{64B60D7B-36B1-4800-B385-FBFDF7F00503}" destId="{204A10F8-A436-434A-88A1-5A2E46963EC1}" srcOrd="0" destOrd="0" presId="urn:microsoft.com/office/officeart/2005/8/layout/hierarchy1"/>
    <dgm:cxn modelId="{FFCF2352-D58C-4F5C-805F-2D115BE0240D}" type="presParOf" srcId="{64B60D7B-36B1-4800-B385-FBFDF7F00503}" destId="{E5C44181-95B5-41E1-9C72-2826E2B920C0}" srcOrd="1" destOrd="0" presId="urn:microsoft.com/office/officeart/2005/8/layout/hierarchy1"/>
    <dgm:cxn modelId="{0CEB6FE7-598E-46AC-8F96-FCA8FBE4C86F}" type="presParOf" srcId="{8DD90C34-6164-4CFB-92D5-F8625F718C59}" destId="{19DB09DA-5CF4-4A40-9B66-32461E4F58B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3 of Module </a:t>
            </a:r>
            <a:r>
              <a:rPr lang="en-US" altLang="en-US" baseline="0" dirty="0" smtClean="0"/>
              <a:t>2 on Multidimensional data representation and manipulation</a:t>
            </a:r>
            <a:endParaRPr lang="en-US" altLang="en-US" dirty="0" smtClean="0"/>
          </a:p>
          <a:p>
            <a:endParaRPr lang="en-US" altLang="en-US" dirty="0" smtClean="0"/>
          </a:p>
          <a:p>
            <a:r>
              <a:rPr lang="en-US" altLang="en-US" dirty="0" smtClean="0"/>
              <a:t>Opening question</a:t>
            </a:r>
          </a:p>
          <a:p>
            <a:r>
              <a:rPr lang="en-US" altLang="en-US" baseline="0" dirty="0" smtClean="0"/>
              <a:t>- What is the commercial impact of Microsoft MDX?</a:t>
            </a:r>
          </a:p>
          <a:p>
            <a:pPr marL="0" indent="0">
              <a:buFontTx/>
              <a:buNone/>
            </a:pPr>
            <a:endParaRPr lang="en-US" altLang="en-US" dirty="0" smtClean="0"/>
          </a:p>
        </p:txBody>
      </p:sp>
    </p:spTree>
    <p:extLst>
      <p:ext uri="{BB962C8B-B14F-4D97-AF65-F5344CB8AC3E}">
        <p14:creationId xmlns:p14="http://schemas.microsoft.com/office/powerpoint/2010/main" val="326543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en-US" dirty="0" smtClean="0"/>
              <a:t>This lecture introduces</a:t>
            </a:r>
            <a:r>
              <a:rPr lang="en-US" altLang="en-US" baseline="0" dirty="0" smtClean="0"/>
              <a:t> the Microsoft Multidimensional Expressions (MDX) language.</a:t>
            </a:r>
            <a:endParaRPr lang="en-US" altLang="en-US" dirty="0" smtClean="0"/>
          </a:p>
          <a:p>
            <a:endParaRPr lang="en-US" altLang="en-US" dirty="0" smtClean="0"/>
          </a:p>
          <a:p>
            <a:r>
              <a:rPr lang="en-US" altLang="en-US" dirty="0" smtClean="0"/>
              <a:t>Cover</a:t>
            </a:r>
            <a:r>
              <a:rPr lang="en-US" altLang="en-US" baseline="0" dirty="0" smtClean="0"/>
              <a:t> data representation of MDX</a:t>
            </a:r>
            <a:endParaRPr lang="en-US" alt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256465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 facto standard embraced by a wide</a:t>
            </a:r>
            <a:r>
              <a:rPr lang="en-US" baseline="0" dirty="0" smtClean="0"/>
              <a:t> variety of business intelligence vendors</a:t>
            </a:r>
          </a:p>
          <a:p>
            <a:endParaRPr lang="en-US" dirty="0" smtClean="0"/>
          </a:p>
          <a:p>
            <a:r>
              <a:rPr lang="en-US" dirty="0" smtClean="0"/>
              <a:t>MDX was first introduced as part of the OLE DB for OLAP specification in 1997 from Microsoft. It was invented by a group of SQL Server engineers including </a:t>
            </a:r>
            <a:r>
              <a:rPr lang="en-US" dirty="0" err="1" smtClean="0"/>
              <a:t>Mosha</a:t>
            </a:r>
            <a:r>
              <a:rPr lang="en-US" dirty="0" smtClean="0"/>
              <a:t> </a:t>
            </a:r>
            <a:r>
              <a:rPr lang="en-US" dirty="0" err="1" smtClean="0"/>
              <a:t>Pasumansky</a:t>
            </a:r>
            <a:r>
              <a:rPr lang="en-US" dirty="0" smtClean="0"/>
              <a:t>. The specification was quickly followed by commercial release of Microsoft OLAP Services 7.0 in 1998 and later by Microsoft Analysis Services. The latest version of the OLE DB for OLAP specification was issued by Microsoft in 1999.</a:t>
            </a:r>
          </a:p>
          <a:p>
            <a:endParaRPr lang="en-US" dirty="0" smtClean="0"/>
          </a:p>
          <a:p>
            <a:r>
              <a:rPr lang="en-US" dirty="0" smtClean="0"/>
              <a:t>In Analysis</a:t>
            </a:r>
            <a:r>
              <a:rPr lang="en-US" baseline="0" dirty="0" smtClean="0"/>
              <a:t> Services 2005, Microsoft added some extensions, most notably </a:t>
            </a:r>
            <a:r>
              <a:rPr lang="en-US" baseline="0" dirty="0" err="1" smtClean="0"/>
              <a:t>subselects</a:t>
            </a:r>
            <a:r>
              <a:rPr lang="en-US" baseline="0" dirty="0" smtClean="0"/>
              <a:t>. This new variation is sometimes referred to as MDX 2005.</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XMLA Council specified </a:t>
            </a:r>
            <a:r>
              <a:rPr lang="en-US" dirty="0" err="1" smtClean="0"/>
              <a:t>mdXML</a:t>
            </a:r>
            <a:r>
              <a:rPr lang="en-US" dirty="0" smtClean="0"/>
              <a:t> as the query language in 2001 as part of the XML for Analysis standard. MDX statement is enclosed in the &lt;Statement&gt; tag</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85082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MDX became the base</a:t>
            </a:r>
            <a:r>
              <a:rPr lang="en-US" baseline="0" dirty="0" smtClean="0"/>
              <a:t> of many Microsoft products and features such as SQL Server Analysis and Excel Pivot Tables</a:t>
            </a:r>
          </a:p>
          <a:p>
            <a:endParaRPr lang="en-US" baseline="0" dirty="0" smtClean="0"/>
          </a:p>
          <a:p>
            <a:r>
              <a:rPr lang="en-US" baseline="0" dirty="0" smtClean="0"/>
              <a:t>MDX was also adopted by wide range of vendors from both commercial side and open source side. Prominent commercial vendors are Hyperion, IBM, and SAP in addition to Microsoft. Prominent open source vendors are Olap4J, Pivot4J, and </a:t>
            </a:r>
            <a:r>
              <a:rPr lang="en-US" baseline="0" dirty="0" err="1" smtClean="0"/>
              <a:t>Pentaho</a:t>
            </a:r>
            <a:r>
              <a:rPr lang="en-US" baseline="0" dirty="0" smtClean="0"/>
              <a:t>.</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2614625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MDX</a:t>
            </a:r>
            <a:r>
              <a:rPr lang="en-US" baseline="0" dirty="0" smtClean="0"/>
              <a:t> cube structure for </a:t>
            </a:r>
            <a:r>
              <a:rPr lang="en-US" baseline="0" dirty="0" err="1" smtClean="0"/>
              <a:t>SteelWheels</a:t>
            </a:r>
            <a:r>
              <a:rPr lang="en-US" baseline="0" dirty="0" smtClean="0"/>
              <a:t> cube</a:t>
            </a:r>
          </a:p>
          <a:p>
            <a:endParaRPr lang="en-US" baseline="0" dirty="0" smtClean="0"/>
          </a:p>
          <a:p>
            <a:r>
              <a:rPr lang="en-US" baseline="0" dirty="0" smtClean="0"/>
              <a:t>Dimensions</a:t>
            </a:r>
          </a:p>
          <a:p>
            <a:pPr marL="171450" indent="-171450">
              <a:buFontTx/>
              <a:buChar char="-"/>
            </a:pPr>
            <a:r>
              <a:rPr lang="en-US" baseline="0" dirty="0" smtClean="0"/>
              <a:t>Markets with hierarchical attributes of Territory, Country, State Province, City</a:t>
            </a:r>
          </a:p>
          <a:p>
            <a:pPr marL="171450" indent="-171450">
              <a:buFontTx/>
              <a:buChar char="-"/>
            </a:pPr>
            <a:r>
              <a:rPr lang="en-US" baseline="0" dirty="0" smtClean="0"/>
              <a:t>Customer</a:t>
            </a:r>
          </a:p>
          <a:p>
            <a:pPr marL="171450" indent="-171450">
              <a:buFontTx/>
              <a:buChar char="-"/>
            </a:pPr>
            <a:r>
              <a:rPr lang="en-US" baseline="0" dirty="0" smtClean="0"/>
              <a:t>Product with hierarchical attributes Line, Vendor, Product</a:t>
            </a:r>
          </a:p>
          <a:p>
            <a:pPr marL="171450" indent="-171450">
              <a:buFontTx/>
              <a:buChar char="-"/>
            </a:pPr>
            <a:r>
              <a:rPr lang="en-US" baseline="0" dirty="0" smtClean="0"/>
              <a:t>Time with hierarchical attributes Years, Quarters, Months</a:t>
            </a:r>
          </a:p>
          <a:p>
            <a:pPr marL="171450" indent="-171450">
              <a:buFontTx/>
              <a:buChar char="-"/>
            </a:pPr>
            <a:r>
              <a:rPr lang="en-US" baseline="0" dirty="0" smtClean="0"/>
              <a:t>Order status with Type attribute</a:t>
            </a:r>
          </a:p>
          <a:p>
            <a:pPr marL="0" indent="0">
              <a:buFontTx/>
              <a:buNone/>
            </a:pPr>
            <a:endParaRPr lang="en-US" baseline="0" dirty="0" smtClean="0"/>
          </a:p>
          <a:p>
            <a:pPr marL="0" indent="0">
              <a:buFontTx/>
              <a:buNone/>
            </a:pPr>
            <a:r>
              <a:rPr lang="en-US" baseline="0" dirty="0" smtClean="0"/>
              <a:t>Measures</a:t>
            </a:r>
          </a:p>
          <a:p>
            <a:pPr marL="171450" indent="-171450">
              <a:buFontTx/>
              <a:buChar char="-"/>
            </a:pPr>
            <a:r>
              <a:rPr lang="en-US" baseline="0" dirty="0" smtClean="0"/>
              <a:t>Quantity</a:t>
            </a:r>
          </a:p>
          <a:p>
            <a:pPr marL="171450" indent="-171450">
              <a:buFontTx/>
              <a:buChar char="-"/>
            </a:pPr>
            <a:r>
              <a:rPr lang="en-US" baseline="0" dirty="0" smtClean="0"/>
              <a:t>Sales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3831300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Members for the Line,</a:t>
            </a:r>
            <a:r>
              <a:rPr lang="en-US" baseline="0" dirty="0" smtClean="0"/>
              <a:t> Vendor, and Product attributes of the Product dimension</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1498752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kumimoji="1" lang="en-US" sz="1200" kern="1200" dirty="0" smtClean="0">
                <a:solidFill>
                  <a:schemeClr val="tx1"/>
                </a:solidFill>
                <a:latin typeface="Times New Roman" pitchFamily="18" charset="0"/>
                <a:ea typeface="+mn-ea"/>
                <a:cs typeface="+mn-cs"/>
              </a:rPr>
              <a:t>Tuple</a:t>
            </a:r>
          </a:p>
          <a:p>
            <a:pPr marL="171450" indent="-171450">
              <a:buFontTx/>
              <a:buChar char="-"/>
            </a:pPr>
            <a:r>
              <a:rPr kumimoji="1" lang="en-US" sz="1200" kern="1200" baseline="0" dirty="0" smtClean="0">
                <a:solidFill>
                  <a:schemeClr val="tx1"/>
                </a:solidFill>
                <a:latin typeface="Times New Roman" pitchFamily="18" charset="0"/>
                <a:ea typeface="+mn-ea"/>
                <a:cs typeface="+mn-cs"/>
              </a:rPr>
              <a:t>Combination of members</a:t>
            </a:r>
          </a:p>
          <a:p>
            <a:pPr marL="171450" indent="-171450">
              <a:buFontTx/>
              <a:buChar char="-"/>
            </a:pPr>
            <a:r>
              <a:rPr kumimoji="1" lang="en-US" sz="1200" kern="1200" baseline="0" dirty="0" smtClean="0">
                <a:solidFill>
                  <a:schemeClr val="tx1"/>
                </a:solidFill>
                <a:latin typeface="Times New Roman" pitchFamily="18" charset="0"/>
                <a:ea typeface="+mn-ea"/>
                <a:cs typeface="+mn-cs"/>
              </a:rPr>
              <a:t>Identifies a cell</a:t>
            </a:r>
          </a:p>
          <a:p>
            <a:pPr marL="0" indent="0">
              <a:buFontTx/>
              <a:buNone/>
            </a:pPr>
            <a:endParaRPr kumimoji="1" lang="en-US" sz="1200" kern="1200" dirty="0" smtClean="0">
              <a:solidFill>
                <a:schemeClr val="tx1"/>
              </a:solidFill>
              <a:latin typeface="Times New Roman" pitchFamily="18" charset="0"/>
              <a:ea typeface="+mn-ea"/>
              <a:cs typeface="+mn-cs"/>
            </a:endParaRPr>
          </a:p>
          <a:p>
            <a:pPr>
              <a:buFont typeface="Arial" charset="0"/>
              <a:buNone/>
            </a:pPr>
            <a:r>
              <a:rPr kumimoji="1" lang="en-US" sz="1200" kern="1200" dirty="0" smtClean="0">
                <a:solidFill>
                  <a:schemeClr val="tx1"/>
                </a:solidFill>
                <a:latin typeface="Times New Roman" pitchFamily="18" charset="0"/>
                <a:ea typeface="+mn-ea"/>
                <a:cs typeface="+mn-cs"/>
              </a:rPr>
              <a:t>Measures:</a:t>
            </a:r>
            <a:r>
              <a:rPr kumimoji="1" lang="en-US" sz="1200" kern="1200" baseline="0" dirty="0" smtClean="0">
                <a:solidFill>
                  <a:schemeClr val="tx1"/>
                </a:solidFill>
                <a:latin typeface="Times New Roman" pitchFamily="18" charset="0"/>
                <a:ea typeface="+mn-ea"/>
                <a:cs typeface="+mn-cs"/>
              </a:rPr>
              <a:t> numeric values in cells; same definition as already given</a:t>
            </a:r>
          </a:p>
          <a:p>
            <a:pPr>
              <a:buFont typeface="Arial" charset="0"/>
              <a:buNone/>
            </a:pPr>
            <a:endParaRPr kumimoji="1" lang="en-US" sz="1200" kern="1200" baseline="0" dirty="0" smtClean="0">
              <a:solidFill>
                <a:schemeClr val="tx1"/>
              </a:solidFill>
              <a:latin typeface="Times New Roman" pitchFamily="18" charset="0"/>
              <a:ea typeface="+mn-ea"/>
              <a:cs typeface="+mn-cs"/>
            </a:endParaRPr>
          </a:p>
          <a:p>
            <a:r>
              <a:rPr kumimoji="1" lang="en-US" sz="2400" kern="1200" dirty="0" smtClean="0">
                <a:solidFill>
                  <a:schemeClr val="tx1"/>
                </a:solidFill>
                <a:latin typeface="Times New Roman" pitchFamily="18" charset="0"/>
                <a:ea typeface="+mn-ea"/>
                <a:cs typeface="Courier New" panose="02070309020205020404" pitchFamily="49" charset="0"/>
              </a:rPr>
              <a:t>Dimensions </a:t>
            </a:r>
          </a:p>
          <a:p>
            <a:pPr lvl="1"/>
            <a:r>
              <a:rPr kumimoji="1" lang="en-US" sz="2000" kern="1200" dirty="0" smtClean="0">
                <a:solidFill>
                  <a:schemeClr val="tx1"/>
                </a:solidFill>
                <a:latin typeface="Times New Roman" pitchFamily="18" charset="0"/>
                <a:ea typeface="+mn-ea"/>
                <a:cs typeface="Courier New" panose="02070309020205020404" pitchFamily="49" charset="0"/>
              </a:rPr>
              <a:t>Main business concepts</a:t>
            </a:r>
          </a:p>
          <a:p>
            <a:pPr lvl="1"/>
            <a:r>
              <a:rPr kumimoji="1" lang="en-US" sz="2000" kern="1200" dirty="0" smtClean="0">
                <a:solidFill>
                  <a:schemeClr val="tx1"/>
                </a:solidFill>
                <a:latin typeface="Times New Roman" pitchFamily="18" charset="0"/>
                <a:ea typeface="+mn-ea"/>
                <a:cs typeface="Courier New" panose="02070309020205020404" pitchFamily="49" charset="0"/>
              </a:rPr>
              <a:t>Geography, time, products, customers</a:t>
            </a:r>
            <a:endParaRPr kumimoji="1" lang="en-US" sz="1200" kern="1200" dirty="0" smtClean="0">
              <a:solidFill>
                <a:schemeClr val="tx1"/>
              </a:solidFill>
              <a:latin typeface="Times New Roman" pitchFamily="18" charset="0"/>
              <a:ea typeface="+mn-ea"/>
              <a:cs typeface="+mn-cs"/>
            </a:endParaRPr>
          </a:p>
          <a:p>
            <a:pPr>
              <a:buFont typeface="Arial" charset="0"/>
              <a:buChar char="•"/>
            </a:pPr>
            <a:endParaRPr kumimoji="1" lang="en-US" sz="1200" kern="1200" dirty="0" smtClean="0">
              <a:solidFill>
                <a:schemeClr val="tx1"/>
              </a:solidFill>
              <a:latin typeface="Times New Roman" pitchFamily="18" charset="0"/>
              <a:ea typeface="+mn-ea"/>
              <a:cs typeface="+mn-cs"/>
            </a:endParaRPr>
          </a:p>
          <a:p>
            <a:pPr>
              <a:buFont typeface="Arial" charset="0"/>
              <a:buChar char="•"/>
            </a:pPr>
            <a:r>
              <a:rPr kumimoji="1" lang="en-US" sz="1200" kern="1200" dirty="0" smtClean="0">
                <a:solidFill>
                  <a:schemeClr val="tx1"/>
                </a:solidFill>
                <a:latin typeface="Times New Roman" pitchFamily="18" charset="0"/>
                <a:ea typeface="+mn-ea"/>
                <a:cs typeface="+mn-cs"/>
              </a:rPr>
              <a:t>Measures can also be aggregated. Examples like total, count, min…etc.</a:t>
            </a:r>
          </a:p>
          <a:p>
            <a:pPr>
              <a:buFont typeface="Arial" charset="0"/>
              <a:buNone/>
            </a:pPr>
            <a:endParaRPr kumimoji="1" lang="en-US" sz="1200" kern="1200" dirty="0" smtClean="0">
              <a:solidFill>
                <a:schemeClr val="tx1"/>
              </a:solidFill>
              <a:latin typeface="Times New Roman" pitchFamily="18" charset="0"/>
              <a:ea typeface="+mn-ea"/>
              <a:cs typeface="+mn-cs"/>
            </a:endParaRPr>
          </a:p>
          <a:p>
            <a:pPr>
              <a:buFont typeface="Arial" charset="0"/>
              <a:buChar char="•"/>
            </a:pPr>
            <a:r>
              <a:rPr kumimoji="1" lang="en-US" sz="1200" kern="1200" dirty="0" smtClean="0">
                <a:solidFill>
                  <a:schemeClr val="tx1"/>
                </a:solidFill>
                <a:latin typeface="Times New Roman" pitchFamily="18" charset="0"/>
                <a:ea typeface="+mn-ea"/>
                <a:cs typeface="Courier New" panose="02070309020205020404" pitchFamily="49" charset="0"/>
              </a:rPr>
              <a:t>Dimensions cannot be aggregated.</a:t>
            </a:r>
          </a:p>
          <a:p>
            <a:pPr>
              <a:buFont typeface="Arial" charset="0"/>
              <a:buChar char="•"/>
            </a:pPr>
            <a:endParaRPr kumimoji="1" lang="en-US" sz="1200" kern="1200" dirty="0" smtClean="0">
              <a:solidFill>
                <a:schemeClr val="tx1"/>
              </a:solidFill>
              <a:latin typeface="Times New Roman" pitchFamily="18" charset="0"/>
              <a:ea typeface="+mn-ea"/>
              <a:cs typeface="Courier New" panose="02070309020205020404" pitchFamily="49" charset="0"/>
            </a:endParaRPr>
          </a:p>
          <a:p>
            <a:pPr>
              <a:buFont typeface="Arial" charset="0"/>
              <a:buNone/>
            </a:pPr>
            <a:r>
              <a:rPr kumimoji="1" lang="en-US" sz="1200" kern="1200" dirty="0" smtClean="0">
                <a:solidFill>
                  <a:schemeClr val="tx1"/>
                </a:solidFill>
                <a:latin typeface="Times New Roman" pitchFamily="18" charset="0"/>
                <a:ea typeface="+mn-ea"/>
                <a:cs typeface="Courier New" panose="02070309020205020404" pitchFamily="49" charset="0"/>
              </a:rPr>
              <a:t>Slicer</a:t>
            </a:r>
            <a:r>
              <a:rPr kumimoji="1" lang="en-US" sz="1200" kern="1200" baseline="0" dirty="0" smtClean="0">
                <a:solidFill>
                  <a:schemeClr val="tx1"/>
                </a:solidFill>
                <a:latin typeface="Times New Roman" pitchFamily="18" charset="0"/>
                <a:ea typeface="+mn-ea"/>
                <a:cs typeface="Courier New" panose="02070309020205020404" pitchFamily="49" charset="0"/>
              </a:rPr>
              <a:t> performed on dimensions not shown in axes.</a:t>
            </a:r>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237001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9</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baseline="0" dirty="0" smtClean="0"/>
              <a:t>Multidimensional expressions (MDX)</a:t>
            </a:r>
          </a:p>
          <a:p>
            <a:pPr marL="171450" indent="-171450" eaLnBrk="1" hangingPunct="1">
              <a:buFontTx/>
              <a:buChar char="-"/>
            </a:pPr>
            <a:r>
              <a:rPr lang="en-US" altLang="en-US" baseline="0" dirty="0" smtClean="0"/>
              <a:t>Microsoft: MDX language and analysis server</a:t>
            </a:r>
          </a:p>
          <a:p>
            <a:pPr marL="171450" indent="-171450" eaLnBrk="1" hangingPunct="1">
              <a:buFontTx/>
              <a:buChar char="-"/>
            </a:pPr>
            <a:r>
              <a:rPr lang="en-US" altLang="en-US" baseline="0" dirty="0" smtClean="0"/>
              <a:t>MDX is a de facto standard as it has been adopted by many vendors</a:t>
            </a:r>
          </a:p>
          <a:p>
            <a:pPr marL="171450" indent="-171450" eaLnBrk="1" hangingPunct="1">
              <a:buFontTx/>
              <a:buChar char="-"/>
            </a:pPr>
            <a:r>
              <a:rPr lang="en-US" altLang="en-US" baseline="0" dirty="0" smtClean="0"/>
              <a:t>Only provided a brief introduction to basic concepts</a:t>
            </a:r>
          </a:p>
          <a:p>
            <a:pPr marL="0" indent="0" eaLnBrk="1" hangingPunct="1">
              <a:buFontTx/>
              <a:buNone/>
            </a:pPr>
            <a:endParaRPr lang="en-US" altLang="en-US" baseline="0" dirty="0" smtClean="0"/>
          </a:p>
        </p:txBody>
      </p:sp>
    </p:spTree>
    <p:extLst>
      <p:ext uri="{BB962C8B-B14F-4D97-AF65-F5344CB8AC3E}">
        <p14:creationId xmlns:p14="http://schemas.microsoft.com/office/powerpoint/2010/main" val="1682791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02726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095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04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619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8711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14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430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6656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31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963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016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6742986"/>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295400"/>
            <a:ext cx="7391400" cy="1143000"/>
          </a:xfrm>
        </p:spPr>
        <p:txBody>
          <a:bodyPr/>
          <a:lstStyle/>
          <a:p>
            <a:pPr algn="ctr"/>
            <a:r>
              <a:rPr lang="en-US" altLang="en-US" dirty="0" smtClean="0"/>
              <a:t>Module 2</a:t>
            </a:r>
            <a:br>
              <a:rPr lang="en-US" altLang="en-US" dirty="0" smtClean="0"/>
            </a:br>
            <a:r>
              <a:rPr lang="en-US" altLang="en-US" dirty="0" smtClean="0"/>
              <a:t>Multidimensional </a:t>
            </a:r>
            <a:r>
              <a:rPr lang="en-US" altLang="en-US" dirty="0"/>
              <a:t>data representation </a:t>
            </a:r>
            <a:br>
              <a:rPr lang="en-US" altLang="en-US" dirty="0"/>
            </a:br>
            <a:r>
              <a:rPr lang="en-US" altLang="en-US" dirty="0"/>
              <a:t>and manipulation</a:t>
            </a:r>
            <a:endParaRPr lang="en-US" altLang="en-US" dirty="0" smtClean="0"/>
          </a:p>
        </p:txBody>
      </p:sp>
      <p:sp>
        <p:nvSpPr>
          <p:cNvPr id="3075" name="Rectangle 5"/>
          <p:cNvSpPr>
            <a:spLocks noGrp="1" noChangeArrowheads="1"/>
          </p:cNvSpPr>
          <p:nvPr>
            <p:ph type="subTitle" idx="1"/>
          </p:nvPr>
        </p:nvSpPr>
        <p:spPr>
          <a:xfrm>
            <a:off x="780732" y="3711258"/>
            <a:ext cx="7448867" cy="1676400"/>
          </a:xfrm>
          <a:noFill/>
          <a:ln w="25400"/>
        </p:spPr>
        <p:txBody>
          <a:bodyPr/>
          <a:lstStyle/>
          <a:p>
            <a:pPr algn="r" eaLnBrk="1" hangingPunct="1"/>
            <a:r>
              <a:rPr lang="en-US" altLang="en-US" sz="2800" dirty="0" smtClean="0"/>
              <a:t>Lesson 3: Overview of Microsoft MDX</a:t>
            </a:r>
          </a:p>
        </p:txBody>
      </p:sp>
    </p:spTree>
    <p:extLst>
      <p:ext uri="{BB962C8B-B14F-4D97-AF65-F5344CB8AC3E}">
        <p14:creationId xmlns:p14="http://schemas.microsoft.com/office/powerpoint/2010/main" val="3526472645"/>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Explain basic MDX terminology</a:t>
            </a:r>
          </a:p>
          <a:p>
            <a:r>
              <a:rPr lang="en-US" dirty="0" smtClean="0"/>
              <a:t>Reflect on MDX commercial impact</a:t>
            </a:r>
            <a:endParaRPr lang="en-US" dirty="0"/>
          </a:p>
        </p:txBody>
      </p:sp>
    </p:spTree>
    <p:extLst>
      <p:ext uri="{BB962C8B-B14F-4D97-AF65-F5344CB8AC3E}">
        <p14:creationId xmlns:p14="http://schemas.microsoft.com/office/powerpoint/2010/main" val="227915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Multidimensional Expressions (MDX) History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5157115"/>
              </p:ext>
            </p:extLst>
          </p:nvPr>
        </p:nvGraphicFramePr>
        <p:xfrm>
          <a:off x="373117" y="2403239"/>
          <a:ext cx="8382000" cy="3481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73117" y="1573503"/>
            <a:ext cx="8245366" cy="830997"/>
          </a:xfrm>
          <a:prstGeom prst="rect">
            <a:avLst/>
          </a:prstGeom>
          <a:noFill/>
        </p:spPr>
        <p:txBody>
          <a:bodyPr wrap="square" rtlCol="0">
            <a:spAutoFit/>
          </a:bodyPr>
          <a:lstStyle/>
          <a:p>
            <a:pPr marL="342900" indent="-342900">
              <a:buFont typeface="Arial" panose="020B0604020202020204" pitchFamily="34" charset="0"/>
              <a:buChar char="•"/>
            </a:pPr>
            <a:r>
              <a:rPr lang="en-US" b="0" dirty="0" err="1" smtClean="0">
                <a:latin typeface="+mn-lt"/>
              </a:rPr>
              <a:t>Defacto</a:t>
            </a:r>
            <a:r>
              <a:rPr lang="en-US" b="0" dirty="0" smtClean="0">
                <a:latin typeface="+mn-lt"/>
              </a:rPr>
              <a:t> standard developed by Microsoft and later by the XMLA Council</a:t>
            </a:r>
            <a:endParaRPr lang="en-US" b="0" dirty="0">
              <a:latin typeface="+mn-lt"/>
            </a:endParaRPr>
          </a:p>
        </p:txBody>
      </p:sp>
    </p:spTree>
    <p:extLst>
      <p:ext uri="{BB962C8B-B14F-4D97-AF65-F5344CB8AC3E}">
        <p14:creationId xmlns:p14="http://schemas.microsoft.com/office/powerpoint/2010/main" val="362514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2D08DCE4-173B-4045-BB5D-97312A6901F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5FEC8171-3B3B-4207-8FCB-5826F8C62F0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EC9E183E-117E-458B-9BAE-5A173A3F503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3DA5D744-00BE-429A-B2CB-32C9974387E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8E2A7221-1A7C-449F-AFFC-123E05F903F4}"/>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334E3F34-34E8-4DAA-B35D-BD49C3EB4DCD}"/>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2417DCEA-83C2-412F-9AF8-FC01676E262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4295C93C-BFE8-4627-9C9E-F9CC9EFCB1E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8967F8E9-30F9-4290-91E0-E7A561DC6B6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MDX Usage</a:t>
            </a:r>
            <a:endParaRPr lang="en-US" dirty="0"/>
          </a:p>
        </p:txBody>
      </p:sp>
      <p:sp>
        <p:nvSpPr>
          <p:cNvPr id="3" name="Content Placeholder 2"/>
          <p:cNvSpPr>
            <a:spLocks noGrp="1"/>
          </p:cNvSpPr>
          <p:nvPr>
            <p:ph idx="1"/>
          </p:nvPr>
        </p:nvSpPr>
        <p:spPr/>
        <p:txBody>
          <a:bodyPr/>
          <a:lstStyle/>
          <a:p>
            <a:r>
              <a:rPr lang="en-US" sz="2800" dirty="0" smtClean="0"/>
              <a:t>Foundation for Microsoft products and open source analytics software</a:t>
            </a:r>
          </a:p>
          <a:p>
            <a:r>
              <a:rPr lang="en-US" sz="2800" dirty="0" smtClean="0"/>
              <a:t>SQL Server Analysis Services and Excel Pivot Tables</a:t>
            </a:r>
          </a:p>
          <a:p>
            <a:r>
              <a:rPr lang="en-US" sz="2800" dirty="0" smtClean="0"/>
              <a:t>Hyperion, IBM, SAP, and other vendors</a:t>
            </a:r>
          </a:p>
          <a:p>
            <a:r>
              <a:rPr lang="en-US" sz="2800" dirty="0" smtClean="0"/>
              <a:t>Foundation for open source projects: </a:t>
            </a:r>
            <a:r>
              <a:rPr lang="en-US" sz="2800" dirty="0" err="1" smtClean="0"/>
              <a:t>JPivot</a:t>
            </a:r>
            <a:r>
              <a:rPr lang="en-US" sz="2800" dirty="0" smtClean="0"/>
              <a:t>, Pivot4J, and Pentaho</a:t>
            </a:r>
          </a:p>
          <a:p>
            <a:pPr lvl="1"/>
            <a:endParaRPr lang="en-US" sz="2400" dirty="0" smtClean="0"/>
          </a:p>
          <a:p>
            <a:pPr lvl="1"/>
            <a:endParaRPr lang="en-US" dirty="0"/>
          </a:p>
        </p:txBody>
      </p:sp>
    </p:spTree>
    <p:extLst>
      <p:ext uri="{BB962C8B-B14F-4D97-AF65-F5344CB8AC3E}">
        <p14:creationId xmlns:p14="http://schemas.microsoft.com/office/powerpoint/2010/main" val="257339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MDX Cube Structure</a:t>
            </a:r>
            <a:endParaRPr lang="en-US" dirty="0"/>
          </a:p>
        </p:txBody>
      </p:sp>
      <p:pic>
        <p:nvPicPr>
          <p:cNvPr id="3" name="Picture 2"/>
          <p:cNvPicPr>
            <a:picLocks noChangeAspect="1"/>
          </p:cNvPicPr>
          <p:nvPr/>
        </p:nvPicPr>
        <p:blipFill>
          <a:blip r:embed="rId3"/>
          <a:stretch>
            <a:fillRect/>
          </a:stretch>
        </p:blipFill>
        <p:spPr>
          <a:xfrm>
            <a:off x="718947" y="990600"/>
            <a:ext cx="2609850" cy="4962525"/>
          </a:xfrm>
          <a:prstGeom prst="rect">
            <a:avLst/>
          </a:prstGeom>
        </p:spPr>
      </p:pic>
    </p:spTree>
    <p:extLst>
      <p:ext uri="{BB962C8B-B14F-4D97-AF65-F5344CB8AC3E}">
        <p14:creationId xmlns:p14="http://schemas.microsoft.com/office/powerpoint/2010/main" val="338233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43687" y="2989999"/>
            <a:ext cx="2243010" cy="260613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 name="Title 1"/>
          <p:cNvSpPr>
            <a:spLocks noGrp="1"/>
          </p:cNvSpPr>
          <p:nvPr>
            <p:ph type="title"/>
          </p:nvPr>
        </p:nvSpPr>
        <p:spPr/>
        <p:txBody>
          <a:bodyPr/>
          <a:lstStyle/>
          <a:p>
            <a:r>
              <a:rPr lang="en-US" dirty="0" smtClean="0"/>
              <a:t>Attribute Hierarchy and Members</a:t>
            </a:r>
            <a:endParaRPr lang="en-US" dirty="0"/>
          </a:p>
        </p:txBody>
      </p:sp>
      <p:pic>
        <p:nvPicPr>
          <p:cNvPr id="4" name="Picture 3"/>
          <p:cNvPicPr>
            <a:picLocks noChangeAspect="1"/>
          </p:cNvPicPr>
          <p:nvPr/>
        </p:nvPicPr>
        <p:blipFill>
          <a:blip r:embed="rId3"/>
          <a:stretch>
            <a:fillRect/>
          </a:stretch>
        </p:blipFill>
        <p:spPr>
          <a:xfrm>
            <a:off x="3152469" y="1612112"/>
            <a:ext cx="3646882" cy="3682175"/>
          </a:xfrm>
          <a:prstGeom prst="rect">
            <a:avLst/>
          </a:prstGeom>
        </p:spPr>
      </p:pic>
      <p:sp>
        <p:nvSpPr>
          <p:cNvPr id="5" name="TextBox 4"/>
          <p:cNvSpPr txBox="1"/>
          <p:nvPr/>
        </p:nvSpPr>
        <p:spPr>
          <a:xfrm>
            <a:off x="379307" y="2136801"/>
            <a:ext cx="2535936" cy="338554"/>
          </a:xfrm>
          <a:prstGeom prst="rect">
            <a:avLst/>
          </a:prstGeom>
          <a:noFill/>
        </p:spPr>
        <p:txBody>
          <a:bodyPr wrap="square" rtlCol="0">
            <a:spAutoFit/>
          </a:bodyPr>
          <a:lstStyle/>
          <a:p>
            <a:r>
              <a:rPr lang="en-US" sz="1600" b="0" dirty="0" smtClean="0">
                <a:latin typeface="+mn-lt"/>
              </a:rPr>
              <a:t>Line attribute member</a:t>
            </a:r>
            <a:endParaRPr lang="en-US" sz="1600" b="0" dirty="0">
              <a:latin typeface="+mn-lt"/>
            </a:endParaRPr>
          </a:p>
        </p:txBody>
      </p:sp>
      <p:sp>
        <p:nvSpPr>
          <p:cNvPr id="6" name="TextBox 5"/>
          <p:cNvSpPr txBox="1"/>
          <p:nvPr/>
        </p:nvSpPr>
        <p:spPr>
          <a:xfrm>
            <a:off x="343687" y="2419529"/>
            <a:ext cx="2706624" cy="338554"/>
          </a:xfrm>
          <a:prstGeom prst="rect">
            <a:avLst/>
          </a:prstGeom>
          <a:noFill/>
        </p:spPr>
        <p:txBody>
          <a:bodyPr wrap="square" rtlCol="0">
            <a:spAutoFit/>
          </a:bodyPr>
          <a:lstStyle/>
          <a:p>
            <a:r>
              <a:rPr lang="en-US" sz="1600" b="0" dirty="0" smtClean="0">
                <a:latin typeface="+mn-lt"/>
              </a:rPr>
              <a:t>Vendor attribute member</a:t>
            </a:r>
            <a:endParaRPr lang="en-US" sz="1600" b="0" dirty="0">
              <a:latin typeface="+mn-lt"/>
            </a:endParaRPr>
          </a:p>
        </p:txBody>
      </p:sp>
      <p:sp>
        <p:nvSpPr>
          <p:cNvPr id="7" name="TextBox 6"/>
          <p:cNvSpPr txBox="1"/>
          <p:nvPr/>
        </p:nvSpPr>
        <p:spPr>
          <a:xfrm>
            <a:off x="7146305" y="2523086"/>
            <a:ext cx="1897501" cy="584775"/>
          </a:xfrm>
          <a:prstGeom prst="rect">
            <a:avLst/>
          </a:prstGeom>
          <a:noFill/>
        </p:spPr>
        <p:txBody>
          <a:bodyPr wrap="square" rtlCol="0">
            <a:spAutoFit/>
          </a:bodyPr>
          <a:lstStyle/>
          <a:p>
            <a:r>
              <a:rPr lang="en-US" sz="1600" b="0" dirty="0" smtClean="0">
                <a:latin typeface="+mn-lt"/>
              </a:rPr>
              <a:t>Product attribute </a:t>
            </a:r>
          </a:p>
          <a:p>
            <a:r>
              <a:rPr lang="en-US" sz="1600" b="0" dirty="0" smtClean="0">
                <a:latin typeface="+mn-lt"/>
              </a:rPr>
              <a:t>member</a:t>
            </a:r>
            <a:endParaRPr lang="en-US" sz="1600" b="0" dirty="0">
              <a:latin typeface="+mn-lt"/>
            </a:endParaRPr>
          </a:p>
        </p:txBody>
      </p:sp>
      <p:graphicFrame>
        <p:nvGraphicFramePr>
          <p:cNvPr id="10" name="Diagram 9"/>
          <p:cNvGraphicFramePr/>
          <p:nvPr>
            <p:extLst>
              <p:ext uri="{D42A27DB-BD31-4B8C-83A1-F6EECF244321}">
                <p14:modId xmlns:p14="http://schemas.microsoft.com/office/powerpoint/2010/main" val="2589448288"/>
              </p:ext>
            </p:extLst>
          </p:nvPr>
        </p:nvGraphicFramePr>
        <p:xfrm>
          <a:off x="505988" y="3754192"/>
          <a:ext cx="1730268" cy="16730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p:cNvSpPr txBox="1"/>
          <p:nvPr/>
        </p:nvSpPr>
        <p:spPr>
          <a:xfrm>
            <a:off x="382574" y="3107861"/>
            <a:ext cx="2204123" cy="646331"/>
          </a:xfrm>
          <a:prstGeom prst="rect">
            <a:avLst/>
          </a:prstGeom>
          <a:noFill/>
        </p:spPr>
        <p:txBody>
          <a:bodyPr wrap="square" rtlCol="0">
            <a:spAutoFit/>
          </a:bodyPr>
          <a:lstStyle/>
          <a:p>
            <a:pPr algn="ctr"/>
            <a:r>
              <a:rPr lang="en-US" sz="1800" b="0" dirty="0" smtClean="0">
                <a:latin typeface="+mn-lt"/>
              </a:rPr>
              <a:t>Product attribute hierarchy</a:t>
            </a:r>
            <a:endParaRPr lang="en-US" sz="1800" b="0" dirty="0">
              <a:latin typeface="+mn-lt"/>
            </a:endParaRPr>
          </a:p>
        </p:txBody>
      </p:sp>
      <p:cxnSp>
        <p:nvCxnSpPr>
          <p:cNvPr id="14" name="Straight Arrow Connector 13"/>
          <p:cNvCxnSpPr/>
          <p:nvPr/>
        </p:nvCxnSpPr>
        <p:spPr bwMode="auto">
          <a:xfrm>
            <a:off x="2476331" y="2331112"/>
            <a:ext cx="88866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2708138" y="2572958"/>
            <a:ext cx="88866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H="1">
            <a:off x="5571744" y="2746578"/>
            <a:ext cx="1574561" cy="115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0378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Steel Wheels Cube Display</a:t>
            </a:r>
            <a:endParaRPr lang="en-US" dirty="0"/>
          </a:p>
        </p:txBody>
      </p:sp>
      <p:pic>
        <p:nvPicPr>
          <p:cNvPr id="4" name="Picture 3"/>
          <p:cNvPicPr>
            <a:picLocks noChangeAspect="1"/>
          </p:cNvPicPr>
          <p:nvPr/>
        </p:nvPicPr>
        <p:blipFill>
          <a:blip r:embed="rId2"/>
          <a:stretch>
            <a:fillRect/>
          </a:stretch>
        </p:blipFill>
        <p:spPr>
          <a:xfrm>
            <a:off x="1704975" y="1195387"/>
            <a:ext cx="5734050" cy="4467225"/>
          </a:xfrm>
          <a:prstGeom prst="rect">
            <a:avLst/>
          </a:prstGeom>
        </p:spPr>
      </p:pic>
    </p:spTree>
    <p:extLst>
      <p:ext uri="{BB962C8B-B14F-4D97-AF65-F5344CB8AC3E}">
        <p14:creationId xmlns:p14="http://schemas.microsoft.com/office/powerpoint/2010/main" val="184847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MDX Terminology Notes</a:t>
            </a:r>
            <a:endParaRPr lang="en-US" dirty="0"/>
          </a:p>
        </p:txBody>
      </p:sp>
      <p:sp>
        <p:nvSpPr>
          <p:cNvPr id="3" name="Content Placeholder 2"/>
          <p:cNvSpPr>
            <a:spLocks noGrp="1"/>
          </p:cNvSpPr>
          <p:nvPr>
            <p:ph idx="1"/>
          </p:nvPr>
        </p:nvSpPr>
        <p:spPr/>
        <p:txBody>
          <a:bodyPr/>
          <a:lstStyle/>
          <a:p>
            <a:r>
              <a:rPr lang="en-US" dirty="0" smtClean="0">
                <a:latin typeface="+mj-lt"/>
                <a:cs typeface="Courier New" panose="02070309020205020404" pitchFamily="49" charset="0"/>
              </a:rPr>
              <a:t>Tuple</a:t>
            </a:r>
          </a:p>
          <a:p>
            <a:pPr lvl="1"/>
            <a:r>
              <a:rPr lang="en-US" dirty="0" smtClean="0">
                <a:latin typeface="+mj-lt"/>
                <a:cs typeface="Courier New" panose="02070309020205020404" pitchFamily="49" charset="0"/>
              </a:rPr>
              <a:t>Cell identifier</a:t>
            </a:r>
          </a:p>
          <a:p>
            <a:pPr lvl="1"/>
            <a:r>
              <a:rPr lang="en-US" dirty="0" smtClean="0">
                <a:latin typeface="+mj-lt"/>
                <a:cs typeface="Courier New" panose="02070309020205020404" pitchFamily="49" charset="0"/>
              </a:rPr>
              <a:t>One member from each dimension</a:t>
            </a:r>
          </a:p>
          <a:p>
            <a:r>
              <a:rPr lang="en-US" dirty="0" smtClean="0">
                <a:latin typeface="+mj-lt"/>
                <a:cs typeface="Courier New" panose="02070309020205020404" pitchFamily="49" charset="0"/>
              </a:rPr>
              <a:t>Axis: dimension selected in a query (source cube cells)</a:t>
            </a:r>
          </a:p>
          <a:p>
            <a:r>
              <a:rPr lang="en-US" dirty="0" smtClean="0">
                <a:latin typeface="+mj-lt"/>
                <a:cs typeface="Courier New" panose="02070309020205020404" pitchFamily="49" charset="0"/>
              </a:rPr>
              <a:t>Slicer: combination of dimension members (result cube cells)</a:t>
            </a:r>
          </a:p>
        </p:txBody>
      </p:sp>
    </p:spTree>
    <p:extLst>
      <p:ext uri="{BB962C8B-B14F-4D97-AF65-F5344CB8AC3E}">
        <p14:creationId xmlns:p14="http://schemas.microsoft.com/office/powerpoint/2010/main" val="4322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a:xfrm>
            <a:off x="304800" y="1066800"/>
            <a:ext cx="8382000" cy="2371344"/>
          </a:xfrm>
        </p:spPr>
        <p:txBody>
          <a:bodyPr/>
          <a:lstStyle/>
          <a:p>
            <a:pPr eaLnBrk="1" hangingPunct="1"/>
            <a:r>
              <a:rPr lang="en-US" altLang="en-US" dirty="0" smtClean="0"/>
              <a:t>Foundation for several Microsoft products</a:t>
            </a:r>
          </a:p>
          <a:p>
            <a:pPr eaLnBrk="1" hangingPunct="1"/>
            <a:r>
              <a:rPr lang="en-US" altLang="en-US" dirty="0" smtClean="0"/>
              <a:t>Evolved into a de facto standard for data cubes</a:t>
            </a:r>
            <a:endParaRPr lang="en-US" altLang="en-US" dirty="0" smtClean="0"/>
          </a:p>
          <a:p>
            <a:pPr eaLnBrk="1" hangingPunct="1"/>
            <a:r>
              <a:rPr lang="en-US" altLang="en-US" dirty="0" smtClean="0"/>
              <a:t>Basic data cube </a:t>
            </a:r>
            <a:r>
              <a:rPr lang="en-US" altLang="en-US" smtClean="0"/>
              <a:t>features demonstrated</a:t>
            </a:r>
            <a:endParaRPr lang="en-US" altLang="en-US" dirty="0" smtClean="0"/>
          </a:p>
        </p:txBody>
      </p:sp>
    </p:spTree>
    <p:extLst>
      <p:ext uri="{BB962C8B-B14F-4D97-AF65-F5344CB8AC3E}">
        <p14:creationId xmlns:p14="http://schemas.microsoft.com/office/powerpoint/2010/main" val="244614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4796&quot;&gt;&lt;property id=&quot;20148&quot; value=&quot;5&quot;/&gt;&lt;property id=&quot;20300&quot; value=&quot;Slide 1 - &amp;quot;Module 2 Multidimensional data representation  and manipulation&amp;quot;&quot;/&gt;&lt;property id=&quot;20307&quot; value=&quot;256&quot;/&gt;&lt;/object&gt;&lt;object type=&quot;3&quot; unique_id=&quot;14799&quot;&gt;&lt;property id=&quot;20148&quot; value=&quot;5&quot;/&gt;&lt;property id=&quot;20300&quot; value=&quot;Slide 8 - &amp;quot;MDX Terminology Notes&amp;quot;&quot;/&gt;&lt;property id=&quot;20307&quot; value=&quot;259&quot;/&gt;&lt;/object&gt;&lt;object type=&quot;3&quot; unique_id=&quot;22569&quot;&gt;&lt;property id=&quot;20148&quot; value=&quot;5&quot;/&gt;&lt;property id=&quot;20300&quot; value=&quot;Slide 4 - &amp;quot;MDX Usage&amp;quot;&quot;/&gt;&lt;property id=&quot;20307&quot; value=&quot;272&quot;/&gt;&lt;/object&gt;&lt;object type=&quot;3&quot; unique_id=&quot;23520&quot;&gt;&lt;property id=&quot;20148&quot; value=&quot;5&quot;/&gt;&lt;property id=&quot;20300&quot; value=&quot;Slide 9 - &amp;quot;Summary&amp;quot;&quot;/&gt;&lt;property id=&quot;20307&quot; value=&quot;277&quot;/&gt;&lt;/object&gt;&lt;object type=&quot;3&quot; unique_id=&quot;23521&quot;&gt;&lt;property id=&quot;20148&quot; value=&quot;5&quot;/&gt;&lt;property id=&quot;20300&quot; value=&quot;Slide 3 - &amp;quot;Multidimensional Expressions (MDX) History&amp;quot;&quot;/&gt;&lt;property id=&quot;20307&quot; value=&quot;278&quot;/&gt;&lt;/object&gt;&lt;object type=&quot;3&quot; unique_id=&quot;23522&quot;&gt;&lt;property id=&quot;20148&quot; value=&quot;5&quot;/&gt;&lt;property id=&quot;20300&quot; value=&quot;Slide 2 - &amp;quot;Lesson Objectives&amp;quot;&quot;/&gt;&lt;property id=&quot;20307&quot; value=&quot;279&quot;/&gt;&lt;/object&gt;&lt;object type=&quot;3&quot; unique_id=&quot;23524&quot;&gt;&lt;property id=&quot;20148&quot; value=&quot;5&quot;/&gt;&lt;property id=&quot;20300&quot; value=&quot;Slide 5 - &amp;quot;Example MDX Cube Structure&amp;quot;&quot;/&gt;&lt;property id=&quot;20307&quot; value=&quot;281&quot;/&gt;&lt;/object&gt;&lt;object type=&quot;3&quot; unique_id=&quot;24130&quot;&gt;&lt;property id=&quot;20148&quot; value=&quot;5&quot;/&gt;&lt;property id=&quot;20300&quot; value=&quot;Slide 6 - &amp;quot;Attribute Hierarchy and Members&amp;quot;&quot;/&gt;&lt;property id=&quot;20307&quot; value=&quot;283&quot;/&gt;&lt;/object&gt;&lt;object type=&quot;3&quot; unique_id=&quot;24131&quot;&gt;&lt;property id=&quot;20148&quot; value=&quot;5&quot;/&gt;&lt;property id=&quot;20300&quot; value=&quot;Slide 7 - &amp;quot;Steel Wheels Cube Display&amp;quot;&quot;/&gt;&lt;property id=&quot;20307&quot; value=&quot;284&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9962</TotalTime>
  <Words>581</Words>
  <Application>Microsoft Office PowerPoint</Application>
  <PresentationFormat>On-screen Show (4:3)</PresentationFormat>
  <Paragraphs>94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ＭＳ Ｐゴシック</vt:lpstr>
      <vt:lpstr>Arial</vt:lpstr>
      <vt:lpstr>Courier New</vt:lpstr>
      <vt:lpstr>Times New Roman</vt:lpstr>
      <vt:lpstr>Blank Presentation</vt:lpstr>
      <vt:lpstr>Module 2 Multidimensional data representation  and manipulation</vt:lpstr>
      <vt:lpstr>Lesson Objectives</vt:lpstr>
      <vt:lpstr>Multidimensional Expressions (MDX) History</vt:lpstr>
      <vt:lpstr>MDX Usage</vt:lpstr>
      <vt:lpstr>Example MDX Cube Structure</vt:lpstr>
      <vt:lpstr>Attribute Hierarchy and Members</vt:lpstr>
      <vt:lpstr>Steel Wheels Cube Display</vt:lpstr>
      <vt:lpstr>MDX Terminology Notes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Lesson 3: Overview of Microsoft MDX</dc:title>
  <dc:subject>Multidimensional Data Representation and Manipulation</dc:subject>
  <dc:creator>Michael Mannino</dc:creator>
  <dc:description>Third edition</dc:description>
  <cp:lastModifiedBy>Mike</cp:lastModifiedBy>
  <cp:revision>2244</cp:revision>
  <cp:lastPrinted>1601-01-01T00:00:00Z</cp:lastPrinted>
  <dcterms:created xsi:type="dcterms:W3CDTF">2000-07-15T18:34:14Z</dcterms:created>
  <dcterms:modified xsi:type="dcterms:W3CDTF">2015-09-18T05:13:39Z</dcterms:modified>
</cp:coreProperties>
</file>