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2" r:id="rId1"/>
  </p:sldMasterIdLst>
  <p:notesMasterIdLst>
    <p:notesMasterId r:id="rId10"/>
  </p:notesMasterIdLst>
  <p:handoutMasterIdLst>
    <p:handoutMasterId r:id="rId11"/>
  </p:handoutMasterIdLst>
  <p:sldIdLst>
    <p:sldId id="256" r:id="rId2"/>
    <p:sldId id="278" r:id="rId3"/>
    <p:sldId id="280" r:id="rId4"/>
    <p:sldId id="260" r:id="rId5"/>
    <p:sldId id="275" r:id="rId6"/>
    <p:sldId id="276" r:id="rId7"/>
    <p:sldId id="279" r:id="rId8"/>
    <p:sldId id="277" r:id="rId9"/>
  </p:sldIdLst>
  <p:sldSz cx="9144000" cy="6858000" type="screen4x3"/>
  <p:notesSz cx="6858000" cy="9144000"/>
  <p:custDataLst>
    <p:tags r:id="rId12"/>
  </p:custDataLst>
  <p:defaultTextStyle>
    <a:defPPr>
      <a:defRPr lang="en-US"/>
    </a:defPPr>
    <a:lvl1pPr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5pPr>
    <a:lvl6pPr marL="2286000" algn="l" defTabSz="914400" rtl="0" eaLnBrk="1" latinLnBrk="0" hangingPunct="1">
      <a:defRPr kumimoji="1" sz="2400" b="1" kern="1200">
        <a:solidFill>
          <a:schemeClr val="tx1"/>
        </a:solidFill>
        <a:latin typeface="Times New Roman" pitchFamily="18" charset="0"/>
        <a:ea typeface="+mn-ea"/>
        <a:cs typeface="Times New Roman" pitchFamily="18" charset="0"/>
      </a:defRPr>
    </a:lvl6pPr>
    <a:lvl7pPr marL="2743200" algn="l" defTabSz="914400" rtl="0" eaLnBrk="1" latinLnBrk="0" hangingPunct="1">
      <a:defRPr kumimoji="1" sz="2400" b="1" kern="1200">
        <a:solidFill>
          <a:schemeClr val="tx1"/>
        </a:solidFill>
        <a:latin typeface="Times New Roman" pitchFamily="18" charset="0"/>
        <a:ea typeface="+mn-ea"/>
        <a:cs typeface="Times New Roman" pitchFamily="18" charset="0"/>
      </a:defRPr>
    </a:lvl7pPr>
    <a:lvl8pPr marL="3200400" algn="l" defTabSz="914400" rtl="0" eaLnBrk="1" latinLnBrk="0" hangingPunct="1">
      <a:defRPr kumimoji="1" sz="2400" b="1" kern="1200">
        <a:solidFill>
          <a:schemeClr val="tx1"/>
        </a:solidFill>
        <a:latin typeface="Times New Roman" pitchFamily="18" charset="0"/>
        <a:ea typeface="+mn-ea"/>
        <a:cs typeface="Times New Roman" pitchFamily="18" charset="0"/>
      </a:defRPr>
    </a:lvl8pPr>
    <a:lvl9pPr marL="3657600" algn="l" defTabSz="914400" rtl="0" eaLnBrk="1" latinLnBrk="0" hangingPunct="1">
      <a:defRPr kumimoji="1" sz="2400" b="1" kern="1200">
        <a:solidFill>
          <a:schemeClr val="tx1"/>
        </a:solidFill>
        <a:latin typeface="Times New Roman" pitchFamily="18" charset="0"/>
        <a:ea typeface="+mn-ea"/>
        <a:cs typeface="Times New Roman"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69501" autoAdjust="0"/>
  </p:normalViewPr>
  <p:slideViewPr>
    <p:cSldViewPr snapToGrid="0">
      <p:cViewPr varScale="1">
        <p:scale>
          <a:sx n="79" d="100"/>
          <a:sy n="79" d="100"/>
        </p:scale>
        <p:origin x="108" y="54"/>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8" d="100"/>
          <a:sy n="58" d="100"/>
        </p:scale>
        <p:origin x="-176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BD3F3A00-C88F-4E41-9F45-1852078BD22A}" type="slidenum">
              <a:rPr lang="en-US"/>
              <a:pPr>
                <a:defRPr/>
              </a:pPr>
              <a:t>‹#›</a:t>
            </a:fld>
            <a:endParaRPr lang="en-US"/>
          </a:p>
        </p:txBody>
      </p:sp>
    </p:spTree>
    <p:extLst>
      <p:ext uri="{BB962C8B-B14F-4D97-AF65-F5344CB8AC3E}">
        <p14:creationId xmlns:p14="http://schemas.microsoft.com/office/powerpoint/2010/main" val="13784937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7411" name="Rectangle 1027"/>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80900"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103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7415"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BAC07746-4002-4037-B873-A8AAAEFE45D0}" type="slidenum">
              <a:rPr lang="en-US"/>
              <a:pPr>
                <a:defRPr/>
              </a:pPr>
              <a:t>‹#›</a:t>
            </a:fld>
            <a:endParaRPr lang="en-US"/>
          </a:p>
        </p:txBody>
      </p:sp>
    </p:spTree>
    <p:extLst>
      <p:ext uri="{BB962C8B-B14F-4D97-AF65-F5344CB8AC3E}">
        <p14:creationId xmlns:p14="http://schemas.microsoft.com/office/powerpoint/2010/main" val="19939771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1EDE3D2F-F626-43E6-820F-10252E4E9EFD}" type="slidenum">
              <a:rPr kumimoji="0" lang="en-US" altLang="en-US" sz="1200" b="0" smtClean="0"/>
              <a:pPr/>
              <a:t>1</a:t>
            </a:fld>
            <a:endParaRPr kumimoji="0" lang="en-US" altLang="en-US" sz="1200" b="0" dirty="0"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p:spPr>
        <p:txBody>
          <a:bodyPr/>
          <a:lstStyle/>
          <a:p>
            <a:r>
              <a:rPr lang="en-US" altLang="en-US" dirty="0" smtClean="0"/>
              <a:t>Welcome to Lesson 4 of Module </a:t>
            </a:r>
            <a:r>
              <a:rPr lang="en-US" altLang="en-US" baseline="0" dirty="0" smtClean="0"/>
              <a:t>2, Part 2 on Multidimensional data representation and manipulation</a:t>
            </a:r>
            <a:endParaRPr lang="en-US" altLang="en-US" dirty="0" smtClean="0"/>
          </a:p>
          <a:p>
            <a:pPr marL="0" indent="0">
              <a:buFontTx/>
              <a:buNone/>
            </a:pPr>
            <a:endParaRPr lang="en-US" altLang="en-US" dirty="0" smtClean="0"/>
          </a:p>
          <a:p>
            <a:pPr marL="0" indent="0">
              <a:buFontTx/>
              <a:buNone/>
            </a:pPr>
            <a:r>
              <a:rPr lang="en-US" altLang="en-US" dirty="0" smtClean="0"/>
              <a:t>This lecture shows simple</a:t>
            </a:r>
            <a:r>
              <a:rPr lang="en-US" altLang="en-US" baseline="0" dirty="0" smtClean="0"/>
              <a:t> examples of the Microsoft Multidimensional Expressions (MDX) language.</a:t>
            </a:r>
          </a:p>
          <a:p>
            <a:pPr marL="0" indent="0">
              <a:buFontTx/>
              <a:buNone/>
            </a:pPr>
            <a:endParaRPr lang="en-US" altLang="en-US" baseline="0" dirty="0" smtClean="0"/>
          </a:p>
          <a:p>
            <a:pPr marL="0" indent="0">
              <a:buFontTx/>
              <a:buNone/>
            </a:pPr>
            <a:r>
              <a:rPr lang="en-US" altLang="en-US" baseline="0" dirty="0" smtClean="0"/>
              <a:t>Opening question:</a:t>
            </a:r>
          </a:p>
          <a:p>
            <a:pPr marL="171450" indent="-171450">
              <a:buFontTx/>
              <a:buChar char="-"/>
            </a:pPr>
            <a:r>
              <a:rPr lang="en-US" altLang="en-US" baseline="0" dirty="0" smtClean="0"/>
              <a:t>Why is Microsoft MDX statements not directly used as much as indirectly via a visual tool?</a:t>
            </a:r>
          </a:p>
          <a:p>
            <a:pPr marL="171450" indent="-171450">
              <a:buFontTx/>
              <a:buChar char="-"/>
            </a:pPr>
            <a:r>
              <a:rPr lang="en-US" altLang="en-US" baseline="0" dirty="0" smtClean="0"/>
              <a:t>What are some complicating parts of MDX statements?</a:t>
            </a:r>
            <a:endParaRPr lang="en-US" altLang="en-US" dirty="0" smtClean="0"/>
          </a:p>
        </p:txBody>
      </p:sp>
    </p:spTree>
    <p:extLst>
      <p:ext uri="{BB962C8B-B14F-4D97-AF65-F5344CB8AC3E}">
        <p14:creationId xmlns:p14="http://schemas.microsoft.com/office/powerpoint/2010/main" val="3265432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Objectives:</a:t>
            </a:r>
          </a:p>
          <a:p>
            <a:pPr marL="171450" indent="-171450">
              <a:buFontTx/>
              <a:buChar char="-"/>
            </a:pPr>
            <a:r>
              <a:rPr lang="en-US" altLang="en-US" dirty="0" smtClean="0"/>
              <a:t>Grasp impact</a:t>
            </a:r>
            <a:r>
              <a:rPr lang="en-US" altLang="en-US" baseline="0" dirty="0" smtClean="0"/>
              <a:t> of MDX</a:t>
            </a:r>
          </a:p>
          <a:p>
            <a:pPr marL="171450" indent="-171450">
              <a:buFontTx/>
              <a:buChar char="-"/>
            </a:pPr>
            <a:r>
              <a:rPr lang="en-US" altLang="en-US" baseline="0" dirty="0" smtClean="0"/>
              <a:t>Explain basic elements of MDX statements</a:t>
            </a:r>
            <a:endParaRPr lang="en-US" altLang="en-US" dirty="0" smtClean="0"/>
          </a:p>
          <a:p>
            <a:pPr marL="171450" indent="-171450">
              <a:buFontTx/>
              <a:buChar char="-"/>
            </a:pPr>
            <a:r>
              <a:rPr lang="en-US" altLang="en-US" dirty="0" smtClean="0"/>
              <a:t>Gain insight into the complexity of MDX</a:t>
            </a:r>
            <a:r>
              <a:rPr lang="en-US" altLang="en-US" baseline="0" dirty="0" smtClean="0"/>
              <a:t> expressions (Microsoft language)</a:t>
            </a:r>
          </a:p>
          <a:p>
            <a:pPr marL="171450" indent="-171450">
              <a:buFontTx/>
              <a:buChar char="-"/>
            </a:pPr>
            <a:r>
              <a:rPr lang="en-US" altLang="en-US" baseline="0" dirty="0" smtClean="0"/>
              <a:t>Compare and contrast MDX to SQL</a:t>
            </a:r>
          </a:p>
          <a:p>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2</a:t>
            </a:fld>
            <a:endParaRPr lang="en-US"/>
          </a:p>
        </p:txBody>
      </p:sp>
    </p:spTree>
    <p:extLst>
      <p:ext uri="{BB962C8B-B14F-4D97-AF65-F5344CB8AC3E}">
        <p14:creationId xmlns:p14="http://schemas.microsoft.com/office/powerpoint/2010/main" val="3644190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charset="0"/>
              <a:buNone/>
            </a:pPr>
            <a:r>
              <a:rPr lang="en-US" dirty="0" smtClean="0"/>
              <a:t>Fundamental</a:t>
            </a:r>
            <a:r>
              <a:rPr lang="en-US" baseline="0" dirty="0" smtClean="0"/>
              <a:t> difference:</a:t>
            </a:r>
          </a:p>
          <a:p>
            <a:pPr marL="171450" indent="-171450">
              <a:buFontTx/>
              <a:buChar char="-"/>
            </a:pPr>
            <a:r>
              <a:rPr lang="en-US" baseline="0" dirty="0" smtClean="0"/>
              <a:t>SQL SELECT generates a 2 dimensional table</a:t>
            </a:r>
          </a:p>
          <a:p>
            <a:pPr marL="171450" indent="-171450">
              <a:buFontTx/>
              <a:buChar char="-"/>
            </a:pPr>
            <a:r>
              <a:rPr lang="en-US" baseline="0" dirty="0" smtClean="0"/>
              <a:t>MDX SELECT generates m-dimensional cube possibly with summary calculations</a:t>
            </a:r>
            <a:endParaRPr lang="en-US" dirty="0" smtClean="0"/>
          </a:p>
          <a:p>
            <a:pPr>
              <a:buFont typeface="Arial" charset="0"/>
              <a:buChar char="•"/>
            </a:pPr>
            <a:r>
              <a:rPr lang="en-US" dirty="0" smtClean="0"/>
              <a:t>MDX can support up to 128 axes.</a:t>
            </a:r>
          </a:p>
          <a:p>
            <a:pPr>
              <a:buFont typeface="Arial" charset="0"/>
              <a:buChar char="•"/>
            </a:pPr>
            <a:r>
              <a:rPr lang="en-US" dirty="0" smtClean="0"/>
              <a:t>X-axis</a:t>
            </a:r>
            <a:r>
              <a:rPr lang="en-US" baseline="0" dirty="0" smtClean="0"/>
              <a:t> is the 0-axis (the syntax could be “ON AXIS(0)”, “ON 0” or “ON COLUMNS”)</a:t>
            </a:r>
          </a:p>
          <a:p>
            <a:pPr>
              <a:buFont typeface="Arial" charset="0"/>
              <a:buChar char="•"/>
            </a:pPr>
            <a:r>
              <a:rPr lang="en-US" baseline="0" dirty="0" smtClean="0"/>
              <a:t>Y-axis is the 1-axis, Z-axis is the 2-axis … etc</a:t>
            </a:r>
          </a:p>
          <a:p>
            <a:pPr rtl="0">
              <a:buFont typeface="Arial" charset="0"/>
              <a:buChar char="•"/>
            </a:pPr>
            <a:r>
              <a:rPr lang="en-US" baseline="0" dirty="0" smtClean="0"/>
              <a:t>The aliases for the first 5 axes are: COLUMNS, ROWS, PAGES, SECTIONS, and CHAPTERS</a:t>
            </a:r>
          </a:p>
          <a:p>
            <a:pPr>
              <a:buFont typeface="Arial" charset="0"/>
              <a:buChar char="•"/>
            </a:pPr>
            <a:r>
              <a:rPr lang="en-US" baseline="0" dirty="0" smtClean="0"/>
              <a:t>The axes must be used in the same order.</a:t>
            </a:r>
          </a:p>
          <a:p>
            <a:pPr>
              <a:buFont typeface="Arial" charset="0"/>
              <a:buChar char="•"/>
            </a:pPr>
            <a:r>
              <a:rPr lang="en-US" baseline="0" dirty="0" smtClean="0"/>
              <a:t>Every axis should select members from the same dimension.</a:t>
            </a:r>
          </a:p>
          <a:p>
            <a:pPr>
              <a:buFont typeface="Arial" charset="0"/>
              <a:buChar char="•"/>
            </a:pPr>
            <a:r>
              <a:rPr lang="en-US" dirty="0" smtClean="0"/>
              <a:t>Only</a:t>
            </a:r>
            <a:r>
              <a:rPr lang="en-US" baseline="0" dirty="0" smtClean="0"/>
              <a:t> 1 cube as the data source</a:t>
            </a:r>
          </a:p>
          <a:p>
            <a:endParaRPr lang="en-US" dirty="0" smtClean="0"/>
          </a:p>
          <a:p>
            <a:r>
              <a:rPr lang="en-US" dirty="0" smtClean="0"/>
              <a:t>MDX</a:t>
            </a:r>
          </a:p>
          <a:p>
            <a:pPr marL="171450" indent="-171450">
              <a:buFontTx/>
              <a:buChar char="-"/>
            </a:pPr>
            <a:r>
              <a:rPr lang="en-US" baseline="0" dirty="0" smtClean="0"/>
              <a:t>Source cube cells in SELECT; can list subset of dimension member values</a:t>
            </a:r>
          </a:p>
          <a:p>
            <a:pPr marL="171450" indent="-171450">
              <a:buFontTx/>
              <a:buChar char="-"/>
            </a:pPr>
            <a:r>
              <a:rPr lang="en-US" baseline="0" dirty="0" smtClean="0"/>
              <a:t>Result cube cells in WHERE: dimensions must be different than axis dimensions</a:t>
            </a:r>
          </a:p>
          <a:p>
            <a:pPr marL="171450" indent="-171450">
              <a:buFontTx/>
              <a:buChar char="-"/>
            </a:pPr>
            <a:r>
              <a:rPr lang="en-US" baseline="0" dirty="0" smtClean="0"/>
              <a:t>Data source (cube) in FROM</a:t>
            </a:r>
            <a:endParaRPr lang="en-US" dirty="0" smtClean="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4</a:t>
            </a:fld>
            <a:endParaRPr lang="en-US"/>
          </a:p>
        </p:txBody>
      </p:sp>
    </p:spTree>
    <p:extLst>
      <p:ext uri="{BB962C8B-B14F-4D97-AF65-F5344CB8AC3E}">
        <p14:creationId xmlns:p14="http://schemas.microsoft.com/office/powerpoint/2010/main" val="44016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charset="0"/>
              <a:buNone/>
            </a:pPr>
            <a:r>
              <a:rPr lang="en-US" dirty="0" smtClean="0"/>
              <a:t>Snapshot from Pivot4J</a:t>
            </a:r>
          </a:p>
          <a:p>
            <a:pPr>
              <a:buFont typeface="Arial" charset="0"/>
              <a:buNone/>
            </a:pPr>
            <a:endParaRPr lang="en-US" dirty="0" smtClean="0"/>
          </a:p>
          <a:p>
            <a:pPr>
              <a:buFont typeface="Arial" charset="0"/>
              <a:buNone/>
            </a:pPr>
            <a:r>
              <a:rPr lang="en-US" dirty="0" smtClean="0"/>
              <a:t>Time is the dimension</a:t>
            </a:r>
            <a:r>
              <a:rPr lang="en-US" baseline="0" dirty="0" smtClean="0"/>
              <a:t> on the rows. 2003 and 2004 are the year members on the rows.</a:t>
            </a:r>
          </a:p>
          <a:p>
            <a:pPr>
              <a:buFont typeface="Arial" charset="0"/>
              <a:buNone/>
            </a:pPr>
            <a:endParaRPr lang="en-US" baseline="0" dirty="0" smtClean="0"/>
          </a:p>
          <a:p>
            <a:pPr>
              <a:buFont typeface="Arial" charset="0"/>
              <a:buNone/>
            </a:pPr>
            <a:r>
              <a:rPr lang="en-US" baseline="0" dirty="0" smtClean="0"/>
              <a:t>Sales and Quantity are on the columns</a:t>
            </a:r>
          </a:p>
          <a:p>
            <a:pPr marL="171450" lvl="1" indent="-171450">
              <a:buFontTx/>
              <a:buChar char="-"/>
            </a:pPr>
            <a:r>
              <a:rPr lang="en-US" baseline="0" dirty="0" smtClean="0"/>
              <a:t>The numbers (in black) inside the cells are the measures</a:t>
            </a:r>
          </a:p>
          <a:p>
            <a:pPr marL="171450" lvl="1" indent="-171450">
              <a:buFontTx/>
              <a:buChar char="-"/>
            </a:pPr>
            <a:r>
              <a:rPr lang="en-US" baseline="0" dirty="0" smtClean="0"/>
              <a:t>Cells show sales and quantity for classic cars</a:t>
            </a:r>
          </a:p>
          <a:p>
            <a:pPr marL="0" lvl="1" indent="0">
              <a:buFontTx/>
              <a:buNone/>
            </a:pPr>
            <a:endParaRPr lang="en-US" baseline="0" dirty="0" smtClean="0"/>
          </a:p>
          <a:p>
            <a:pPr marL="0" lvl="1" indent="0">
              <a:buFontTx/>
              <a:buNone/>
            </a:pPr>
            <a:r>
              <a:rPr lang="en-US" baseline="0" dirty="0" smtClean="0"/>
              <a:t>WHERE clause</a:t>
            </a:r>
          </a:p>
          <a:p>
            <a:pPr marL="171450" lvl="1" indent="-171450">
              <a:buFontTx/>
              <a:buChar char="-"/>
            </a:pPr>
            <a:r>
              <a:rPr lang="en-US" baseline="0" dirty="0" smtClean="0"/>
              <a:t>Restricts cube calculations to classic cars.</a:t>
            </a:r>
          </a:p>
          <a:p>
            <a:pPr marL="171450" lvl="1" indent="-171450">
              <a:buFontTx/>
              <a:buChar char="-"/>
            </a:pPr>
            <a:r>
              <a:rPr lang="en-US" baseline="0" dirty="0" smtClean="0"/>
              <a:t>Dimensions in the WHERE clause must be different than the SELECT clause</a:t>
            </a:r>
          </a:p>
          <a:p>
            <a:pPr marL="171450" lvl="1" indent="-171450">
              <a:buFontTx/>
              <a:buChar char="-"/>
            </a:pPr>
            <a:r>
              <a:rPr lang="en-US" baseline="0" dirty="0" smtClean="0"/>
              <a:t>WHERE condition is known as a slicer condition</a:t>
            </a:r>
          </a:p>
          <a:p>
            <a:pPr marL="0" lvl="1" indent="0">
              <a:buFontTx/>
              <a:buNone/>
            </a:pPr>
            <a:endParaRPr lang="en-US" baseline="0"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smtClean="0"/>
              <a:t>If no measures appear in</a:t>
            </a:r>
            <a:r>
              <a:rPr lang="en-US" baseline="0" dirty="0" smtClean="0"/>
              <a:t> the SELECT list (dimension axes), the default measure is shown in the cells.</a:t>
            </a:r>
            <a:endParaRPr lang="en-US" dirty="0" smtClean="0"/>
          </a:p>
          <a:p>
            <a:pPr marL="0" lvl="1" indent="0">
              <a:buFontTx/>
              <a:buNone/>
            </a:pPr>
            <a:endParaRPr lang="en-US" baseline="0" dirty="0" smtClean="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5</a:t>
            </a:fld>
            <a:endParaRPr lang="en-US"/>
          </a:p>
        </p:txBody>
      </p:sp>
    </p:spTree>
    <p:extLst>
      <p:ext uri="{BB962C8B-B14F-4D97-AF65-F5344CB8AC3E}">
        <p14:creationId xmlns:p14="http://schemas.microsoft.com/office/powerpoint/2010/main" val="1947620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charset="0"/>
              <a:buNone/>
            </a:pPr>
            <a:r>
              <a:rPr lang="en-US" dirty="0" smtClean="0"/>
              <a:t>The result of the previous MDX query.</a:t>
            </a:r>
          </a:p>
          <a:p>
            <a:pPr>
              <a:buFont typeface="Arial" charset="0"/>
              <a:buNone/>
            </a:pPr>
            <a:endParaRPr lang="en-US" dirty="0" smtClean="0"/>
          </a:p>
          <a:p>
            <a:pPr>
              <a:buFont typeface="Arial" charset="0"/>
              <a:buNone/>
            </a:pPr>
            <a:r>
              <a:rPr lang="en-US" dirty="0" smtClean="0"/>
              <a:t>Order Status</a:t>
            </a:r>
            <a:r>
              <a:rPr lang="en-US" baseline="0" dirty="0" smtClean="0"/>
              <a:t> is among the dimensions.</a:t>
            </a:r>
          </a:p>
          <a:p>
            <a:pPr>
              <a:buFont typeface="Arial" charset="0"/>
              <a:buNone/>
            </a:pPr>
            <a:endParaRPr lang="en-US" baseline="0" dirty="0" smtClean="0"/>
          </a:p>
          <a:p>
            <a:pPr>
              <a:buFont typeface="Arial" charset="0"/>
              <a:buNone/>
            </a:pPr>
            <a:r>
              <a:rPr lang="en-US" baseline="0" dirty="0" smtClean="0"/>
              <a:t>Sales and Quantity values are shown for “Shipped” and “Cancelled” only</a:t>
            </a:r>
          </a:p>
          <a:p>
            <a:pPr>
              <a:buFont typeface="Arial" charset="0"/>
              <a:buNone/>
            </a:pPr>
            <a:endParaRPr lang="en-US" baseline="0" dirty="0" smtClean="0"/>
          </a:p>
          <a:p>
            <a:pPr>
              <a:buFont typeface="Arial" charset="0"/>
              <a:buNone/>
            </a:pPr>
            <a:r>
              <a:rPr lang="en-US" baseline="0" dirty="0" smtClean="0"/>
              <a:t>Shipped and Cancelled are not exhaustive so some part of sales and quantity are not allocated.</a:t>
            </a:r>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6</a:t>
            </a:fld>
            <a:endParaRPr lang="en-US"/>
          </a:p>
        </p:txBody>
      </p:sp>
    </p:spTree>
    <p:extLst>
      <p:ext uri="{BB962C8B-B14F-4D97-AF65-F5344CB8AC3E}">
        <p14:creationId xmlns:p14="http://schemas.microsoft.com/office/powerpoint/2010/main" val="1408751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a:t>
            </a:r>
            <a:r>
              <a:rPr lang="en-US" baseline="0" dirty="0" smtClean="0"/>
              <a:t> showing the impact of a slicer condition. The data cube on the right has a WHERE condition to limit the calculated results to the North American member in the territory attribute of the Markets dimension. The Sales values in the cells are smaller because of the slicer condition. For example, the sales of classic cars in 2003 is 4,959 for North America, but 12,762 for all territories in 2003. Also depicts multiple dimensions on the columns dimension and the usage of the default measure (Sales), not shown in either query axis.</a:t>
            </a:r>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7</a:t>
            </a:fld>
            <a:endParaRPr lang="en-US"/>
          </a:p>
        </p:txBody>
      </p:sp>
    </p:spTree>
    <p:extLst>
      <p:ext uri="{BB962C8B-B14F-4D97-AF65-F5344CB8AC3E}">
        <p14:creationId xmlns:p14="http://schemas.microsoft.com/office/powerpoint/2010/main" val="20025132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7A4C6E0C-363B-4ABB-8BDF-57CC31F33E85}" type="slidenum">
              <a:rPr kumimoji="0" lang="en-US" altLang="en-US" sz="1200" b="0" smtClean="0">
                <a:latin typeface="Arial" charset="0"/>
              </a:rPr>
              <a:pPr/>
              <a:t>8</a:t>
            </a:fld>
            <a:endParaRPr kumimoji="0" lang="en-US" altLang="en-US" sz="1200" b="0" smtClean="0">
              <a:latin typeface="Arial" charset="0"/>
            </a:endParaRPr>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marL="0" indent="0" eaLnBrk="1" hangingPunct="1">
              <a:buFontTx/>
              <a:buNone/>
            </a:pPr>
            <a:r>
              <a:rPr lang="en-US" altLang="en-US" baseline="0" dirty="0" smtClean="0"/>
              <a:t>Similar syntax as SQL SELECT</a:t>
            </a:r>
          </a:p>
          <a:p>
            <a:pPr marL="171450" indent="-171450" eaLnBrk="1" hangingPunct="1">
              <a:buFontTx/>
              <a:buChar char="-"/>
            </a:pPr>
            <a:r>
              <a:rPr lang="en-US" altLang="en-US" baseline="0" dirty="0" smtClean="0"/>
              <a:t>SELECT</a:t>
            </a:r>
          </a:p>
          <a:p>
            <a:pPr marL="171450" indent="-171450" eaLnBrk="1" hangingPunct="1">
              <a:buFontTx/>
              <a:buChar char="-"/>
            </a:pPr>
            <a:r>
              <a:rPr lang="en-US" altLang="en-US" baseline="0" dirty="0" smtClean="0"/>
              <a:t>FROM</a:t>
            </a:r>
          </a:p>
          <a:p>
            <a:pPr marL="171450" indent="-171450" eaLnBrk="1" hangingPunct="1">
              <a:buFontTx/>
              <a:buChar char="-"/>
            </a:pPr>
            <a:r>
              <a:rPr lang="en-US" altLang="en-US" baseline="0" dirty="0" smtClean="0"/>
              <a:t>WHERE</a:t>
            </a:r>
          </a:p>
          <a:p>
            <a:pPr marL="171450" indent="-171450" eaLnBrk="1" hangingPunct="1">
              <a:buFontTx/>
              <a:buChar char="-"/>
            </a:pPr>
            <a:r>
              <a:rPr lang="en-US" altLang="en-US" baseline="0" dirty="0" smtClean="0"/>
              <a:t>Manipulate cubes not tables</a:t>
            </a:r>
          </a:p>
          <a:p>
            <a:pPr marL="0" indent="0" eaLnBrk="1" hangingPunct="1">
              <a:buFontTx/>
              <a:buNone/>
            </a:pPr>
            <a:endParaRPr lang="en-US" altLang="en-US" baseline="0" dirty="0" smtClean="0"/>
          </a:p>
          <a:p>
            <a:pPr marL="0" indent="0" eaLnBrk="1" hangingPunct="1">
              <a:buFontTx/>
              <a:buNone/>
            </a:pPr>
            <a:r>
              <a:rPr lang="en-US" altLang="en-US" baseline="0" dirty="0" smtClean="0"/>
              <a:t>Axes</a:t>
            </a:r>
          </a:p>
          <a:p>
            <a:pPr marL="171450" indent="-171450" eaLnBrk="1" hangingPunct="1">
              <a:buFontTx/>
              <a:buChar char="-"/>
            </a:pPr>
            <a:r>
              <a:rPr lang="en-US" altLang="en-US" baseline="0" dirty="0" smtClean="0"/>
              <a:t>COLUMNS</a:t>
            </a:r>
          </a:p>
          <a:p>
            <a:pPr marL="171450" indent="-171450" eaLnBrk="1" hangingPunct="1">
              <a:buFontTx/>
              <a:buChar char="-"/>
            </a:pPr>
            <a:r>
              <a:rPr lang="en-US" altLang="en-US" baseline="0" dirty="0" smtClean="0"/>
              <a:t>ROWS</a:t>
            </a:r>
          </a:p>
          <a:p>
            <a:pPr marL="171450" indent="-171450" eaLnBrk="1" hangingPunct="1">
              <a:buFontTx/>
              <a:buChar char="-"/>
            </a:pPr>
            <a:r>
              <a:rPr lang="en-US" altLang="en-US" baseline="0" dirty="0" smtClean="0"/>
              <a:t>List dimensions to specify on axis</a:t>
            </a:r>
          </a:p>
          <a:p>
            <a:pPr marL="171450" indent="-171450" eaLnBrk="1" hangingPunct="1">
              <a:buFontTx/>
              <a:buChar char="-"/>
            </a:pPr>
            <a:r>
              <a:rPr lang="en-US" altLang="en-US" baseline="0" dirty="0" smtClean="0"/>
              <a:t>Use cross join operator to combine more than one axis on a dimension</a:t>
            </a:r>
          </a:p>
          <a:p>
            <a:pPr marL="0" indent="0" eaLnBrk="1" hangingPunct="1">
              <a:buFontTx/>
              <a:buNone/>
            </a:pPr>
            <a:endParaRPr lang="en-US" altLang="en-US" baseline="0" dirty="0" smtClean="0"/>
          </a:p>
          <a:p>
            <a:pPr marL="0" indent="0" eaLnBrk="1" hangingPunct="1">
              <a:buFontTx/>
              <a:buNone/>
            </a:pPr>
            <a:r>
              <a:rPr lang="en-US" altLang="en-US" baseline="0" dirty="0" smtClean="0"/>
              <a:t>Slicer dimensions</a:t>
            </a:r>
          </a:p>
          <a:p>
            <a:pPr marL="0" indent="0" eaLnBrk="1" hangingPunct="1">
              <a:buFontTx/>
              <a:buNone/>
            </a:pPr>
            <a:r>
              <a:rPr lang="en-US" altLang="en-US" baseline="0" dirty="0" smtClean="0"/>
              <a:t>- Cannot be the same as axis dimensions</a:t>
            </a:r>
            <a:endParaRPr lang="en-US" altLang="en-US" dirty="0" smtClean="0"/>
          </a:p>
        </p:txBody>
      </p:sp>
    </p:spTree>
    <p:extLst>
      <p:ext uri="{BB962C8B-B14F-4D97-AF65-F5344CB8AC3E}">
        <p14:creationId xmlns:p14="http://schemas.microsoft.com/office/powerpoint/2010/main" val="16827910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19050" y="0"/>
            <a:ext cx="9182100" cy="6858000"/>
          </a:xfrm>
          <a:prstGeom prst="rect">
            <a:avLst/>
          </a:prstGeom>
          <a:noFill/>
          <a:ln w="9525">
            <a:noFill/>
            <a:miter lim="800000"/>
            <a:headEnd/>
            <a:tailEnd/>
          </a:ln>
        </p:spPr>
      </p:pic>
      <p:sp>
        <p:nvSpPr>
          <p:cNvPr id="6" name="Rectangle 5"/>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defRPr sz="3600">
                <a:solidFill>
                  <a:schemeClr val="bg1"/>
                </a:solidFill>
              </a:defRPr>
            </a:lvl1pPr>
          </a:lstStyle>
          <a:p>
            <a:r>
              <a:rPr lang="en-US" smtClean="0"/>
              <a:t>Click to edit Master title style</a:t>
            </a:r>
            <a:endParaRPr lang="en-US" dirty="0"/>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buFontTx/>
              <a:buNone/>
              <a:defRPr>
                <a:solidFill>
                  <a:schemeClr val="bg1"/>
                </a:solidFill>
              </a:defRPr>
            </a:lvl1pPr>
          </a:lstStyle>
          <a:p>
            <a:r>
              <a:rPr lang="en-US" smtClean="0"/>
              <a:t>Click to edit Master subtitle style</a:t>
            </a:r>
            <a:endParaRPr lang="en-US" dirty="0"/>
          </a:p>
        </p:txBody>
      </p:sp>
      <p:pic>
        <p:nvPicPr>
          <p:cNvPr id="9" name="Picture 8" descr="iStock_000018487654Medium.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19872" y="5517232"/>
            <a:ext cx="2555775" cy="1349764"/>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userDrawn="1"/>
        </p:nvSpPr>
        <p:spPr>
          <a:xfrm>
            <a:off x="4644008" y="456927"/>
            <a:ext cx="4248472" cy="369332"/>
          </a:xfrm>
          <a:prstGeom prst="rect">
            <a:avLst/>
          </a:prstGeom>
          <a:noFill/>
        </p:spPr>
        <p:txBody>
          <a:bodyPr wrap="square" rtlCol="0">
            <a:spAutoFit/>
          </a:bodyPr>
          <a:lstStyle/>
          <a:p>
            <a:pPr algn="r"/>
            <a:r>
              <a:rPr lang="en-US" sz="1800" dirty="0" smtClean="0">
                <a:solidFill>
                  <a:schemeClr val="bg1"/>
                </a:solidFill>
              </a:rPr>
              <a:t>Information Systems</a:t>
            </a:r>
            <a:r>
              <a:rPr lang="en-US" sz="1800" baseline="0" dirty="0" smtClean="0">
                <a:solidFill>
                  <a:schemeClr val="bg1"/>
                </a:solidFill>
              </a:rPr>
              <a:t> Program</a:t>
            </a:r>
            <a:endParaRPr lang="en-US" sz="1800" dirty="0">
              <a:solidFill>
                <a:schemeClr val="bg1"/>
              </a:solidFill>
            </a:endParaRPr>
          </a:p>
        </p:txBody>
      </p:sp>
    </p:spTree>
    <p:extLst>
      <p:ext uri="{BB962C8B-B14F-4D97-AF65-F5344CB8AC3E}">
        <p14:creationId xmlns:p14="http://schemas.microsoft.com/office/powerpoint/2010/main" val="3027261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20951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70474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46190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48711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9147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14304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Tree>
    <p:extLst>
      <p:ext uri="{BB962C8B-B14F-4D97-AF65-F5344CB8AC3E}">
        <p14:creationId xmlns:p14="http://schemas.microsoft.com/office/powerpoint/2010/main" val="665640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1311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29639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00164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Text Box 6"/>
          <p:cNvSpPr txBox="1">
            <a:spLocks noChangeArrowheads="1"/>
          </p:cNvSpPr>
          <p:nvPr/>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p:nvSpPr>
        <p:spPr>
          <a:xfrm>
            <a:off x="5076056" y="6361583"/>
            <a:ext cx="3744416" cy="307777"/>
          </a:xfrm>
          <a:prstGeom prst="rect">
            <a:avLst/>
          </a:prstGeom>
          <a:noFill/>
        </p:spPr>
        <p:txBody>
          <a:bodyPr wrap="square" rtlCol="0">
            <a:spAutoFit/>
          </a:bodyPr>
          <a:lstStyle/>
          <a:p>
            <a:pPr algn="r"/>
            <a:r>
              <a:rPr lang="en-US" sz="1400" dirty="0" smtClean="0">
                <a:solidFill>
                  <a:schemeClr val="bg1"/>
                </a:solidFill>
              </a:rPr>
              <a:t>Information Systems</a:t>
            </a:r>
            <a:r>
              <a:rPr lang="en-US" sz="1400" baseline="0" dirty="0" smtClean="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66742986"/>
      </p:ext>
    </p:extLst>
  </p:cSld>
  <p:clrMap bg1="lt1" tx1="dk1" bg2="lt2" tx2="dk2" accent1="accent1" accent2="accent2" accent3="accent3" accent4="accent4" accent5="accent5" accent6="accent6" hlink="hlink" folHlink="folHlink"/>
  <p:sldLayoutIdLst>
    <p:sldLayoutId id="2147483734"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txStyles>
    <p:titleStyle>
      <a:lvl1pPr algn="l" rtl="0" eaLnBrk="1" fontAlgn="base" hangingPunct="1">
        <a:spcBef>
          <a:spcPct val="0"/>
        </a:spcBef>
        <a:spcAft>
          <a:spcPct val="0"/>
        </a:spcAft>
        <a:defRPr sz="3200" b="0" i="0" u="none">
          <a:solidFill>
            <a:schemeClr val="bg2"/>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000" b="0" i="0" u="none">
          <a:solidFill>
            <a:schemeClr val="bg2"/>
          </a:solidFill>
          <a:latin typeface="+mn-lt"/>
          <a:ea typeface="+mn-ea"/>
        </a:defRPr>
      </a:lvl2pPr>
      <a:lvl3pPr marL="1143000" indent="-228600" algn="l" rtl="0" eaLnBrk="1" fontAlgn="base" hangingPunct="1">
        <a:spcBef>
          <a:spcPct val="20000"/>
        </a:spcBef>
        <a:spcAft>
          <a:spcPct val="0"/>
        </a:spcAft>
        <a:buChar char="•"/>
        <a:defRPr>
          <a:solidFill>
            <a:schemeClr val="bg2"/>
          </a:solidFill>
          <a:latin typeface="+mn-lt"/>
          <a:ea typeface="+mn-ea"/>
        </a:defRPr>
      </a:lvl3pPr>
      <a:lvl4pPr marL="1600200" indent="-228600" algn="l" rtl="0" eaLnBrk="1" fontAlgn="base" hangingPunct="1">
        <a:spcBef>
          <a:spcPct val="20000"/>
        </a:spcBef>
        <a:spcAft>
          <a:spcPct val="0"/>
        </a:spcAft>
        <a:buChar char="–"/>
        <a:defRPr sz="1600">
          <a:solidFill>
            <a:schemeClr val="bg2"/>
          </a:solidFill>
          <a:latin typeface="+mn-lt"/>
          <a:ea typeface="+mn-ea"/>
        </a:defRPr>
      </a:lvl4pPr>
      <a:lvl5pPr marL="2057400" indent="-228600" algn="l" rtl="0" eaLnBrk="1" fontAlgn="base" hangingPunct="1">
        <a:spcBef>
          <a:spcPct val="20000"/>
        </a:spcBef>
        <a:spcAft>
          <a:spcPct val="0"/>
        </a:spcAft>
        <a:buChar char="»"/>
        <a:defRPr sz="1600">
          <a:solidFill>
            <a:schemeClr val="bg2"/>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990600" y="1295400"/>
            <a:ext cx="7391400" cy="1143000"/>
          </a:xfrm>
        </p:spPr>
        <p:txBody>
          <a:bodyPr/>
          <a:lstStyle/>
          <a:p>
            <a:pPr algn="ctr"/>
            <a:r>
              <a:rPr lang="en-US" altLang="en-US" dirty="0" smtClean="0"/>
              <a:t>Module 2</a:t>
            </a:r>
            <a:br>
              <a:rPr lang="en-US" altLang="en-US" dirty="0" smtClean="0"/>
            </a:br>
            <a:r>
              <a:rPr lang="en-US" altLang="en-US" dirty="0" smtClean="0"/>
              <a:t>Multidimensional </a:t>
            </a:r>
            <a:r>
              <a:rPr lang="en-US" altLang="en-US" dirty="0"/>
              <a:t>data representation </a:t>
            </a:r>
            <a:br>
              <a:rPr lang="en-US" altLang="en-US" dirty="0"/>
            </a:br>
            <a:r>
              <a:rPr lang="en-US" altLang="en-US" dirty="0"/>
              <a:t>and manipulation</a:t>
            </a:r>
            <a:endParaRPr lang="en-US" altLang="en-US" dirty="0" smtClean="0"/>
          </a:p>
        </p:txBody>
      </p:sp>
      <p:sp>
        <p:nvSpPr>
          <p:cNvPr id="3075" name="Rectangle 5"/>
          <p:cNvSpPr>
            <a:spLocks noGrp="1" noChangeArrowheads="1"/>
          </p:cNvSpPr>
          <p:nvPr>
            <p:ph type="subTitle" idx="1"/>
          </p:nvPr>
        </p:nvSpPr>
        <p:spPr>
          <a:xfrm>
            <a:off x="780732" y="3711258"/>
            <a:ext cx="7448867" cy="1676400"/>
          </a:xfrm>
          <a:noFill/>
          <a:ln w="25400"/>
        </p:spPr>
        <p:txBody>
          <a:bodyPr/>
          <a:lstStyle/>
          <a:p>
            <a:pPr algn="r" eaLnBrk="1" hangingPunct="1"/>
            <a:r>
              <a:rPr lang="en-US" altLang="en-US" sz="2800" dirty="0" smtClean="0"/>
              <a:t>Lesson 4: Microsoft MDX Statements</a:t>
            </a:r>
          </a:p>
        </p:txBody>
      </p:sp>
    </p:spTree>
    <p:extLst>
      <p:ext uri="{BB962C8B-B14F-4D97-AF65-F5344CB8AC3E}">
        <p14:creationId xmlns:p14="http://schemas.microsoft.com/office/powerpoint/2010/main" val="3526472645"/>
      </p:ext>
    </p:extLst>
  </p:cSld>
  <p:clrMapOvr>
    <a:masterClrMapping/>
  </p:clrMapOvr>
  <p:transition>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lstStyle/>
          <a:p>
            <a:r>
              <a:rPr lang="en-US" dirty="0" smtClean="0"/>
              <a:t>Explain simple MDX statements</a:t>
            </a:r>
          </a:p>
          <a:p>
            <a:r>
              <a:rPr lang="en-US" dirty="0" smtClean="0"/>
              <a:t>Compare and contrast MDX and SQL</a:t>
            </a:r>
          </a:p>
          <a:p>
            <a:r>
              <a:rPr lang="en-US" dirty="0" smtClean="0"/>
              <a:t>Gain insight into MDX complexity</a:t>
            </a:r>
            <a:endParaRPr lang="en-US" dirty="0"/>
          </a:p>
        </p:txBody>
      </p:sp>
    </p:spTree>
    <p:extLst>
      <p:ext uri="{BB962C8B-B14F-4D97-AF65-F5344CB8AC3E}">
        <p14:creationId xmlns:p14="http://schemas.microsoft.com/office/powerpoint/2010/main" val="4217204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Versus MDX</a:t>
            </a:r>
            <a:endParaRPr lang="en-US" dirty="0"/>
          </a:p>
        </p:txBody>
      </p:sp>
      <p:sp>
        <p:nvSpPr>
          <p:cNvPr id="3" name="Content Placeholder 2"/>
          <p:cNvSpPr>
            <a:spLocks noGrp="1"/>
          </p:cNvSpPr>
          <p:nvPr>
            <p:ph idx="1"/>
          </p:nvPr>
        </p:nvSpPr>
        <p:spPr/>
        <p:txBody>
          <a:bodyPr/>
          <a:lstStyle/>
          <a:p>
            <a:r>
              <a:rPr lang="en-US" dirty="0" smtClean="0"/>
              <a:t>Table result for SQL SELECT statement</a:t>
            </a:r>
          </a:p>
          <a:p>
            <a:r>
              <a:rPr lang="en-US" dirty="0" smtClean="0"/>
              <a:t>Data cube result for MDX SELECT statement</a:t>
            </a:r>
          </a:p>
          <a:p>
            <a:r>
              <a:rPr lang="en-US" dirty="0" smtClean="0"/>
              <a:t>Different mathematical approaches for manipulating tables and data cubes</a:t>
            </a:r>
            <a:endParaRPr lang="en-US" dirty="0"/>
          </a:p>
        </p:txBody>
      </p:sp>
    </p:spTree>
    <p:extLst>
      <p:ext uri="{BB962C8B-B14F-4D97-AF65-F5344CB8AC3E}">
        <p14:creationId xmlns:p14="http://schemas.microsoft.com/office/powerpoint/2010/main" val="1316421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of Clauses</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291218994"/>
              </p:ext>
            </p:extLst>
          </p:nvPr>
        </p:nvGraphicFramePr>
        <p:xfrm>
          <a:off x="396241" y="1706880"/>
          <a:ext cx="8101583" cy="2936240"/>
        </p:xfrm>
        <a:graphic>
          <a:graphicData uri="http://schemas.openxmlformats.org/drawingml/2006/table">
            <a:tbl>
              <a:tblPr firstRow="1" bandRow="1">
                <a:tableStyleId>{10A1B5D5-9B99-4C35-A422-299274C87663}</a:tableStyleId>
              </a:tblPr>
              <a:tblGrid>
                <a:gridCol w="1181670"/>
                <a:gridCol w="3228544"/>
                <a:gridCol w="3691369"/>
              </a:tblGrid>
              <a:tr h="370840">
                <a:tc>
                  <a:txBody>
                    <a:bodyPr/>
                    <a:lstStyle/>
                    <a:p>
                      <a:endParaRPr lang="en-US" dirty="0"/>
                    </a:p>
                  </a:txBody>
                  <a:tcPr/>
                </a:tc>
                <a:tc gridSpan="2">
                  <a:txBody>
                    <a:bodyPr/>
                    <a:lstStyle/>
                    <a:p>
                      <a:pPr algn="ctr"/>
                      <a:r>
                        <a:rPr lang="en-US" dirty="0" smtClean="0"/>
                        <a:t>Language</a:t>
                      </a:r>
                      <a:endParaRPr lang="en-US" dirty="0"/>
                    </a:p>
                  </a:txBody>
                  <a:tcPr/>
                </a:tc>
                <a:tc hMerge="1">
                  <a:txBody>
                    <a:bodyPr/>
                    <a:lstStyle/>
                    <a:p>
                      <a:endParaRPr lang="en-US" dirty="0"/>
                    </a:p>
                  </a:txBody>
                  <a:tcPr/>
                </a:tc>
              </a:tr>
              <a:tr h="370840">
                <a:tc>
                  <a:txBody>
                    <a:bodyPr/>
                    <a:lstStyle/>
                    <a:p>
                      <a:endParaRPr lang="en-US" dirty="0" smtClean="0"/>
                    </a:p>
                    <a:p>
                      <a:r>
                        <a:rPr lang="en-US" b="1" dirty="0" smtClean="0"/>
                        <a:t>Clause</a:t>
                      </a:r>
                      <a:endParaRPr lang="en-US" b="1" dirty="0"/>
                    </a:p>
                  </a:txBody>
                  <a:tcPr/>
                </a:tc>
                <a:tc>
                  <a:txBody>
                    <a:bodyPr/>
                    <a:lstStyle/>
                    <a:p>
                      <a:pPr algn="ctr"/>
                      <a:r>
                        <a:rPr lang="en-US" b="1" dirty="0" smtClean="0"/>
                        <a:t>SQL</a:t>
                      </a:r>
                      <a:endParaRPr lang="en-US" b="1" dirty="0"/>
                    </a:p>
                  </a:txBody>
                  <a:tcPr/>
                </a:tc>
                <a:tc>
                  <a:txBody>
                    <a:bodyPr/>
                    <a:lstStyle/>
                    <a:p>
                      <a:pPr algn="ctr"/>
                      <a:r>
                        <a:rPr lang="en-US" b="1" dirty="0" smtClean="0"/>
                        <a:t>MDX</a:t>
                      </a:r>
                      <a:endParaRPr lang="en-US" b="1" dirty="0"/>
                    </a:p>
                  </a:txBody>
                  <a:tcPr/>
                </a:tc>
              </a:tr>
              <a:tr h="370840">
                <a:tc>
                  <a:txBody>
                    <a:bodyPr/>
                    <a:lstStyle/>
                    <a:p>
                      <a:r>
                        <a:rPr lang="en-US" dirty="0" smtClean="0"/>
                        <a:t>SELECT</a:t>
                      </a:r>
                      <a:endParaRPr lang="en-US" dirty="0"/>
                    </a:p>
                  </a:txBody>
                  <a:tcPr/>
                </a:tc>
                <a:tc>
                  <a:txBody>
                    <a:bodyPr/>
                    <a:lstStyle/>
                    <a:p>
                      <a:r>
                        <a:rPr lang="en-US" dirty="0" smtClean="0"/>
                        <a:t>List of columns</a:t>
                      </a:r>
                      <a:endParaRPr lang="en-US" dirty="0"/>
                    </a:p>
                  </a:txBody>
                  <a:tcPr/>
                </a:tc>
                <a:tc>
                  <a:txBody>
                    <a:bodyPr/>
                    <a:lstStyle/>
                    <a:p>
                      <a:r>
                        <a:rPr lang="en-US" dirty="0" smtClean="0"/>
                        <a:t>List of axi</a:t>
                      </a:r>
                      <a:r>
                        <a:rPr lang="en-US" baseline="0" dirty="0" smtClean="0"/>
                        <a:t>s dimensions (source cube cells)</a:t>
                      </a:r>
                      <a:endParaRPr lang="en-US" dirty="0"/>
                    </a:p>
                  </a:txBody>
                  <a:tcPr/>
                </a:tc>
              </a:tr>
              <a:tr h="370840">
                <a:tc>
                  <a:txBody>
                    <a:bodyPr/>
                    <a:lstStyle/>
                    <a:p>
                      <a:r>
                        <a:rPr lang="en-US" dirty="0" smtClean="0"/>
                        <a:t>FROM</a:t>
                      </a:r>
                      <a:endParaRPr lang="en-US" dirty="0"/>
                    </a:p>
                  </a:txBody>
                  <a:tcPr/>
                </a:tc>
                <a:tc>
                  <a:txBody>
                    <a:bodyPr/>
                    <a:lstStyle/>
                    <a:p>
                      <a:r>
                        <a:rPr lang="en-US" dirty="0" smtClean="0"/>
                        <a:t>List of tables</a:t>
                      </a:r>
                      <a:endParaRPr lang="en-US" dirty="0"/>
                    </a:p>
                  </a:txBody>
                  <a:tcPr/>
                </a:tc>
                <a:tc>
                  <a:txBody>
                    <a:bodyPr/>
                    <a:lstStyle/>
                    <a:p>
                      <a:r>
                        <a:rPr lang="en-US" dirty="0" smtClean="0"/>
                        <a:t>Cube name</a:t>
                      </a:r>
                      <a:endParaRPr lang="en-US" dirty="0"/>
                    </a:p>
                  </a:txBody>
                  <a:tcPr/>
                </a:tc>
              </a:tr>
              <a:tr h="370840">
                <a:tc>
                  <a:txBody>
                    <a:bodyPr/>
                    <a:lstStyle/>
                    <a:p>
                      <a:r>
                        <a:rPr lang="en-US" dirty="0" smtClean="0"/>
                        <a:t>WHERE</a:t>
                      </a:r>
                      <a:endParaRPr lang="en-US" dirty="0"/>
                    </a:p>
                  </a:txBody>
                  <a:tcPr/>
                </a:tc>
                <a:tc>
                  <a:txBody>
                    <a:bodyPr/>
                    <a:lstStyle/>
                    <a:p>
                      <a:r>
                        <a:rPr lang="en-US" dirty="0" smtClean="0"/>
                        <a:t>Conditions</a:t>
                      </a:r>
                      <a:r>
                        <a:rPr lang="en-US" baseline="0" dirty="0" smtClean="0"/>
                        <a:t> restricting rows</a:t>
                      </a:r>
                      <a:endParaRPr lang="en-US" dirty="0"/>
                    </a:p>
                  </a:txBody>
                  <a:tcPr/>
                </a:tc>
                <a:tc>
                  <a:txBody>
                    <a:bodyPr/>
                    <a:lstStyle/>
                    <a:p>
                      <a:r>
                        <a:rPr lang="en-US" dirty="0" smtClean="0"/>
                        <a:t>Restriction</a:t>
                      </a:r>
                      <a:r>
                        <a:rPr lang="en-US" baseline="0" dirty="0" smtClean="0"/>
                        <a:t> to a combination of dimension members (result cube cells)</a:t>
                      </a:r>
                      <a:endParaRPr lang="en-US" dirty="0"/>
                    </a:p>
                  </a:txBody>
                  <a:tcPr/>
                </a:tc>
              </a:tr>
            </a:tbl>
          </a:graphicData>
        </a:graphic>
      </p:graphicFrame>
    </p:spTree>
    <p:extLst>
      <p:ext uri="{BB962C8B-B14F-4D97-AF65-F5344CB8AC3E}">
        <p14:creationId xmlns:p14="http://schemas.microsoft.com/office/powerpoint/2010/main" val="27936605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MDX Statement and Result</a:t>
            </a:r>
            <a:endParaRPr lang="en-US" dirty="0"/>
          </a:p>
        </p:txBody>
      </p:sp>
      <p:pic>
        <p:nvPicPr>
          <p:cNvPr id="58370" name="Picture 2" descr="C:\Users\Training\Desktop\Screenshot_2.png"/>
          <p:cNvPicPr>
            <a:picLocks noChangeAspect="1" noChangeArrowheads="1"/>
          </p:cNvPicPr>
          <p:nvPr/>
        </p:nvPicPr>
        <p:blipFill>
          <a:blip r:embed="rId3" cstate="print"/>
          <a:srcRect/>
          <a:stretch>
            <a:fillRect/>
          </a:stretch>
        </p:blipFill>
        <p:spPr bwMode="auto">
          <a:xfrm>
            <a:off x="304800" y="1233185"/>
            <a:ext cx="8211670" cy="4503510"/>
          </a:xfrm>
          <a:prstGeom prst="rect">
            <a:avLst/>
          </a:prstGeom>
          <a:noFill/>
        </p:spPr>
      </p:pic>
    </p:spTree>
    <p:extLst>
      <p:ext uri="{BB962C8B-B14F-4D97-AF65-F5344CB8AC3E}">
        <p14:creationId xmlns:p14="http://schemas.microsoft.com/office/powerpoint/2010/main" val="27779462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CrossJoin</a:t>
            </a:r>
            <a:r>
              <a:rPr lang="en-US" dirty="0" smtClean="0"/>
              <a:t> Operation</a:t>
            </a:r>
            <a:endParaRPr lang="en-US" dirty="0"/>
          </a:p>
        </p:txBody>
      </p:sp>
      <p:pic>
        <p:nvPicPr>
          <p:cNvPr id="59395" name="Picture 3"/>
          <p:cNvPicPr>
            <a:picLocks noChangeAspect="1" noChangeArrowheads="1"/>
          </p:cNvPicPr>
          <p:nvPr/>
        </p:nvPicPr>
        <p:blipFill>
          <a:blip r:embed="rId3" cstate="print"/>
          <a:srcRect/>
          <a:stretch>
            <a:fillRect/>
          </a:stretch>
        </p:blipFill>
        <p:spPr bwMode="auto">
          <a:xfrm>
            <a:off x="462523" y="1618410"/>
            <a:ext cx="8251171" cy="4441731"/>
          </a:xfrm>
          <a:prstGeom prst="rect">
            <a:avLst/>
          </a:prstGeom>
          <a:noFill/>
          <a:ln w="9525">
            <a:noFill/>
            <a:miter lim="800000"/>
            <a:headEnd/>
            <a:tailEnd/>
          </a:ln>
        </p:spPr>
      </p:pic>
    </p:spTree>
    <p:extLst>
      <p:ext uri="{BB962C8B-B14F-4D97-AF65-F5344CB8AC3E}">
        <p14:creationId xmlns:p14="http://schemas.microsoft.com/office/powerpoint/2010/main" val="18303841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Slicer Comparison Examples</a:t>
            </a:r>
            <a:br>
              <a:rPr lang="en-US" dirty="0" smtClean="0"/>
            </a:br>
            <a:endParaRPr lang="en-US" dirty="0"/>
          </a:p>
        </p:txBody>
      </p:sp>
      <p:pic>
        <p:nvPicPr>
          <p:cNvPr id="5" name="Picture 4"/>
          <p:cNvPicPr>
            <a:picLocks noChangeAspect="1"/>
          </p:cNvPicPr>
          <p:nvPr/>
        </p:nvPicPr>
        <p:blipFill>
          <a:blip r:embed="rId3"/>
          <a:stretch>
            <a:fillRect/>
          </a:stretch>
        </p:blipFill>
        <p:spPr>
          <a:xfrm>
            <a:off x="4625149" y="990600"/>
            <a:ext cx="4276725" cy="4105275"/>
          </a:xfrm>
          <a:prstGeom prst="rect">
            <a:avLst/>
          </a:prstGeom>
        </p:spPr>
      </p:pic>
      <p:pic>
        <p:nvPicPr>
          <p:cNvPr id="6" name="Picture 5"/>
          <p:cNvPicPr>
            <a:picLocks noChangeAspect="1"/>
          </p:cNvPicPr>
          <p:nvPr/>
        </p:nvPicPr>
        <p:blipFill>
          <a:blip r:embed="rId4"/>
          <a:stretch>
            <a:fillRect/>
          </a:stretch>
        </p:blipFill>
        <p:spPr>
          <a:xfrm>
            <a:off x="85343" y="1078039"/>
            <a:ext cx="4238625" cy="4171950"/>
          </a:xfrm>
          <a:prstGeom prst="rect">
            <a:avLst/>
          </a:prstGeom>
        </p:spPr>
      </p:pic>
    </p:spTree>
    <p:extLst>
      <p:ext uri="{BB962C8B-B14F-4D97-AF65-F5344CB8AC3E}">
        <p14:creationId xmlns:p14="http://schemas.microsoft.com/office/powerpoint/2010/main" val="2448687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AutoShape 2"/>
          <p:cNvSpPr>
            <a:spLocks noGrp="1" noChangeArrowheads="1"/>
          </p:cNvSpPr>
          <p:nvPr>
            <p:ph type="title"/>
          </p:nvPr>
        </p:nvSpPr>
        <p:spPr/>
        <p:txBody>
          <a:bodyPr/>
          <a:lstStyle/>
          <a:p>
            <a:pPr eaLnBrk="1" hangingPunct="1"/>
            <a:r>
              <a:rPr lang="en-US" altLang="en-US" dirty="0" smtClean="0"/>
              <a:t>Summary</a:t>
            </a:r>
          </a:p>
        </p:txBody>
      </p:sp>
      <p:sp>
        <p:nvSpPr>
          <p:cNvPr id="79875" name="Rectangle 3"/>
          <p:cNvSpPr>
            <a:spLocks noGrp="1" noChangeArrowheads="1"/>
          </p:cNvSpPr>
          <p:nvPr>
            <p:ph type="body" idx="1"/>
          </p:nvPr>
        </p:nvSpPr>
        <p:spPr/>
        <p:txBody>
          <a:bodyPr/>
          <a:lstStyle/>
          <a:p>
            <a:pPr eaLnBrk="1" hangingPunct="1"/>
            <a:r>
              <a:rPr lang="en-US" altLang="en-US" dirty="0" smtClean="0"/>
              <a:t>Similar syntax as SQL SELECT statement</a:t>
            </a:r>
          </a:p>
          <a:p>
            <a:pPr eaLnBrk="1" hangingPunct="1"/>
            <a:r>
              <a:rPr lang="en-US" altLang="en-US" dirty="0" smtClean="0"/>
              <a:t>Axes specified in SELECT clause</a:t>
            </a:r>
          </a:p>
          <a:p>
            <a:pPr eaLnBrk="1" hangingPunct="1"/>
            <a:r>
              <a:rPr lang="en-US" altLang="en-US" dirty="0" err="1" smtClean="0"/>
              <a:t>Crossjoin</a:t>
            </a:r>
            <a:r>
              <a:rPr lang="en-US" altLang="en-US" dirty="0" smtClean="0"/>
              <a:t> operator to combine dimensions on axis</a:t>
            </a:r>
          </a:p>
          <a:p>
            <a:pPr eaLnBrk="1" hangingPunct="1"/>
            <a:r>
              <a:rPr lang="en-US" altLang="en-US" dirty="0" smtClean="0"/>
              <a:t>Slicer conditions specified in the WHERE clause</a:t>
            </a:r>
          </a:p>
          <a:p>
            <a:pPr eaLnBrk="1" hangingPunct="1"/>
            <a:r>
              <a:rPr lang="en-US" altLang="en-US" dirty="0" smtClean="0"/>
              <a:t>Tedious and complex language</a:t>
            </a:r>
          </a:p>
        </p:txBody>
      </p:sp>
    </p:spTree>
    <p:extLst>
      <p:ext uri="{BB962C8B-B14F-4D97-AF65-F5344CB8AC3E}">
        <p14:creationId xmlns:p14="http://schemas.microsoft.com/office/powerpoint/2010/main" val="2446146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8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8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98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98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PWATCHLASTPREPREVISION" val="1248"/>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4796&quot;&gt;&lt;property id=&quot;20148&quot; value=&quot;5&quot;/&gt;&lt;property id=&quot;20300&quot; value=&quot;Slide 1 - &amp;quot;Module 2 Multidimensional data representation  and manipulation&amp;quot;&quot;/&gt;&lt;property id=&quot;20307&quot; value=&quot;256&quot;/&gt;&lt;/object&gt;&lt;object type=&quot;3&quot; unique_id=&quot;14800&quot;&gt;&lt;property id=&quot;20148&quot; value=&quot;5&quot;/&gt;&lt;property id=&quot;20300&quot; value=&quot;Slide 4 - &amp;quot;Comparison of Clauses&amp;quot;&quot;/&gt;&lt;property id=&quot;20307&quot; value=&quot;260&quot;/&gt;&lt;/object&gt;&lt;object type=&quot;3&quot; unique_id=&quot;23182&quot;&gt;&lt;property id=&quot;20148&quot; value=&quot;5&quot;/&gt;&lt;property id=&quot;20300&quot; value=&quot;Slide 5 - &amp;quot;Example MDX Statement and Result&amp;quot;&quot;/&gt;&lt;property id=&quot;20307&quot; value=&quot;275&quot;/&gt;&lt;/object&gt;&lt;object type=&quot;3&quot; unique_id=&quot;23183&quot;&gt;&lt;property id=&quot;20148&quot; value=&quot;5&quot;/&gt;&lt;property id=&quot;20300&quot; value=&quot;Slide 6 - &amp;quot;CrossJoin Operation&amp;quot;&quot;/&gt;&lt;property id=&quot;20307&quot; value=&quot;276&quot;/&gt;&lt;/object&gt;&lt;object type=&quot;3&quot; unique_id=&quot;23520&quot;&gt;&lt;property id=&quot;20148&quot; value=&quot;5&quot;/&gt;&lt;property id=&quot;20300&quot; value=&quot;Slide 8 - &amp;quot;Summary&amp;quot;&quot;/&gt;&lt;property id=&quot;20307&quot; value=&quot;277&quot;/&gt;&lt;/object&gt;&lt;object type=&quot;3&quot; unique_id=&quot;23582&quot;&gt;&lt;property id=&quot;20148&quot; value=&quot;5&quot;/&gt;&lt;property id=&quot;20300&quot; value=&quot;Slide 2 - &amp;quot;Lesson Objectives&amp;quot;&quot;/&gt;&lt;property id=&quot;20307&quot; value=&quot;278&quot;/&gt;&lt;/object&gt;&lt;object type=&quot;3&quot; unique_id=&quot;23593&quot;&gt;&lt;property id=&quot;20148&quot; value=&quot;5&quot;/&gt;&lt;property id=&quot;20300&quot; value=&quot;Slide 3 - &amp;quot;SQL Versus MDX&amp;quot;&quot;/&gt;&lt;property id=&quot;20307&quot; value=&quot;280&quot;/&gt;&lt;/object&gt;&lt;object type=&quot;3&quot; unique_id=&quot;23594&quot;&gt;&lt;property id=&quot;20148&quot; value=&quot;5&quot;/&gt;&lt;property id=&quot;20300&quot; value=&quot;Slide 7 - &amp;quot;Slicer Comparison Examples &amp;quot;&quot;/&gt;&lt;property id=&quot;20307&quot; value=&quot;279&quot;/&gt;&lt;/object&gt;&lt;/object&gt;&lt;/object&gt;&lt;/database&gt;"/>
  <p:tag name="SECTOMILLISECCONVERTED" val="1"/>
</p:tagLst>
</file>

<file path=ppt/theme/theme1.xml><?xml version="1.0" encoding="utf-8"?>
<a:theme xmlns:a="http://schemas.openxmlformats.org/drawingml/2006/main" name="Blank Presentation">
  <a:themeElements>
    <a:clrScheme name="Custom 9">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S-MOOC-IS_ppt_template-UPDATED" id="{CF58B004-F55F-4979-8D1F-E2CE5DFDB3F9}" vid="{B5EC966A-F621-4322-A6B3-BDD81BF11C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9835</TotalTime>
  <Words>660</Words>
  <Application>Microsoft Office PowerPoint</Application>
  <PresentationFormat>On-screen Show (4:3)</PresentationFormat>
  <Paragraphs>104</Paragraphs>
  <Slides>8</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ＭＳ Ｐゴシック</vt:lpstr>
      <vt:lpstr>Arial</vt:lpstr>
      <vt:lpstr>Times New Roman</vt:lpstr>
      <vt:lpstr>Blank Presentation</vt:lpstr>
      <vt:lpstr>Module 2 Multidimensional data representation  and manipulation</vt:lpstr>
      <vt:lpstr>Lesson Objectives</vt:lpstr>
      <vt:lpstr>SQL Versus MDX</vt:lpstr>
      <vt:lpstr>Comparison of Clauses</vt:lpstr>
      <vt:lpstr>Example MDX Statement and Result</vt:lpstr>
      <vt:lpstr>CrossJoin Operation</vt:lpstr>
      <vt:lpstr>Slicer Comparison Examples </vt:lpstr>
      <vt:lpstr>Summary</vt:lpstr>
    </vt:vector>
  </TitlesOfParts>
  <Company>UCD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2, Lesson 4: Microsoft MDX Statements</dc:title>
  <dc:subject>Multidimensional Data Representation and Manipulation</dc:subject>
  <dc:creator>Michael Mannino</dc:creator>
  <dc:description>Third edition</dc:description>
  <cp:lastModifiedBy>Mannino, Michael</cp:lastModifiedBy>
  <cp:revision>2218</cp:revision>
  <cp:lastPrinted>1601-01-01T00:00:00Z</cp:lastPrinted>
  <dcterms:created xsi:type="dcterms:W3CDTF">2000-07-15T18:34:14Z</dcterms:created>
  <dcterms:modified xsi:type="dcterms:W3CDTF">2015-09-17T23:02:17Z</dcterms:modified>
</cp:coreProperties>
</file>