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9" r:id="rId4"/>
    <p:sldId id="260" r:id="rId5"/>
    <p:sldId id="261" r:id="rId6"/>
    <p:sldId id="272" r:id="rId7"/>
    <p:sldId id="262" r:id="rId8"/>
    <p:sldId id="270" r:id="rId9"/>
    <p:sldId id="26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75"/>
    <a:srgbClr val="FFCC00"/>
    <a:srgbClr val="FFFF66"/>
    <a:srgbClr val="BCE292"/>
    <a:srgbClr val="FC6D5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778" autoAdjust="0"/>
  </p:normalViewPr>
  <p:slideViewPr>
    <p:cSldViewPr snapToGrid="0">
      <p:cViewPr varScale="1">
        <p:scale>
          <a:sx n="79" d="100"/>
          <a:sy n="79" d="100"/>
        </p:scale>
        <p:origin x="108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 3 on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Warehouse </a:t>
            </a:r>
            <a:r>
              <a:rPr kumimoji="1"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Design Practices</a:t>
            </a:r>
            <a:r>
              <a:rPr kumimoji="1" lang="en-US" sz="1200" kern="1200" baseline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Methodologies</a:t>
            </a:r>
          </a:p>
          <a:p>
            <a:endParaRPr lang="en-US" altLang="en-US" baseline="0" dirty="0" smtClean="0"/>
          </a:p>
          <a:p>
            <a:r>
              <a:rPr lang="en-US" altLang="en-US" dirty="0" smtClean="0"/>
              <a:t>Opening</a:t>
            </a:r>
            <a:r>
              <a:rPr lang="en-US" altLang="en-US" baseline="0" dirty="0" smtClean="0"/>
              <a:t> question</a:t>
            </a:r>
          </a:p>
          <a:p>
            <a:r>
              <a:rPr lang="en-US" altLang="en-US" baseline="0" dirty="0" smtClean="0"/>
              <a:t>- What is the grain of a data warehouse?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Why are data warehouses becoming more detailed with finer grains?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0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0" dirty="0" smtClean="0"/>
              <a:t>Two separate but related topics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Principles, schema patterns, and schema design problems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Large scale DW development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Understand the motivation for relational database representation of multidimensional data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Understand</a:t>
            </a:r>
            <a:r>
              <a:rPr lang="en-US" altLang="en-US" baseline="0" dirty="0" smtClean="0"/>
              <a:t> basic ideas of fact and dimension tables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Recognize data modeling patterns for data warehouse schemas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Explain</a:t>
            </a:r>
            <a:r>
              <a:rPr lang="en-US" altLang="en-US" baseline="0" dirty="0" smtClean="0"/>
              <a:t> three alternatives for </a:t>
            </a:r>
            <a:r>
              <a:rPr lang="en-US" altLang="en-US" dirty="0" smtClean="0"/>
              <a:t>historical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model dominance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Most DBMS market controlled by relational DBMS and open source vendors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SQL standard (now SQL:2011): 4,000 pages</a:t>
            </a:r>
          </a:p>
          <a:p>
            <a:pPr marL="0" indent="0">
              <a:buFontTx/>
              <a:buNone/>
            </a:pPr>
            <a:r>
              <a:rPr lang="en-US" dirty="0" smtClean="0"/>
              <a:t>Lack of scalability for data cube engines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Major problem reported in the early years of data warehouse deployment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Not an active</a:t>
            </a:r>
            <a:r>
              <a:rPr lang="en-US" baseline="0" dirty="0" smtClean="0"/>
              <a:t> area of research and development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Large amounts of research and development of relational database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Development of optimizing compilers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Development of physical design software to select storage structures and monitor performance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New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SQL standard: query operators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Proprietary: materialized views and query rewriting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business</a:t>
            </a:r>
            <a:r>
              <a:rPr lang="en-US" baseline="0" dirty="0" smtClean="0"/>
              <a:t> analyst representation to relational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cubes with dimensions and measures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Relational design with tables and 1-M relationships (FKs)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Dimensions to dimension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Measures to fact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fact and dimension tables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Grain: most detailed measure values stored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5FA1B39-D6ED-4E99-BDF0-74D1C04609D0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Dimension table:</a:t>
            </a:r>
          </a:p>
          <a:p>
            <a:r>
              <a:rPr lang="en-US" altLang="en-US" dirty="0" smtClean="0"/>
              <a:t> - Store values of one dimension</a:t>
            </a:r>
          </a:p>
          <a:p>
            <a:r>
              <a:rPr lang="en-US" altLang="en-US" dirty="0" smtClean="0"/>
              <a:t> - Often not normalized</a:t>
            </a:r>
          </a:p>
          <a:p>
            <a:r>
              <a:rPr lang="en-US" altLang="en-US" dirty="0" smtClean="0"/>
              <a:t>Fact table:</a:t>
            </a:r>
          </a:p>
          <a:p>
            <a:r>
              <a:rPr lang="en-US" altLang="en-US" dirty="0" smtClean="0"/>
              <a:t> - Store measure values</a:t>
            </a:r>
          </a:p>
          <a:p>
            <a:r>
              <a:rPr lang="en-US" altLang="en-US" dirty="0" smtClean="0"/>
              <a:t> - Often contain multiple foreign keys (to dimension tables)</a:t>
            </a:r>
          </a:p>
          <a:p>
            <a:r>
              <a:rPr lang="en-US" altLang="en-US" dirty="0" smtClean="0"/>
              <a:t>Grain:</a:t>
            </a:r>
          </a:p>
          <a:p>
            <a:r>
              <a:rPr lang="en-US" altLang="en-US" dirty="0" smtClean="0"/>
              <a:t> - Most detailed stored value in fact tables</a:t>
            </a:r>
          </a:p>
          <a:p>
            <a:r>
              <a:rPr lang="en-US" altLang="en-US" dirty="0" smtClean="0"/>
              <a:t> - Detail of dimensions</a:t>
            </a:r>
            <a:r>
              <a:rPr lang="en-US" altLang="en-US" baseline="0" dirty="0" smtClean="0"/>
              <a:t> determines grain such as individual customer</a:t>
            </a:r>
            <a:endParaRPr lang="en-US" altLang="en-US" dirty="0" smtClean="0"/>
          </a:p>
          <a:p>
            <a:r>
              <a:rPr lang="en-US" altLang="en-US" dirty="0" smtClean="0"/>
              <a:t> - Determines the size of the data </a:t>
            </a:r>
            <a:r>
              <a:rPr lang="en-US" altLang="en-US" dirty="0" smtClean="0"/>
              <a:t>warehouse: product</a:t>
            </a:r>
            <a:r>
              <a:rPr lang="en-US" altLang="en-US" baseline="0" dirty="0" smtClean="0"/>
              <a:t> of dimension cardinalities times sparsity</a:t>
            </a:r>
            <a:endParaRPr lang="en-US" altLang="en-US" dirty="0" smtClean="0"/>
          </a:p>
          <a:p>
            <a:r>
              <a:rPr lang="en-US" altLang="en-US" dirty="0" smtClean="0"/>
              <a:t> - Grain too small: large data warehouse and increased computation time</a:t>
            </a:r>
          </a:p>
          <a:p>
            <a:r>
              <a:rPr lang="en-US" altLang="en-US" dirty="0" smtClean="0"/>
              <a:t> - Grain too large: cannot answer queries on more detailed dimension values</a:t>
            </a:r>
          </a:p>
        </p:txBody>
      </p:sp>
    </p:spTree>
    <p:extLst>
      <p:ext uri="{BB962C8B-B14F-4D97-AF65-F5344CB8AC3E}">
        <p14:creationId xmlns:p14="http://schemas.microsoft.com/office/powerpoint/2010/main" val="264274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Grain</a:t>
            </a:r>
            <a:r>
              <a:rPr lang="en-US" baseline="0" dirty="0" smtClean="0"/>
              <a:t> size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Product of dimension cardinalities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Product of sparsity rate (1 – sparsity)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Sparsity: number of cell with values / total number </a:t>
            </a:r>
            <a:r>
              <a:rPr lang="en-US" baseline="0" smtClean="0"/>
              <a:t>of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General guidelines about fact tables typically encountered</a:t>
            </a:r>
          </a:p>
          <a:p>
            <a:r>
              <a:rPr lang="en-US" altLang="en-US" dirty="0" smtClean="0"/>
              <a:t>Determined by aggregation level of measures: additive, semi-additive (some but not all dimensions), non additive</a:t>
            </a:r>
          </a:p>
          <a:p>
            <a:r>
              <a:rPr lang="en-US" altLang="en-US" dirty="0" smtClean="0"/>
              <a:t>In reality, may have mix of different measures in a fact table.</a:t>
            </a:r>
          </a:p>
          <a:p>
            <a:r>
              <a:rPr lang="en-US" altLang="en-US" dirty="0" smtClean="0"/>
              <a:t>Transaction:</a:t>
            </a:r>
          </a:p>
          <a:p>
            <a:pPr>
              <a:buFontTx/>
              <a:buChar char="-"/>
            </a:pPr>
            <a:r>
              <a:rPr lang="en-US" altLang="en-US" dirty="0" smtClean="0"/>
              <a:t>Track details of transactions</a:t>
            </a:r>
          </a:p>
          <a:p>
            <a:pPr>
              <a:buFontTx/>
              <a:buChar char="-"/>
            </a:pPr>
            <a:r>
              <a:rPr lang="en-US" altLang="en-US" dirty="0" smtClean="0"/>
              <a:t> Typical: sales, web page hits, purchases</a:t>
            </a:r>
          </a:p>
          <a:p>
            <a:r>
              <a:rPr lang="en-US" altLang="en-US" dirty="0" smtClean="0"/>
              <a:t>Snapshot</a:t>
            </a:r>
          </a:p>
          <a:p>
            <a:pPr>
              <a:buFontTx/>
              <a:buChar char="-"/>
            </a:pPr>
            <a:r>
              <a:rPr lang="en-US" altLang="en-US" dirty="0" smtClean="0"/>
              <a:t> Also called inventory level fact table</a:t>
            </a:r>
          </a:p>
          <a:p>
            <a:pPr>
              <a:buFontTx/>
              <a:buChar char="-"/>
            </a:pPr>
            <a:r>
              <a:rPr lang="en-US" altLang="en-US" dirty="0" smtClean="0"/>
              <a:t> Examples: inventory, account (account balances), accounts receivable, accounts payable</a:t>
            </a:r>
          </a:p>
          <a:p>
            <a:r>
              <a:rPr lang="en-US" altLang="en-US" dirty="0" smtClean="0"/>
              <a:t>Factless:</a:t>
            </a:r>
          </a:p>
          <a:p>
            <a:pPr>
              <a:buFontTx/>
              <a:buChar char="-"/>
            </a:pPr>
            <a:r>
              <a:rPr lang="en-US" altLang="en-US" dirty="0" smtClean="0"/>
              <a:t> Occurrence of events</a:t>
            </a:r>
          </a:p>
          <a:p>
            <a:pPr>
              <a:buFontTx/>
              <a:buChar char="-"/>
            </a:pPr>
            <a:r>
              <a:rPr lang="en-US" altLang="en-US" dirty="0" smtClean="0"/>
              <a:t> Examples: attendance (work, school, …), room reservation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0B302F89-0BA5-47A2-9AF3-90C3A0E378F4}" type="slidenum">
              <a:rPr kumimoji="0" lang="en-US" altLang="en-US" sz="1200" b="0" smtClean="0">
                <a:latin typeface="Arial" charset="0"/>
              </a:rPr>
              <a:pPr/>
              <a:t>7</a:t>
            </a:fld>
            <a:endParaRPr kumimoji="0" lang="en-US" altLang="en-US" sz="1200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8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Measures: </a:t>
            </a:r>
            <a:r>
              <a:rPr lang="en-US" baseline="0" dirty="0" smtClean="0"/>
              <a:t>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Dimensions: black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Transaction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Quantity: additive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Extended price: non additive but can be averaged across time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Periodic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Balance: periodic semi-additive measure (sum across accounts)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Transaction Count: cumulative; semi-additive (across accounts and account types)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Dividend Open: cumulative from account open date; semi additive across accounts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Dividend Current Year: cumulative; semi additive across accounts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Factless: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Just dimensions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Real table would likely record time spent such as for online course page visits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Period: class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Data warehouse development emphasizes schema development</a:t>
            </a:r>
          </a:p>
          <a:p>
            <a:pPr eaLnBrk="1" hangingPunct="1"/>
            <a:r>
              <a:rPr lang="en-US" altLang="en-US" dirty="0" smtClean="0"/>
              <a:t>Schema patterns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Fact and dimension tables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Types of fact tables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Schema patterns: star (radial pattern), constellation (sharing of dimension tables </a:t>
            </a:r>
            <a:r>
              <a:rPr lang="en-US" altLang="en-US" baseline="0" smtClean="0"/>
              <a:t>among stars), </a:t>
            </a:r>
            <a:r>
              <a:rPr lang="en-US" altLang="en-US" baseline="0" dirty="0" smtClean="0"/>
              <a:t>and snowflake (1-M relationships </a:t>
            </a:r>
            <a:r>
              <a:rPr lang="en-US" altLang="en-US" baseline="0" smtClean="0"/>
              <a:t>among dimension tables)</a:t>
            </a:r>
          </a:p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Time representation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Slowly changing dimensions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Some level of historical integrity is important in many situations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History representation also important for fact tables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13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9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5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Data Warehouse Design Practices</a:t>
            </a:r>
            <a:br>
              <a:rPr lang="en-US" altLang="en-US" dirty="0"/>
            </a:br>
            <a:r>
              <a:rPr lang="en-US" altLang="en-US" dirty="0"/>
              <a:t>and Methodologies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68552" y="3680778"/>
            <a:ext cx="7440613" cy="90646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1: Relational Database Concepts for Multidimensional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8302309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motivation for relational database representation of multidimensional data</a:t>
            </a:r>
          </a:p>
          <a:p>
            <a:r>
              <a:rPr lang="en-US" dirty="0" smtClean="0"/>
              <a:t>Explain importance of grain determination</a:t>
            </a:r>
          </a:p>
          <a:p>
            <a:r>
              <a:rPr lang="en-US" dirty="0" smtClean="0"/>
              <a:t>Provide examples of types of fact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scalability and integration of data cube storage engines</a:t>
            </a:r>
          </a:p>
          <a:p>
            <a:r>
              <a:rPr lang="en-US" altLang="en-US" dirty="0" smtClean="0"/>
              <a:t>Dominance of relational model and products</a:t>
            </a:r>
          </a:p>
          <a:p>
            <a:r>
              <a:rPr lang="en-US" dirty="0" smtClean="0"/>
              <a:t>Large amounts of research and development on relational database features for data warehouses</a:t>
            </a:r>
          </a:p>
          <a:p>
            <a:r>
              <a:rPr lang="en-US" dirty="0" smtClean="0"/>
              <a:t>Predominant usage of relational databases for large data warehouses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Data Representations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 bwMode="auto">
          <a:xfrm>
            <a:off x="158496" y="1999488"/>
            <a:ext cx="3218688" cy="2974848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707892" y="3060192"/>
            <a:ext cx="1377696" cy="853440"/>
          </a:xfrm>
          <a:prstGeom prst="rightArrow">
            <a:avLst/>
          </a:prstGeom>
          <a:solidFill>
            <a:srgbClr val="FFE57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224" y="1537823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cubes</a:t>
            </a:r>
            <a:endParaRPr lang="en-US" dirty="0">
              <a:latin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86338" y="1851025"/>
            <a:ext cx="3889375" cy="3017838"/>
            <a:chOff x="3141" y="1166"/>
            <a:chExt cx="2450" cy="190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41" y="1166"/>
              <a:ext cx="2450" cy="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185" y="1312"/>
              <a:ext cx="9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Dimension Table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54" y="1498"/>
              <a:ext cx="916" cy="49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54" y="1498"/>
              <a:ext cx="916" cy="4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693" y="1312"/>
              <a:ext cx="9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Dimension Table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662" y="1498"/>
              <a:ext cx="917" cy="49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62" y="1498"/>
              <a:ext cx="917" cy="4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161" y="2378"/>
              <a:ext cx="6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Fact Table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129" y="2561"/>
              <a:ext cx="593" cy="494"/>
            </a:xfrm>
            <a:prstGeom prst="rect">
              <a:avLst/>
            </a:prstGeom>
            <a:solidFill>
              <a:srgbClr val="D7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29" y="2561"/>
              <a:ext cx="593" cy="49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612" y="1992"/>
              <a:ext cx="386" cy="710"/>
            </a:xfrm>
            <a:custGeom>
              <a:avLst/>
              <a:gdLst>
                <a:gd name="T0" fmla="*/ 0 w 386"/>
                <a:gd name="T1" fmla="*/ 0 h 710"/>
                <a:gd name="T2" fmla="*/ 0 w 386"/>
                <a:gd name="T3" fmla="*/ 710 h 710"/>
                <a:gd name="T4" fmla="*/ 386 w 386"/>
                <a:gd name="T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" h="710">
                  <a:moveTo>
                    <a:pt x="0" y="0"/>
                  </a:moveTo>
                  <a:lnTo>
                    <a:pt x="0" y="710"/>
                  </a:lnTo>
                  <a:lnTo>
                    <a:pt x="386" y="71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3579" y="2057"/>
              <a:ext cx="66" cy="33"/>
            </a:xfrm>
            <a:custGeom>
              <a:avLst/>
              <a:gdLst>
                <a:gd name="T0" fmla="*/ 0 w 66"/>
                <a:gd name="T1" fmla="*/ 33 h 33"/>
                <a:gd name="T2" fmla="*/ 66 w 66"/>
                <a:gd name="T3" fmla="*/ 33 h 33"/>
                <a:gd name="T4" fmla="*/ 0 w 66"/>
                <a:gd name="T5" fmla="*/ 0 h 33"/>
                <a:gd name="T6" fmla="*/ 66 w 66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3">
                  <a:moveTo>
                    <a:pt x="0" y="33"/>
                  </a:moveTo>
                  <a:lnTo>
                    <a:pt x="66" y="33"/>
                  </a:lnTo>
                  <a:moveTo>
                    <a:pt x="0" y="0"/>
                  </a:moveTo>
                  <a:lnTo>
                    <a:pt x="66" y="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998" y="2670"/>
              <a:ext cx="65" cy="65"/>
            </a:xfrm>
            <a:custGeom>
              <a:avLst/>
              <a:gdLst>
                <a:gd name="T0" fmla="*/ 65 w 65"/>
                <a:gd name="T1" fmla="*/ 32 h 65"/>
                <a:gd name="T2" fmla="*/ 33 w 65"/>
                <a:gd name="T3" fmla="*/ 0 h 65"/>
                <a:gd name="T4" fmla="*/ 0 w 65"/>
                <a:gd name="T5" fmla="*/ 32 h 65"/>
                <a:gd name="T6" fmla="*/ 33 w 65"/>
                <a:gd name="T7" fmla="*/ 65 h 65"/>
                <a:gd name="T8" fmla="*/ 65 w 65"/>
                <a:gd name="T9" fmla="*/ 32 h 65"/>
                <a:gd name="T10" fmla="*/ 65 w 65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ubicBezTo>
                    <a:pt x="51" y="65"/>
                    <a:pt x="65" y="51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063" y="2670"/>
              <a:ext cx="66" cy="65"/>
            </a:xfrm>
            <a:custGeom>
              <a:avLst/>
              <a:gdLst>
                <a:gd name="T0" fmla="*/ 0 w 66"/>
                <a:gd name="T1" fmla="*/ 32 h 65"/>
                <a:gd name="T2" fmla="*/ 66 w 66"/>
                <a:gd name="T3" fmla="*/ 32 h 65"/>
                <a:gd name="T4" fmla="*/ 0 w 66"/>
                <a:gd name="T5" fmla="*/ 32 h 65"/>
                <a:gd name="T6" fmla="*/ 66 w 66"/>
                <a:gd name="T7" fmla="*/ 0 h 65"/>
                <a:gd name="T8" fmla="*/ 0 w 66"/>
                <a:gd name="T9" fmla="*/ 32 h 65"/>
                <a:gd name="T10" fmla="*/ 66 w 66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5">
                  <a:moveTo>
                    <a:pt x="0" y="32"/>
                  </a:moveTo>
                  <a:lnTo>
                    <a:pt x="66" y="32"/>
                  </a:lnTo>
                  <a:moveTo>
                    <a:pt x="0" y="32"/>
                  </a:moveTo>
                  <a:lnTo>
                    <a:pt x="66" y="0"/>
                  </a:lnTo>
                  <a:moveTo>
                    <a:pt x="0" y="32"/>
                  </a:moveTo>
                  <a:lnTo>
                    <a:pt x="66" y="65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853" y="1992"/>
              <a:ext cx="297" cy="710"/>
            </a:xfrm>
            <a:custGeom>
              <a:avLst/>
              <a:gdLst>
                <a:gd name="T0" fmla="*/ 297 w 297"/>
                <a:gd name="T1" fmla="*/ 0 h 710"/>
                <a:gd name="T2" fmla="*/ 297 w 297"/>
                <a:gd name="T3" fmla="*/ 710 h 710"/>
                <a:gd name="T4" fmla="*/ 0 w 297"/>
                <a:gd name="T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" h="710">
                  <a:moveTo>
                    <a:pt x="297" y="0"/>
                  </a:moveTo>
                  <a:lnTo>
                    <a:pt x="297" y="710"/>
                  </a:lnTo>
                  <a:lnTo>
                    <a:pt x="0" y="71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5118" y="2057"/>
              <a:ext cx="65" cy="33"/>
            </a:xfrm>
            <a:custGeom>
              <a:avLst/>
              <a:gdLst>
                <a:gd name="T0" fmla="*/ 0 w 65"/>
                <a:gd name="T1" fmla="*/ 33 h 33"/>
                <a:gd name="T2" fmla="*/ 65 w 65"/>
                <a:gd name="T3" fmla="*/ 33 h 33"/>
                <a:gd name="T4" fmla="*/ 0 w 65"/>
                <a:gd name="T5" fmla="*/ 0 h 33"/>
                <a:gd name="T6" fmla="*/ 65 w 65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3">
                  <a:moveTo>
                    <a:pt x="0" y="33"/>
                  </a:moveTo>
                  <a:lnTo>
                    <a:pt x="65" y="33"/>
                  </a:lnTo>
                  <a:moveTo>
                    <a:pt x="0" y="0"/>
                  </a:moveTo>
                  <a:lnTo>
                    <a:pt x="65" y="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787" y="2670"/>
              <a:ext cx="66" cy="65"/>
            </a:xfrm>
            <a:custGeom>
              <a:avLst/>
              <a:gdLst>
                <a:gd name="T0" fmla="*/ 0 w 66"/>
                <a:gd name="T1" fmla="*/ 32 h 65"/>
                <a:gd name="T2" fmla="*/ 33 w 66"/>
                <a:gd name="T3" fmla="*/ 65 h 65"/>
                <a:gd name="T4" fmla="*/ 66 w 66"/>
                <a:gd name="T5" fmla="*/ 32 h 65"/>
                <a:gd name="T6" fmla="*/ 33 w 66"/>
                <a:gd name="T7" fmla="*/ 0 h 65"/>
                <a:gd name="T8" fmla="*/ 0 w 66"/>
                <a:gd name="T9" fmla="*/ 32 h 65"/>
                <a:gd name="T10" fmla="*/ 0 w 66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5">
                  <a:moveTo>
                    <a:pt x="0" y="32"/>
                  </a:moveTo>
                  <a:cubicBezTo>
                    <a:pt x="0" y="51"/>
                    <a:pt x="15" y="65"/>
                    <a:pt x="33" y="65"/>
                  </a:cubicBezTo>
                  <a:cubicBezTo>
                    <a:pt x="51" y="65"/>
                    <a:pt x="66" y="51"/>
                    <a:pt x="66" y="32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4722" y="2670"/>
              <a:ext cx="65" cy="65"/>
            </a:xfrm>
            <a:custGeom>
              <a:avLst/>
              <a:gdLst>
                <a:gd name="T0" fmla="*/ 65 w 65"/>
                <a:gd name="T1" fmla="*/ 32 h 65"/>
                <a:gd name="T2" fmla="*/ 0 w 65"/>
                <a:gd name="T3" fmla="*/ 32 h 65"/>
                <a:gd name="T4" fmla="*/ 65 w 65"/>
                <a:gd name="T5" fmla="*/ 32 h 65"/>
                <a:gd name="T6" fmla="*/ 0 w 65"/>
                <a:gd name="T7" fmla="*/ 65 h 65"/>
                <a:gd name="T8" fmla="*/ 65 w 65"/>
                <a:gd name="T9" fmla="*/ 32 h 65"/>
                <a:gd name="T10" fmla="*/ 0 w 65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lnTo>
                    <a:pt x="0" y="32"/>
                  </a:lnTo>
                  <a:moveTo>
                    <a:pt x="65" y="32"/>
                  </a:moveTo>
                  <a:lnTo>
                    <a:pt x="0" y="65"/>
                  </a:lnTo>
                  <a:moveTo>
                    <a:pt x="65" y="32"/>
                  </a:move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263" y="1204"/>
              <a:ext cx="33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4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Finest level of detail for a fact table</a:t>
            </a:r>
          </a:p>
          <a:p>
            <a:pPr eaLnBrk="1" hangingPunct="1"/>
            <a:r>
              <a:rPr lang="en-US" altLang="en-US" dirty="0" smtClean="0"/>
              <a:t>Determined by the finest level of each </a:t>
            </a:r>
            <a:r>
              <a:rPr lang="en-US" altLang="en-US" dirty="0" smtClean="0"/>
              <a:t>dimension </a:t>
            </a:r>
          </a:p>
          <a:p>
            <a:pPr eaLnBrk="1" hangingPunct="1"/>
            <a:r>
              <a:rPr lang="en-US" altLang="en-US" dirty="0" smtClean="0"/>
              <a:t>Completely </a:t>
            </a:r>
            <a:r>
              <a:rPr lang="en-US" altLang="en-US" dirty="0" smtClean="0"/>
              <a:t>specify related dimensions</a:t>
            </a:r>
          </a:p>
          <a:p>
            <a:r>
              <a:rPr lang="en-US" altLang="en-US" dirty="0" smtClean="0"/>
              <a:t>Determine </a:t>
            </a:r>
            <a:r>
              <a:rPr lang="en-US" altLang="en-US" dirty="0" smtClean="0"/>
              <a:t>size of fact </a:t>
            </a:r>
            <a:r>
              <a:rPr lang="en-US" altLang="en-US" dirty="0" smtClean="0"/>
              <a:t>tables using dimension cardinalities and sparsity</a:t>
            </a:r>
            <a:endParaRPr lang="en-US" altLang="en-US" dirty="0" smtClean="0"/>
          </a:p>
          <a:p>
            <a:r>
              <a:rPr lang="en-US" altLang="en-US" dirty="0" smtClean="0"/>
              <a:t>Tradeoff 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lexibility and size</a:t>
            </a:r>
          </a:p>
          <a:p>
            <a:pPr lvl="1"/>
            <a:r>
              <a:rPr lang="en-US" altLang="en-US" dirty="0" smtClean="0"/>
              <a:t>Trend towards finer grains</a:t>
            </a:r>
          </a:p>
        </p:txBody>
      </p:sp>
    </p:spTree>
    <p:extLst>
      <p:ext uri="{BB962C8B-B14F-4D97-AF65-F5344CB8AC3E}">
        <p14:creationId xmlns:p14="http://schemas.microsoft.com/office/powerpoint/2010/main" val="260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fact table grain</a:t>
            </a:r>
          </a:p>
          <a:p>
            <a:pPr lvl="1"/>
            <a:r>
              <a:rPr lang="en-US" dirty="0" smtClean="0"/>
              <a:t>Coarse: customer postal codes (1,000), product type (100), store (200), week (52)</a:t>
            </a:r>
          </a:p>
          <a:p>
            <a:pPr lvl="1"/>
            <a:r>
              <a:rPr lang="en-US" dirty="0" smtClean="0"/>
              <a:t>Fine: individual customer (200,000), individual product (2,000), store (200), day (365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Sparsity: coarse (5%), fine (75%)</a:t>
            </a:r>
            <a:endParaRPr lang="en-US" dirty="0" smtClean="0"/>
          </a:p>
          <a:p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Higher storage requirements for fine grain</a:t>
            </a:r>
          </a:p>
          <a:p>
            <a:pPr lvl="1"/>
            <a:r>
              <a:rPr lang="en-US" dirty="0" smtClean="0"/>
              <a:t>More reporting flexibility for </a:t>
            </a:r>
            <a:r>
              <a:rPr lang="en-US" smtClean="0"/>
              <a:t>fine grain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Fact Tables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Transaction</a:t>
            </a:r>
          </a:p>
          <a:p>
            <a:pPr lvl="1"/>
            <a:r>
              <a:rPr lang="en-US" altLang="en-US" sz="2000" dirty="0" smtClean="0"/>
              <a:t>Most common</a:t>
            </a:r>
          </a:p>
          <a:p>
            <a:pPr lvl="1"/>
            <a:r>
              <a:rPr lang="en-US" altLang="en-US" sz="2000" dirty="0" smtClean="0"/>
              <a:t>Usually additive measures</a:t>
            </a:r>
          </a:p>
          <a:p>
            <a:r>
              <a:rPr lang="en-US" altLang="en-US" sz="2400" dirty="0" smtClean="0"/>
              <a:t>Snapshot</a:t>
            </a:r>
          </a:p>
          <a:p>
            <a:pPr lvl="1"/>
            <a:r>
              <a:rPr lang="en-US" altLang="en-US" sz="2000" dirty="0" smtClean="0"/>
              <a:t>Periodic or accumulating view of asset level</a:t>
            </a:r>
          </a:p>
          <a:p>
            <a:pPr lvl="1"/>
            <a:r>
              <a:rPr lang="en-US" altLang="en-US" sz="2000" dirty="0" smtClean="0"/>
              <a:t>Usually semi-additive measures</a:t>
            </a:r>
          </a:p>
          <a:p>
            <a:r>
              <a:rPr lang="en-US" altLang="en-US" sz="2400" dirty="0" smtClean="0"/>
              <a:t>Factless</a:t>
            </a:r>
          </a:p>
          <a:p>
            <a:pPr lvl="1"/>
            <a:r>
              <a:rPr lang="en-US" altLang="en-US" sz="2000" dirty="0" smtClean="0"/>
              <a:t>Event occurrence</a:t>
            </a:r>
          </a:p>
          <a:p>
            <a:pPr lvl="1"/>
            <a:r>
              <a:rPr lang="en-US" altLang="en-US" sz="2000" dirty="0" smtClean="0"/>
              <a:t>No measures, just FKs</a:t>
            </a:r>
          </a:p>
        </p:txBody>
      </p:sp>
    </p:spTree>
    <p:extLst>
      <p:ext uri="{BB962C8B-B14F-4D97-AF65-F5344CB8AC3E}">
        <p14:creationId xmlns:p14="http://schemas.microsoft.com/office/powerpoint/2010/main" val="36776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06884"/>
              </p:ext>
            </p:extLst>
          </p:nvPr>
        </p:nvGraphicFramePr>
        <p:xfrm>
          <a:off x="304800" y="1066800"/>
          <a:ext cx="8382000" cy="33375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Factless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Dividend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Balance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Quantity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Transaction Count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Extended Price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Dividend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Cumulative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Dividend Current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Importance of relational DBMS usage</a:t>
            </a:r>
          </a:p>
          <a:p>
            <a:pPr eaLnBrk="1" hangingPunct="1"/>
            <a:r>
              <a:rPr lang="en-US" altLang="en-US" dirty="0" smtClean="0"/>
              <a:t>Choose grain carefully</a:t>
            </a:r>
          </a:p>
          <a:p>
            <a:pPr eaLnBrk="1" hangingPunct="1"/>
            <a:r>
              <a:rPr lang="en-US" altLang="en-US" dirty="0" smtClean="0"/>
              <a:t>Understand types of fact tables and measure aggregation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42676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3 Relational Database Design and  Enterprise Data Warehouse Development 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Motivation for Table Design&amp;quot;&quot;/&gt;&lt;property id=&quot;20307&quot; value=&quot;259&quot;/&gt;&lt;/object&gt;&lt;object type=&quot;3&quot; unique_id=&quot;10995&quot;&gt;&lt;property id=&quot;20148&quot; value=&quot;5&quot;/&gt;&lt;property id=&quot;20300&quot; value=&quot;Slide 4 - &amp;quot;Multidimensional Data Representations&amp;quot;&quot;/&gt;&lt;property id=&quot;20307&quot; value=&quot;260&quot;/&gt;&lt;/object&gt;&lt;object type=&quot;3&quot; unique_id=&quot;10996&quot;&gt;&lt;property id=&quot;20148&quot; value=&quot;5&quot;/&gt;&lt;property id=&quot;20300&quot; value=&quot;Slide 5 - &amp;quot;Grain&amp;quot;&quot;/&gt;&lt;property id=&quot;20307&quot; value=&quot;261&quot;/&gt;&lt;/object&gt;&lt;object type=&quot;3&quot; unique_id=&quot;10997&quot;&gt;&lt;property id=&quot;20148&quot; value=&quot;5&quot;/&gt;&lt;property id=&quot;20300&quot; value=&quot;Slide 6 - &amp;quot;Types of Fact Tables&amp;quot;&quot;/&gt;&lt;property id=&quot;20307&quot; value=&quot;262&quot;/&gt;&lt;/object&gt;&lt;object type=&quot;3&quot; unique_id=&quot;11004&quot;&gt;&lt;property id=&quot;20148&quot; value=&quot;5&quot;/&gt;&lt;property id=&quot;20300&quot; value=&quot;Slide 8 - &amp;quot;Summary&amp;quot;&quot;/&gt;&lt;property id=&quot;20307&quot; value=&quot;269&quot;/&gt;&lt;/object&gt;&lt;object type=&quot;3&quot; unique_id=&quot;11101&quot;&gt;&lt;property id=&quot;20148&quot; value=&quot;5&quot;/&gt;&lt;property id=&quot;20300&quot; value=&quot;Slide 7 - &amp;quot;Fact Table Examples&amp;quot;&quot;/&gt;&lt;property id=&quot;20307&quot; value=&quot;270&quot;/&gt;&lt;/object&gt;&lt;object type=&quot;3&quot; unique_id=&quot;11354&quot;&gt;&lt;property id=&quot;20148&quot; value=&quot;5&quot;/&gt;&lt;property id=&quot;20300&quot; value=&quot;Slide 2 - &amp;quot;Lesson Objectiv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8967</TotalTime>
  <Words>887</Words>
  <Application>Microsoft Office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Blank Presentation</vt:lpstr>
      <vt:lpstr>Module 3 Data Warehouse Design Practices and Methodologies</vt:lpstr>
      <vt:lpstr>Lesson Objectives</vt:lpstr>
      <vt:lpstr>Motivation for Table Design</vt:lpstr>
      <vt:lpstr>Multidimensional Data Representations</vt:lpstr>
      <vt:lpstr>Grain</vt:lpstr>
      <vt:lpstr>Grain Example</vt:lpstr>
      <vt:lpstr>Types of Fact Tables</vt:lpstr>
      <vt:lpstr>Fact Table Examples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3, Lesson 1: Relational database concepts for multidimensional data</dc:title>
  <dc:subject>Data Warehouse Design Practices and Methodologies</dc:subject>
  <dc:creator>Michael Mannino</dc:creator>
  <dc:description>Third edition</dc:description>
  <cp:lastModifiedBy>Mike</cp:lastModifiedBy>
  <cp:revision>2059</cp:revision>
  <cp:lastPrinted>1601-01-01T00:00:00Z</cp:lastPrinted>
  <dcterms:created xsi:type="dcterms:W3CDTF">2000-07-15T18:34:14Z</dcterms:created>
  <dcterms:modified xsi:type="dcterms:W3CDTF">2015-09-09T16:33:41Z</dcterms:modified>
</cp:coreProperties>
</file>