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1"/>
  </p:notesMasterIdLst>
  <p:handoutMasterIdLst>
    <p:handoutMasterId r:id="rId12"/>
  </p:handoutMasterIdLst>
  <p:sldIdLst>
    <p:sldId id="256" r:id="rId2"/>
    <p:sldId id="271" r:id="rId3"/>
    <p:sldId id="263" r:id="rId4"/>
    <p:sldId id="264" r:id="rId5"/>
    <p:sldId id="265" r:id="rId6"/>
    <p:sldId id="266" r:id="rId7"/>
    <p:sldId id="267" r:id="rId8"/>
    <p:sldId id="268" r:id="rId9"/>
    <p:sldId id="269"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75"/>
    <a:srgbClr val="FFCC00"/>
    <a:srgbClr val="FFFF66"/>
    <a:srgbClr val="BCE292"/>
    <a:srgbClr val="FC6D5E"/>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778" autoAdjust="0"/>
  </p:normalViewPr>
  <p:slideViewPr>
    <p:cSldViewPr snapToGrid="0">
      <p:cViewPr varScale="1">
        <p:scale>
          <a:sx n="79" d="100"/>
          <a:sy n="79" d="100"/>
        </p:scale>
        <p:origin x="108" y="48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2 of Module 3 on </a:t>
            </a:r>
            <a:r>
              <a:rPr kumimoji="1" lang="en-US" sz="1200" kern="1200" dirty="0" smtClean="0">
                <a:solidFill>
                  <a:schemeClr val="tx1"/>
                </a:solidFill>
                <a:effectLst/>
                <a:latin typeface="Times New Roman" pitchFamily="18" charset="0"/>
                <a:ea typeface="+mn-ea"/>
                <a:cs typeface="+mn-cs"/>
              </a:rPr>
              <a:t>Data Warehouse </a:t>
            </a:r>
            <a:r>
              <a:rPr kumimoji="1" lang="en-US" sz="1200" kern="1200" smtClean="0">
                <a:solidFill>
                  <a:schemeClr val="tx1"/>
                </a:solidFill>
                <a:effectLst/>
                <a:latin typeface="Times New Roman" pitchFamily="18" charset="0"/>
                <a:ea typeface="+mn-ea"/>
                <a:cs typeface="+mn-cs"/>
              </a:rPr>
              <a:t>Design Practices</a:t>
            </a:r>
            <a:r>
              <a:rPr kumimoji="1" lang="en-US" sz="1200" kern="1200" baseline="0" smtClean="0">
                <a:solidFill>
                  <a:schemeClr val="tx1"/>
                </a:solidFill>
                <a:effectLst/>
                <a:latin typeface="Times New Roman" pitchFamily="18" charset="0"/>
                <a:ea typeface="+mn-ea"/>
                <a:cs typeface="+mn-cs"/>
              </a:rPr>
              <a:t> </a:t>
            </a:r>
            <a:r>
              <a:rPr kumimoji="1" lang="en-US" sz="1200" kern="1200" smtClean="0">
                <a:solidFill>
                  <a:schemeClr val="tx1"/>
                </a:solidFill>
                <a:effectLst/>
                <a:latin typeface="Times New Roman" pitchFamily="18" charset="0"/>
                <a:ea typeface="+mn-ea"/>
                <a:cs typeface="+mn-cs"/>
              </a:rPr>
              <a:t>and </a:t>
            </a:r>
            <a:r>
              <a:rPr kumimoji="1" lang="en-US" sz="1200" kern="1200" dirty="0" smtClean="0">
                <a:solidFill>
                  <a:schemeClr val="tx1"/>
                </a:solidFill>
                <a:effectLst/>
                <a:latin typeface="Times New Roman" pitchFamily="18" charset="0"/>
                <a:ea typeface="+mn-ea"/>
                <a:cs typeface="+mn-cs"/>
              </a:rPr>
              <a:t>Methodologies</a:t>
            </a:r>
            <a:endParaRPr lang="en-US" altLang="en-US" baseline="0" dirty="0" smtClean="0"/>
          </a:p>
          <a:p>
            <a:endParaRPr lang="en-US" altLang="en-US" dirty="0" smtClean="0"/>
          </a:p>
          <a:p>
            <a:r>
              <a:rPr lang="en-US" altLang="en-US" dirty="0" smtClean="0"/>
              <a:t>Opening</a:t>
            </a:r>
            <a:r>
              <a:rPr lang="en-US" altLang="en-US" baseline="0" dirty="0" smtClean="0"/>
              <a:t> question</a:t>
            </a:r>
          </a:p>
          <a:p>
            <a:pPr marL="171450" indent="-171450">
              <a:buFontTx/>
              <a:buChar char="-"/>
            </a:pPr>
            <a:r>
              <a:rPr lang="en-US" altLang="en-US" baseline="0" dirty="0" smtClean="0"/>
              <a:t>Why is historical integrity important only for selected columns in dimension tables?</a:t>
            </a:r>
          </a:p>
          <a:p>
            <a:pPr marL="171450" indent="-171450">
              <a:buFontTx/>
              <a:buChar char="-"/>
            </a:pPr>
            <a:r>
              <a:rPr lang="en-US" altLang="en-US" baseline="0" dirty="0" smtClean="0"/>
              <a:t>Summary nature of queries. Tolerate some inaccuracy</a:t>
            </a:r>
            <a:endParaRPr lang="en-US" altLang="en-US" dirty="0" smtClean="0"/>
          </a:p>
          <a:p>
            <a:pPr marL="171450" indent="-171450">
              <a:buFontTx/>
              <a:buChar char="-"/>
            </a:pPr>
            <a:endParaRPr lang="en-US" altLang="en-US" dirty="0" smtClean="0"/>
          </a:p>
        </p:txBody>
      </p:sp>
    </p:spTree>
    <p:extLst>
      <p:ext uri="{BB962C8B-B14F-4D97-AF65-F5344CB8AC3E}">
        <p14:creationId xmlns:p14="http://schemas.microsoft.com/office/powerpoint/2010/main" val="24850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smtClean="0"/>
              <a:t>Two separate but related topics</a:t>
            </a:r>
          </a:p>
          <a:p>
            <a:pPr marL="171450" indent="-171450">
              <a:buFontTx/>
              <a:buChar char="-"/>
            </a:pPr>
            <a:r>
              <a:rPr lang="en-US" altLang="en-US" baseline="0" dirty="0" smtClean="0"/>
              <a:t>Principles, schema patterns, and schema design problems</a:t>
            </a:r>
          </a:p>
          <a:p>
            <a:pPr marL="171450" indent="-171450">
              <a:buFontTx/>
              <a:buChar char="-"/>
            </a:pPr>
            <a:r>
              <a:rPr lang="en-US" altLang="en-US" baseline="0" dirty="0" smtClean="0"/>
              <a:t>Large scale DW development and example data warehouses</a:t>
            </a:r>
          </a:p>
          <a:p>
            <a:endParaRPr lang="en-US" altLang="en-US" dirty="0" smtClean="0"/>
          </a:p>
          <a:p>
            <a:r>
              <a:rPr lang="en-US" altLang="en-US" dirty="0" smtClean="0"/>
              <a:t>Objectives:</a:t>
            </a:r>
          </a:p>
          <a:p>
            <a:pPr marL="171450" indent="-171450">
              <a:buFontTx/>
              <a:buChar char="-"/>
            </a:pPr>
            <a:r>
              <a:rPr lang="en-US" altLang="en-US" dirty="0" smtClean="0"/>
              <a:t>Understand the motivation for relational database representation of multidimensional data</a:t>
            </a:r>
          </a:p>
          <a:p>
            <a:pPr marL="171450" indent="-171450">
              <a:buFontTx/>
              <a:buChar char="-"/>
            </a:pPr>
            <a:r>
              <a:rPr lang="en-US" altLang="en-US" dirty="0" smtClean="0"/>
              <a:t>Understand</a:t>
            </a:r>
            <a:r>
              <a:rPr lang="en-US" altLang="en-US" baseline="0" dirty="0" smtClean="0"/>
              <a:t> basic ideas of fact and dimension tables</a:t>
            </a:r>
            <a:endParaRPr lang="en-US" altLang="en-US" dirty="0" smtClean="0"/>
          </a:p>
          <a:p>
            <a:pPr marL="171450" indent="-171450">
              <a:buFontTx/>
              <a:buChar char="-"/>
            </a:pPr>
            <a:r>
              <a:rPr lang="en-US" altLang="en-US" dirty="0" smtClean="0"/>
              <a:t>Recognize data modeling patterns for data warehouse schemas</a:t>
            </a:r>
          </a:p>
          <a:p>
            <a:pPr marL="171450" indent="-171450">
              <a:buFontTx/>
              <a:buChar char="-"/>
            </a:pPr>
            <a:r>
              <a:rPr lang="en-US" altLang="en-US" dirty="0" smtClean="0"/>
              <a:t>Explain</a:t>
            </a:r>
            <a:r>
              <a:rPr lang="en-US" altLang="en-US" baseline="0" dirty="0" smtClean="0"/>
              <a:t> three alternatives for </a:t>
            </a:r>
            <a:r>
              <a:rPr lang="en-US" altLang="en-US" dirty="0" smtClean="0"/>
              <a:t>historical integrity</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600979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1462BF9-C40D-4377-8FA1-8B9D73FFAACA}" type="slidenum">
              <a:rPr kumimoji="0" lang="en-US" altLang="en-US" sz="1200" b="0" smtClean="0"/>
              <a:pPr/>
              <a:t>3</a:t>
            </a:fld>
            <a:endParaRPr kumimoji="0" lang="en-US" altLang="en-US" sz="1200" b="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r>
              <a:rPr lang="en-US" altLang="en-US" smtClean="0"/>
              <a:t>Star schema:</a:t>
            </a:r>
          </a:p>
          <a:p>
            <a:r>
              <a:rPr lang="en-US" altLang="en-US" smtClean="0"/>
              <a:t> - One fact table in the center</a:t>
            </a:r>
          </a:p>
          <a:p>
            <a:r>
              <a:rPr lang="en-US" altLang="en-US" smtClean="0"/>
              <a:t> - Multiple dimension tables</a:t>
            </a:r>
          </a:p>
          <a:p>
            <a:r>
              <a:rPr lang="en-US" altLang="en-US" smtClean="0"/>
              <a:t> - Represents one data cube</a:t>
            </a:r>
          </a:p>
          <a:p>
            <a:r>
              <a:rPr lang="en-US" altLang="en-US" smtClean="0"/>
              <a:t> - DW may contain many star schemas</a:t>
            </a:r>
          </a:p>
        </p:txBody>
      </p:sp>
    </p:spTree>
    <p:extLst>
      <p:ext uri="{BB962C8B-B14F-4D97-AF65-F5344CB8AC3E}">
        <p14:creationId xmlns:p14="http://schemas.microsoft.com/office/powerpoint/2010/main" val="8363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99E60C4-8B58-4377-88BB-369730EC0B09}" type="slidenum">
              <a:rPr kumimoji="0" lang="en-US" altLang="en-US" sz="1200" b="0" smtClean="0"/>
              <a:pPr/>
              <a:t>4</a:t>
            </a:fld>
            <a:endParaRPr kumimoji="0" lang="en-US" altLang="en-US" sz="1200" b="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r>
              <a:rPr lang="en-US" altLang="en-US" smtClean="0"/>
              <a:t>Constellation schema:</a:t>
            </a:r>
          </a:p>
          <a:p>
            <a:r>
              <a:rPr lang="en-US" altLang="en-US" smtClean="0"/>
              <a:t> - Multiple fact tables</a:t>
            </a:r>
          </a:p>
          <a:p>
            <a:r>
              <a:rPr lang="en-US" altLang="en-US" smtClean="0"/>
              <a:t> - Fact tables share dimension tables</a:t>
            </a:r>
          </a:p>
          <a:p>
            <a:r>
              <a:rPr lang="en-US" altLang="en-US" smtClean="0"/>
              <a:t> - Relationship diagram looks like a constellation</a:t>
            </a:r>
          </a:p>
        </p:txBody>
      </p:sp>
    </p:spTree>
    <p:extLst>
      <p:ext uri="{BB962C8B-B14F-4D97-AF65-F5344CB8AC3E}">
        <p14:creationId xmlns:p14="http://schemas.microsoft.com/office/powerpoint/2010/main" val="2794479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248D97F-DDFF-43E4-B0A1-8C4C928F2E94}" type="slidenum">
              <a:rPr kumimoji="0" lang="en-US" altLang="en-US" sz="1200" b="0" smtClean="0"/>
              <a:pPr/>
              <a:t>5</a:t>
            </a:fld>
            <a:endParaRPr kumimoji="0" lang="en-US" altLang="en-US" sz="1200" b="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r>
              <a:rPr lang="en-US" altLang="en-US" smtClean="0"/>
              <a:t>Snowflake schema:</a:t>
            </a:r>
          </a:p>
          <a:p>
            <a:r>
              <a:rPr lang="en-US" altLang="en-US" smtClean="0"/>
              <a:t> - Multiple levels of dimension tables</a:t>
            </a:r>
          </a:p>
          <a:p>
            <a:r>
              <a:rPr lang="en-US" altLang="en-US" smtClean="0"/>
              <a:t> - Use when dimension tables are small: little performance gain by denormalizing</a:t>
            </a:r>
          </a:p>
          <a:p>
            <a:r>
              <a:rPr lang="en-US" altLang="en-US" smtClean="0"/>
              <a:t> - Relationship diagram looks like a snowflake</a:t>
            </a:r>
          </a:p>
        </p:txBody>
      </p:sp>
    </p:spTree>
    <p:extLst>
      <p:ext uri="{BB962C8B-B14F-4D97-AF65-F5344CB8AC3E}">
        <p14:creationId xmlns:p14="http://schemas.microsoft.com/office/powerpoint/2010/main" val="528164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FAF345F8-815C-4D8E-9AA8-62D9695206EC}" type="slidenum">
              <a:rPr kumimoji="0" lang="en-US" altLang="en-US" sz="1200" b="0" smtClean="0"/>
              <a:pPr/>
              <a:t>6</a:t>
            </a:fld>
            <a:endParaRPr kumimoji="0" lang="en-US" altLang="en-US" sz="1200" b="0"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r>
              <a:rPr lang="en-US" altLang="en-US" dirty="0" smtClean="0"/>
              <a:t>Time representation is a crucial issue for data warehouses because most queries use time in conditions. The major usage of time is to record the occurrence of facts. </a:t>
            </a:r>
          </a:p>
          <a:p>
            <a:endParaRPr lang="en-US" altLang="en-US" dirty="0" smtClean="0"/>
          </a:p>
          <a:p>
            <a:r>
              <a:rPr lang="en-US" altLang="en-US" dirty="0" smtClean="0"/>
              <a:t>The simplest representation is a timestamp data type for a column in a fact table. </a:t>
            </a:r>
          </a:p>
          <a:p>
            <a:endParaRPr lang="en-US" altLang="en-US" dirty="0" smtClean="0"/>
          </a:p>
          <a:p>
            <a:r>
              <a:rPr lang="en-US" altLang="en-US" dirty="0" smtClean="0"/>
              <a:t>In place of a timestamp column, many data warehouses use a foreign key to a time dimension table.  Using a time dimension table supports convenient representation of organization-specific calendar features such as holidays, fiscal years, and week numbers that are not represented in timestamp data types. The granularity of the time dimension table is usually in days. If time of day is also required for a fact table, it can be added as a column in the fact table to augment the foreign key to the time table.</a:t>
            </a:r>
          </a:p>
          <a:p>
            <a:endParaRPr lang="en-US" altLang="en-US" dirty="0" smtClean="0"/>
          </a:p>
          <a:p>
            <a:r>
              <a:rPr lang="en-US" altLang="en-US" dirty="0" smtClean="0"/>
              <a:t>Most fact tables involve time represented as a foreign key to the time table with augmentation for time of day if required. For fact tables involving international operations, two time representations (time table foreign keys along with optional time of day columns) can be used to record the time at source and destination locations. </a:t>
            </a:r>
          </a:p>
          <a:p>
            <a:endParaRPr lang="en-US" altLang="en-US" dirty="0" smtClean="0"/>
          </a:p>
          <a:p>
            <a:r>
              <a:rPr lang="en-US" altLang="en-US" dirty="0" smtClean="0"/>
              <a:t>A variation identified by Kimball (2003) is the accumulating fact table that records the status of multiple events rather than one event. For example, a fact table containing a snapshot of order processing would include order date, shipment date, delivery date, payment date, and so on. Each event occurrence column can be represented by a foreign key to the time table along with a time of day column if needed.</a:t>
            </a:r>
          </a:p>
        </p:txBody>
      </p:sp>
    </p:spTree>
    <p:extLst>
      <p:ext uri="{BB962C8B-B14F-4D97-AF65-F5344CB8AC3E}">
        <p14:creationId xmlns:p14="http://schemas.microsoft.com/office/powerpoint/2010/main" val="169520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6A8E2A1-2FE1-4E36-B962-357AA172EEE9}" type="slidenum">
              <a:rPr kumimoji="0" lang="en-US" altLang="en-US" sz="1200" b="0" smtClean="0"/>
              <a:pPr/>
              <a:t>7</a:t>
            </a:fld>
            <a:endParaRPr kumimoji="0" lang="en-US" altLang="en-US" sz="1200" b="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r>
              <a:rPr lang="en-US" altLang="en-US" dirty="0" smtClean="0"/>
              <a:t>Besides determining the frequency of refresh, the data warehouse administrator should determine the level of historical integrity in the data warehouse. The level of historical integrity is primarily an issue for updates to dimension tables. When a dimension row is updated, related fact table rows are no longer historically accurate. For example, if the city column of a customer row changes, the related sales rows are no longer historically accurate. To preserve historical integrity, the related sales rows should point to an older version of the customer row. Without underlying support for historical databases, there is no simple way to maintain historical integrity. </a:t>
            </a:r>
          </a:p>
        </p:txBody>
      </p:sp>
    </p:spTree>
    <p:extLst>
      <p:ext uri="{BB962C8B-B14F-4D97-AF65-F5344CB8AC3E}">
        <p14:creationId xmlns:p14="http://schemas.microsoft.com/office/powerpoint/2010/main" val="378807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FEF8AEC7-2A9B-44F2-85BE-A4E163A911DE}" type="slidenum">
              <a:rPr kumimoji="0" lang="en-US" altLang="en-US" sz="1200" b="0" smtClean="0"/>
              <a:pPr/>
              <a:t>8</a:t>
            </a:fld>
            <a:endParaRPr kumimoji="0" lang="en-US" altLang="en-US" sz="1200" b="0"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r>
              <a:rPr lang="en-US" altLang="en-US" dirty="0" smtClean="0"/>
              <a:t>The ERDs show Type II and Type III alternatives for the </a:t>
            </a:r>
            <a:r>
              <a:rPr lang="en-US" altLang="en-US" i="1" dirty="0" err="1" smtClean="0"/>
              <a:t>CustCity</a:t>
            </a:r>
            <a:r>
              <a:rPr lang="en-US" altLang="en-US" dirty="0" smtClean="0"/>
              <a:t> column. </a:t>
            </a:r>
          </a:p>
          <a:p>
            <a:endParaRPr lang="en-US" altLang="en-US" dirty="0" smtClean="0"/>
          </a:p>
          <a:p>
            <a:r>
              <a:rPr lang="en-US" altLang="en-US" dirty="0" smtClean="0"/>
              <a:t>The Type II alternative involves multiple rows for the same customer, but the entire history is represented. </a:t>
            </a:r>
          </a:p>
          <a:p>
            <a:endParaRPr lang="en-US" altLang="en-US" dirty="0" smtClean="0"/>
          </a:p>
          <a:p>
            <a:r>
              <a:rPr lang="en-US" altLang="en-US" dirty="0" smtClean="0"/>
              <a:t>The Type III alternative involves just a single row for each customer, but only a limited history can be represented. In addition, more complex queries must be used to connect a fact table row to the</a:t>
            </a:r>
            <a:r>
              <a:rPr lang="en-US" altLang="en-US" baseline="0" dirty="0" smtClean="0"/>
              <a:t> associated value for a column with history representation.</a:t>
            </a:r>
            <a:endParaRPr lang="en-US" altLang="en-US" dirty="0" smtClean="0"/>
          </a:p>
        </p:txBody>
      </p:sp>
    </p:spTree>
    <p:extLst>
      <p:ext uri="{BB962C8B-B14F-4D97-AF65-F5344CB8AC3E}">
        <p14:creationId xmlns:p14="http://schemas.microsoft.com/office/powerpoint/2010/main" val="2342622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9</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smtClean="0"/>
              <a:t>Data warehouse development emphasizes schema development</a:t>
            </a:r>
          </a:p>
          <a:p>
            <a:pPr eaLnBrk="1" hangingPunct="1"/>
            <a:r>
              <a:rPr lang="en-US" altLang="en-US" dirty="0" smtClean="0"/>
              <a:t>Schema patterns</a:t>
            </a:r>
          </a:p>
          <a:p>
            <a:pPr marL="171450" indent="-171450" eaLnBrk="1" hangingPunct="1">
              <a:buFontTx/>
              <a:buChar char="-"/>
            </a:pPr>
            <a:r>
              <a:rPr lang="en-US" altLang="en-US" baseline="0" dirty="0" smtClean="0"/>
              <a:t>Fact and dimension tables</a:t>
            </a:r>
          </a:p>
          <a:p>
            <a:pPr marL="171450" indent="-171450" eaLnBrk="1" hangingPunct="1">
              <a:buFontTx/>
              <a:buChar char="-"/>
            </a:pPr>
            <a:r>
              <a:rPr lang="en-US" altLang="en-US" baseline="0" dirty="0" smtClean="0"/>
              <a:t>Types of fact tables</a:t>
            </a:r>
          </a:p>
          <a:p>
            <a:pPr marL="171450" indent="-171450" eaLnBrk="1" hangingPunct="1">
              <a:buFontTx/>
              <a:buChar char="-"/>
            </a:pPr>
            <a:r>
              <a:rPr lang="en-US" altLang="en-US" baseline="0" dirty="0" smtClean="0"/>
              <a:t>Schema patterns: star (radial pattern), constellation (sharing of dimension tables </a:t>
            </a:r>
            <a:r>
              <a:rPr lang="en-US" altLang="en-US" baseline="0" smtClean="0"/>
              <a:t>among stars), </a:t>
            </a:r>
            <a:r>
              <a:rPr lang="en-US" altLang="en-US" baseline="0" dirty="0" smtClean="0"/>
              <a:t>and snowflake (1-M relationships </a:t>
            </a:r>
            <a:r>
              <a:rPr lang="en-US" altLang="en-US" baseline="0" smtClean="0"/>
              <a:t>among dimension tables)</a:t>
            </a:r>
          </a:p>
          <a:p>
            <a:pPr marL="0" indent="0" eaLnBrk="1" hangingPunct="1">
              <a:buFontTx/>
              <a:buNone/>
            </a:pPr>
            <a:r>
              <a:rPr lang="en-US" altLang="en-US" baseline="0" dirty="0" smtClean="0"/>
              <a:t>Time representation</a:t>
            </a:r>
          </a:p>
          <a:p>
            <a:pPr marL="171450" indent="-171450" eaLnBrk="1" hangingPunct="1">
              <a:buFontTx/>
              <a:buChar char="-"/>
            </a:pPr>
            <a:r>
              <a:rPr lang="en-US" altLang="en-US" baseline="0" dirty="0" smtClean="0"/>
              <a:t>Slowly changing dimensions</a:t>
            </a:r>
          </a:p>
          <a:p>
            <a:pPr marL="171450" indent="-171450" eaLnBrk="1" hangingPunct="1">
              <a:buFontTx/>
              <a:buChar char="-"/>
            </a:pPr>
            <a:r>
              <a:rPr lang="en-US" altLang="en-US" baseline="0" dirty="0" smtClean="0"/>
              <a:t>Some level of historical integrity is important in many situations</a:t>
            </a:r>
          </a:p>
          <a:p>
            <a:pPr marL="171450" indent="-171450" eaLnBrk="1" hangingPunct="1">
              <a:buFontTx/>
              <a:buChar char="-"/>
            </a:pPr>
            <a:r>
              <a:rPr lang="en-US" altLang="en-US" baseline="0" dirty="0" smtClean="0"/>
              <a:t>History representation also important for fact tables</a:t>
            </a:r>
            <a:endParaRPr lang="en-US" altLang="en-US" dirty="0" smtClean="0"/>
          </a:p>
        </p:txBody>
      </p:sp>
    </p:spTree>
    <p:extLst>
      <p:ext uri="{BB962C8B-B14F-4D97-AF65-F5344CB8AC3E}">
        <p14:creationId xmlns:p14="http://schemas.microsoft.com/office/powerpoint/2010/main" val="1317134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62147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791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351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467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093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911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121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335515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9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702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155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7849274"/>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Microsoft_Visio_2003-2010_Drawing1.vsd"/><Relationship Id="rId3" Type="http://schemas.openxmlformats.org/officeDocument/2006/relationships/notesSlide" Target="../notesSlides/notesSlide8.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9.emf"/><Relationship Id="rId4" Type="http://schemas.openxmlformats.org/officeDocument/2006/relationships/oleObject" Target="../embeddings/oleObject4.bin"/><Relationship Id="rId9" Type="http://schemas.openxmlformats.org/officeDocument/2006/relationships/image" Target="../media/image1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14400" y="1143000"/>
            <a:ext cx="7391400" cy="1143000"/>
          </a:xfrm>
        </p:spPr>
        <p:txBody>
          <a:bodyPr/>
          <a:lstStyle/>
          <a:p>
            <a:pPr algn="ctr"/>
            <a:r>
              <a:rPr lang="en-US" altLang="en-US" dirty="0" smtClean="0"/>
              <a:t>Module 3</a:t>
            </a:r>
            <a:r>
              <a:rPr lang="en-US" altLang="en-US" dirty="0"/>
              <a:t/>
            </a:r>
            <a:br>
              <a:rPr lang="en-US" altLang="en-US" dirty="0"/>
            </a:br>
            <a:r>
              <a:rPr lang="en-US" altLang="en-US" dirty="0"/>
              <a:t>Data Warehouse Design Practices</a:t>
            </a:r>
            <a:br>
              <a:rPr lang="en-US" altLang="en-US" dirty="0"/>
            </a:br>
            <a:r>
              <a:rPr lang="en-US" altLang="en-US" dirty="0"/>
              <a:t>and Methodologies</a:t>
            </a:r>
            <a:br>
              <a:rPr lang="en-US" altLang="en-US" dirty="0"/>
            </a:br>
            <a:endParaRPr lang="en-US" altLang="en-US" dirty="0" smtClean="0"/>
          </a:p>
        </p:txBody>
      </p:sp>
      <p:sp>
        <p:nvSpPr>
          <p:cNvPr id="3075" name="Rectangle 5"/>
          <p:cNvSpPr>
            <a:spLocks noGrp="1" noChangeArrowheads="1"/>
          </p:cNvSpPr>
          <p:nvPr>
            <p:ph type="subTitle" idx="1"/>
          </p:nvPr>
        </p:nvSpPr>
        <p:spPr>
          <a:xfrm>
            <a:off x="1368552" y="3680778"/>
            <a:ext cx="7440613" cy="906462"/>
          </a:xfrm>
          <a:noFill/>
          <a:ln w="25400"/>
        </p:spPr>
        <p:txBody>
          <a:bodyPr/>
          <a:lstStyle/>
          <a:p>
            <a:pPr algn="r" eaLnBrk="1" hangingPunct="1"/>
            <a:r>
              <a:rPr lang="en-US" altLang="en-US" sz="2800" dirty="0" smtClean="0"/>
              <a:t>Lesson 2: Table Design Patterns</a:t>
            </a:r>
          </a:p>
        </p:txBody>
      </p:sp>
    </p:spTree>
    <p:extLst>
      <p:ext uri="{BB962C8B-B14F-4D97-AF65-F5344CB8AC3E}">
        <p14:creationId xmlns:p14="http://schemas.microsoft.com/office/powerpoint/2010/main" val="2830230983"/>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Explain schema patterns</a:t>
            </a:r>
          </a:p>
          <a:p>
            <a:r>
              <a:rPr lang="en-US" dirty="0" smtClean="0"/>
              <a:t>Explain patterns for historical integrity</a:t>
            </a:r>
          </a:p>
          <a:p>
            <a:r>
              <a:rPr lang="en-US" dirty="0" smtClean="0"/>
              <a:t>Reflect on the importance of historical integrity</a:t>
            </a:r>
          </a:p>
        </p:txBody>
      </p:sp>
    </p:spTree>
    <p:extLst>
      <p:ext uri="{BB962C8B-B14F-4D97-AF65-F5344CB8AC3E}">
        <p14:creationId xmlns:p14="http://schemas.microsoft.com/office/powerpoint/2010/main" val="2398538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434975"/>
            <a:ext cx="8080375" cy="708025"/>
          </a:xfrm>
        </p:spPr>
        <p:txBody>
          <a:bodyPr/>
          <a:lstStyle/>
          <a:p>
            <a:pPr eaLnBrk="1" hangingPunct="1"/>
            <a:r>
              <a:rPr lang="en-US" altLang="en-US" sz="4000" smtClean="0"/>
              <a:t>Star Schema Example</a:t>
            </a:r>
          </a:p>
        </p:txBody>
      </p:sp>
      <p:sp>
        <p:nvSpPr>
          <p:cNvPr id="34819" name="Rectangle 5"/>
          <p:cNvSpPr>
            <a:spLocks noChangeArrowheads="1"/>
          </p:cNvSpPr>
          <p:nvPr/>
        </p:nvSpPr>
        <p:spPr bwMode="auto">
          <a:xfrm>
            <a:off x="22669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4820" name="Rectangle 10"/>
          <p:cNvSpPr>
            <a:spLocks noChangeArrowheads="1"/>
          </p:cNvSpPr>
          <p:nvPr/>
        </p:nvSpPr>
        <p:spPr bwMode="auto">
          <a:xfrm>
            <a:off x="0" y="2043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4821" name="Rectangle 12"/>
          <p:cNvSpPr>
            <a:spLocks noChangeArrowheads="1"/>
          </p:cNvSpPr>
          <p:nvPr/>
        </p:nvSpPr>
        <p:spPr bwMode="auto">
          <a:xfrm>
            <a:off x="0" y="2043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822524384"/>
              </p:ext>
            </p:extLst>
          </p:nvPr>
        </p:nvGraphicFramePr>
        <p:xfrm>
          <a:off x="1383791" y="1251494"/>
          <a:ext cx="6561057" cy="4513635"/>
        </p:xfrm>
        <a:graphic>
          <a:graphicData uri="http://schemas.openxmlformats.org/presentationml/2006/ole">
            <mc:AlternateContent xmlns:mc="http://schemas.openxmlformats.org/markup-compatibility/2006">
              <mc:Choice xmlns:v="urn:schemas-microsoft-com:vml" Requires="v">
                <p:oleObj spid="_x0000_s63556" name="Visio" r:id="rId4" imgW="4029033" imgH="2774790" progId="Visio.Drawing.11">
                  <p:embed/>
                </p:oleObj>
              </mc:Choice>
              <mc:Fallback>
                <p:oleObj name="Visio" r:id="rId4" imgW="4029033" imgH="277479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791" y="1251494"/>
                        <a:ext cx="6561057" cy="4513635"/>
                      </a:xfrm>
                      <a:prstGeom prst="rect">
                        <a:avLst/>
                      </a:prstGeom>
                      <a:solidFill>
                        <a:schemeClr val="accent5"/>
                      </a:solidFill>
                    </p:spPr>
                  </p:pic>
                </p:oleObj>
              </mc:Fallback>
            </mc:AlternateContent>
          </a:graphicData>
        </a:graphic>
      </p:graphicFrame>
    </p:spTree>
    <p:extLst>
      <p:ext uri="{BB962C8B-B14F-4D97-AF65-F5344CB8AC3E}">
        <p14:creationId xmlns:p14="http://schemas.microsoft.com/office/powerpoint/2010/main" val="4088711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47471" y="314833"/>
            <a:ext cx="8080375" cy="1143000"/>
          </a:xfrm>
        </p:spPr>
        <p:txBody>
          <a:bodyPr/>
          <a:lstStyle/>
          <a:p>
            <a:pPr eaLnBrk="1" hangingPunct="1"/>
            <a:r>
              <a:rPr lang="en-US" altLang="en-US" dirty="0" smtClean="0"/>
              <a:t>Constellation Schema Example</a:t>
            </a:r>
          </a:p>
        </p:txBody>
      </p:sp>
      <p:sp>
        <p:nvSpPr>
          <p:cNvPr id="35843" name="Rectangle 3"/>
          <p:cNvSpPr>
            <a:spLocks noChangeArrowheads="1"/>
          </p:cNvSpPr>
          <p:nvPr/>
        </p:nvSpPr>
        <p:spPr bwMode="auto">
          <a:xfrm>
            <a:off x="2271713" y="1890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5844" name="Rectangle 10"/>
          <p:cNvSpPr>
            <a:spLocks noChangeArrowheads="1"/>
          </p:cNvSpPr>
          <p:nvPr/>
        </p:nvSpPr>
        <p:spPr bwMode="auto">
          <a:xfrm>
            <a:off x="0" y="134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5845" name="Rectangle 12"/>
          <p:cNvSpPr>
            <a:spLocks noChangeArrowheads="1"/>
          </p:cNvSpPr>
          <p:nvPr/>
        </p:nvSpPr>
        <p:spPr bwMode="auto">
          <a:xfrm>
            <a:off x="0" y="132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203423444"/>
              </p:ext>
            </p:extLst>
          </p:nvPr>
        </p:nvGraphicFramePr>
        <p:xfrm>
          <a:off x="1959279" y="886333"/>
          <a:ext cx="5758776" cy="4811681"/>
        </p:xfrm>
        <a:graphic>
          <a:graphicData uri="http://schemas.openxmlformats.org/presentationml/2006/ole">
            <mc:AlternateContent xmlns:mc="http://schemas.openxmlformats.org/markup-compatibility/2006">
              <mc:Choice xmlns:v="urn:schemas-microsoft-com:vml" Requires="v">
                <p:oleObj spid="_x0000_s64580" name="Visio" r:id="rId4" imgW="5041491" imgH="4208220" progId="Visio.Drawing.11">
                  <p:embed/>
                </p:oleObj>
              </mc:Choice>
              <mc:Fallback>
                <p:oleObj name="Visio" r:id="rId4" imgW="5041491" imgH="42082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9279" y="886333"/>
                        <a:ext cx="5758776" cy="4811681"/>
                      </a:xfrm>
                      <a:prstGeom prst="rect">
                        <a:avLst/>
                      </a:prstGeom>
                      <a:solidFill>
                        <a:schemeClr val="accent5"/>
                      </a:solidFill>
                    </p:spPr>
                  </p:pic>
                </p:oleObj>
              </mc:Fallback>
            </mc:AlternateContent>
          </a:graphicData>
        </a:graphic>
      </p:graphicFrame>
    </p:spTree>
    <p:extLst>
      <p:ext uri="{BB962C8B-B14F-4D97-AF65-F5344CB8AC3E}">
        <p14:creationId xmlns:p14="http://schemas.microsoft.com/office/powerpoint/2010/main" val="2921939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Snowflake Schema Example</a:t>
            </a:r>
          </a:p>
        </p:txBody>
      </p:sp>
      <p:sp>
        <p:nvSpPr>
          <p:cNvPr id="36867" name="Rectangle 5"/>
          <p:cNvSpPr>
            <a:spLocks noChangeArrowheads="1"/>
          </p:cNvSpPr>
          <p:nvPr/>
        </p:nvSpPr>
        <p:spPr bwMode="auto">
          <a:xfrm>
            <a:off x="2271713" y="1890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6868" name="Rectangle 10"/>
          <p:cNvSpPr>
            <a:spLocks noChangeArrowheads="1"/>
          </p:cNvSpPr>
          <p:nvPr/>
        </p:nvSpPr>
        <p:spPr bwMode="auto">
          <a:xfrm>
            <a:off x="0" y="2111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6869" name="Rectangle 12"/>
          <p:cNvSpPr>
            <a:spLocks noChangeArrowheads="1"/>
          </p:cNvSpPr>
          <p:nvPr/>
        </p:nvSpPr>
        <p:spPr bwMode="auto">
          <a:xfrm>
            <a:off x="0" y="2111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675421432"/>
              </p:ext>
            </p:extLst>
          </p:nvPr>
        </p:nvGraphicFramePr>
        <p:xfrm>
          <a:off x="428017" y="1585609"/>
          <a:ext cx="8258783" cy="3756458"/>
        </p:xfrm>
        <a:graphic>
          <a:graphicData uri="http://schemas.openxmlformats.org/presentationml/2006/ole">
            <mc:AlternateContent xmlns:mc="http://schemas.openxmlformats.org/markup-compatibility/2006">
              <mc:Choice xmlns:v="urn:schemas-microsoft-com:vml" Requires="v">
                <p:oleObj spid="_x0000_s65604" name="Visio" r:id="rId4" imgW="5803806" imgH="2634930" progId="Visio.Drawing.11">
                  <p:embed/>
                </p:oleObj>
              </mc:Choice>
              <mc:Fallback>
                <p:oleObj name="Visio" r:id="rId4" imgW="5803806" imgH="263493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017" y="1585609"/>
                        <a:ext cx="8258783" cy="3756458"/>
                      </a:xfrm>
                      <a:prstGeom prst="rect">
                        <a:avLst/>
                      </a:prstGeom>
                      <a:solidFill>
                        <a:schemeClr val="accent5"/>
                      </a:solidFill>
                    </p:spPr>
                  </p:pic>
                </p:oleObj>
              </mc:Fallback>
            </mc:AlternateContent>
          </a:graphicData>
        </a:graphic>
      </p:graphicFrame>
    </p:spTree>
    <p:extLst>
      <p:ext uri="{BB962C8B-B14F-4D97-AF65-F5344CB8AC3E}">
        <p14:creationId xmlns:p14="http://schemas.microsoft.com/office/powerpoint/2010/main" val="1263502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04800" y="304800"/>
            <a:ext cx="8558784" cy="685800"/>
          </a:xfrm>
        </p:spPr>
        <p:txBody>
          <a:bodyPr/>
          <a:lstStyle/>
          <a:p>
            <a:pPr eaLnBrk="1" hangingPunct="1"/>
            <a:r>
              <a:rPr lang="en-US" altLang="en-US" sz="4000" dirty="0" smtClean="0"/>
              <a:t>Time Representation for Fact Tables</a:t>
            </a:r>
          </a:p>
        </p:txBody>
      </p:sp>
      <p:sp>
        <p:nvSpPr>
          <p:cNvPr id="60419" name="Rectangle 3"/>
          <p:cNvSpPr>
            <a:spLocks noGrp="1" noChangeArrowheads="1"/>
          </p:cNvSpPr>
          <p:nvPr>
            <p:ph type="body" idx="1"/>
          </p:nvPr>
        </p:nvSpPr>
        <p:spPr/>
        <p:txBody>
          <a:bodyPr/>
          <a:lstStyle/>
          <a:p>
            <a:pPr eaLnBrk="1" hangingPunct="1"/>
            <a:r>
              <a:rPr lang="en-US" altLang="en-US" dirty="0" smtClean="0"/>
              <a:t>Alternatives</a:t>
            </a:r>
          </a:p>
          <a:p>
            <a:pPr lvl="1"/>
            <a:r>
              <a:rPr lang="en-US" altLang="en-US" dirty="0" smtClean="0"/>
              <a:t>Timestamp</a:t>
            </a:r>
          </a:p>
          <a:p>
            <a:pPr lvl="1"/>
            <a:r>
              <a:rPr lang="en-US" altLang="en-US" dirty="0" smtClean="0"/>
              <a:t>Time dimension table for organization specific calendar features</a:t>
            </a:r>
          </a:p>
          <a:p>
            <a:pPr eaLnBrk="1" hangingPunct="1"/>
            <a:r>
              <a:rPr lang="en-US" altLang="en-US" dirty="0" smtClean="0"/>
              <a:t>Variations</a:t>
            </a:r>
          </a:p>
          <a:p>
            <a:pPr lvl="1"/>
            <a:r>
              <a:rPr lang="en-US" altLang="en-US" dirty="0" smtClean="0"/>
              <a:t>Time of day columns</a:t>
            </a:r>
          </a:p>
          <a:p>
            <a:pPr lvl="1"/>
            <a:r>
              <a:rPr lang="en-US" altLang="en-US" dirty="0" smtClean="0"/>
              <a:t>Accumulating fact table for representation of multiple events</a:t>
            </a:r>
          </a:p>
        </p:txBody>
      </p:sp>
    </p:spTree>
    <p:extLst>
      <p:ext uri="{BB962C8B-B14F-4D97-AF65-F5344CB8AC3E}">
        <p14:creationId xmlns:p14="http://schemas.microsoft.com/office/powerpoint/2010/main" val="282813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z="4000" dirty="0" smtClean="0"/>
              <a:t>Historical Integrity for Dimensions</a:t>
            </a:r>
          </a:p>
        </p:txBody>
      </p:sp>
      <p:sp>
        <p:nvSpPr>
          <p:cNvPr id="61443" name="Rectangle 3"/>
          <p:cNvSpPr>
            <a:spLocks noGrp="1" noChangeArrowheads="1"/>
          </p:cNvSpPr>
          <p:nvPr>
            <p:ph type="body" idx="1"/>
          </p:nvPr>
        </p:nvSpPr>
        <p:spPr/>
        <p:txBody>
          <a:bodyPr/>
          <a:lstStyle/>
          <a:p>
            <a:pPr eaLnBrk="1" hangingPunct="1"/>
            <a:r>
              <a:rPr lang="en-US" altLang="en-US" dirty="0" smtClean="0"/>
              <a:t>Primarily an issue for dimension </a:t>
            </a:r>
            <a:r>
              <a:rPr lang="en-US" altLang="en-US" dirty="0" smtClean="0"/>
              <a:t>changes</a:t>
            </a:r>
          </a:p>
          <a:p>
            <a:pPr eaLnBrk="1" hangingPunct="1"/>
            <a:r>
              <a:rPr lang="en-US" altLang="en-US" dirty="0" smtClean="0"/>
              <a:t>Fact rows no longer historically accurate after a dimension update</a:t>
            </a:r>
            <a:endParaRPr lang="en-US" altLang="en-US" dirty="0" smtClean="0"/>
          </a:p>
          <a:p>
            <a:pPr eaLnBrk="1" hangingPunct="1"/>
            <a:r>
              <a:rPr lang="en-US" altLang="en-US" dirty="0" smtClean="0"/>
              <a:t>Determine importance of history preservation for dimension </a:t>
            </a:r>
            <a:r>
              <a:rPr lang="en-US" altLang="en-US" dirty="0" smtClean="0"/>
              <a:t>columns</a:t>
            </a:r>
          </a:p>
          <a:p>
            <a:pPr eaLnBrk="1" hangingPunct="1"/>
            <a:r>
              <a:rPr lang="en-US" altLang="en-US" dirty="0" smtClean="0"/>
              <a:t>Some inaccuracy tolerated with summary query results</a:t>
            </a:r>
            <a:endParaRPr lang="en-US" altLang="en-US" dirty="0" smtClean="0"/>
          </a:p>
        </p:txBody>
      </p:sp>
    </p:spTree>
    <p:extLst>
      <p:ext uri="{BB962C8B-B14F-4D97-AF65-F5344CB8AC3E}">
        <p14:creationId xmlns:p14="http://schemas.microsoft.com/office/powerpoint/2010/main" val="40855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22313" y="315913"/>
            <a:ext cx="8080375" cy="668910"/>
          </a:xfrm>
        </p:spPr>
        <p:txBody>
          <a:bodyPr/>
          <a:lstStyle/>
          <a:p>
            <a:pPr eaLnBrk="1" hangingPunct="1"/>
            <a:r>
              <a:rPr lang="en-US" altLang="en-US" dirty="0" smtClean="0"/>
              <a:t>Historical Integrity Examples</a:t>
            </a:r>
          </a:p>
        </p:txBody>
      </p:sp>
      <p:sp>
        <p:nvSpPr>
          <p:cNvPr id="62468" name="Rectangle 4"/>
          <p:cNvSpPr>
            <a:spLocks noChangeArrowheads="1"/>
          </p:cNvSpPr>
          <p:nvPr/>
        </p:nvSpPr>
        <p:spPr bwMode="auto">
          <a:xfrm>
            <a:off x="0" y="2043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62469" name="Rectangle 7"/>
          <p:cNvSpPr>
            <a:spLocks noChangeArrowheads="1"/>
          </p:cNvSpPr>
          <p:nvPr/>
        </p:nvSpPr>
        <p:spPr bwMode="auto">
          <a:xfrm>
            <a:off x="0" y="2206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62470" name="Object 6"/>
          <p:cNvGraphicFramePr>
            <a:graphicFrameLocks noChangeAspect="1"/>
          </p:cNvGraphicFramePr>
          <p:nvPr>
            <p:extLst>
              <p:ext uri="{D42A27DB-BD31-4B8C-83A1-F6EECF244321}">
                <p14:modId xmlns:p14="http://schemas.microsoft.com/office/powerpoint/2010/main" val="557205092"/>
              </p:ext>
            </p:extLst>
          </p:nvPr>
        </p:nvGraphicFramePr>
        <p:xfrm>
          <a:off x="2925282" y="1458499"/>
          <a:ext cx="3060753" cy="3754967"/>
        </p:xfrm>
        <a:graphic>
          <a:graphicData uri="http://schemas.openxmlformats.org/presentationml/2006/ole">
            <mc:AlternateContent xmlns:mc="http://schemas.openxmlformats.org/markup-compatibility/2006">
              <mc:Choice xmlns:v="urn:schemas-microsoft-com:vml" Requires="v">
                <p:oleObj spid="_x0000_s66672" name="Visio" r:id="rId4" imgW="2162144" imgH="2304990" progId="Visio.Drawing.11">
                  <p:embed/>
                </p:oleObj>
              </mc:Choice>
              <mc:Fallback>
                <p:oleObj name="Visio" r:id="rId4" imgW="2162144" imgH="2304990" progId="Visio.Drawing.11">
                  <p:embed/>
                  <p:pic>
                    <p:nvPicPr>
                      <p:cNvPr id="0" name=""/>
                      <p:cNvPicPr>
                        <a:picLocks noChangeAspect="1" noChangeArrowheads="1"/>
                      </p:cNvPicPr>
                      <p:nvPr/>
                    </p:nvPicPr>
                    <p:blipFill>
                      <a:blip r:embed="rId5"/>
                      <a:srcRect/>
                      <a:stretch>
                        <a:fillRect/>
                      </a:stretch>
                    </p:blipFill>
                    <p:spPr bwMode="auto">
                      <a:xfrm>
                        <a:off x="2925282" y="1458499"/>
                        <a:ext cx="3060753" cy="3754967"/>
                      </a:xfrm>
                      <a:prstGeom prst="rect">
                        <a:avLst/>
                      </a:prstGeom>
                      <a:solidFill>
                        <a:schemeClr val="accent5"/>
                      </a:solidFill>
                      <a:ln>
                        <a:noFill/>
                      </a:ln>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131923764"/>
              </p:ext>
            </p:extLst>
          </p:nvPr>
        </p:nvGraphicFramePr>
        <p:xfrm>
          <a:off x="6020626" y="1458500"/>
          <a:ext cx="2928366" cy="4186396"/>
        </p:xfrm>
        <a:graphic>
          <a:graphicData uri="http://schemas.openxmlformats.org/presentationml/2006/ole">
            <mc:AlternateContent xmlns:mc="http://schemas.openxmlformats.org/markup-compatibility/2006">
              <mc:Choice xmlns:v="urn:schemas-microsoft-com:vml" Requires="v">
                <p:oleObj spid="_x0000_s66673" name="Visio" r:id="rId6" imgW="2162144" imgH="2876580" progId="Visio.Drawing.11">
                  <p:embed/>
                </p:oleObj>
              </mc:Choice>
              <mc:Fallback>
                <p:oleObj name="Visio" r:id="rId6" imgW="2162144" imgH="2876580" progId="Visio.Drawing.11">
                  <p:embed/>
                  <p:pic>
                    <p:nvPicPr>
                      <p:cNvPr id="0" name=""/>
                      <p:cNvPicPr>
                        <a:picLocks noChangeAspect="1" noChangeArrowheads="1"/>
                      </p:cNvPicPr>
                      <p:nvPr/>
                    </p:nvPicPr>
                    <p:blipFill>
                      <a:blip r:embed="rId7"/>
                      <a:srcRect/>
                      <a:stretch>
                        <a:fillRect/>
                      </a:stretch>
                    </p:blipFill>
                    <p:spPr bwMode="auto">
                      <a:xfrm>
                        <a:off x="6020626" y="1458500"/>
                        <a:ext cx="2928366" cy="4186396"/>
                      </a:xfrm>
                      <a:prstGeom prst="rect">
                        <a:avLst/>
                      </a:prstGeom>
                      <a:solidFill>
                        <a:schemeClr val="accent5"/>
                      </a:solidFill>
                      <a:ln>
                        <a:noFill/>
                      </a:ln>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94136545"/>
              </p:ext>
            </p:extLst>
          </p:nvPr>
        </p:nvGraphicFramePr>
        <p:xfrm>
          <a:off x="146050" y="1458499"/>
          <a:ext cx="2744641" cy="3754967"/>
        </p:xfrm>
        <a:graphic>
          <a:graphicData uri="http://schemas.openxmlformats.org/presentationml/2006/ole">
            <mc:AlternateContent xmlns:mc="http://schemas.openxmlformats.org/markup-compatibility/2006">
              <mc:Choice xmlns:v="urn:schemas-microsoft-com:vml" Requires="v">
                <p:oleObj spid="_x0000_s66674" name="Visio" r:id="rId8" imgW="2162144" imgH="2000160" progId="Visio.Drawing.11">
                  <p:embed/>
                </p:oleObj>
              </mc:Choice>
              <mc:Fallback>
                <p:oleObj name="Visio" r:id="rId8" imgW="2162144" imgH="2000160" progId="Visio.Drawing.11">
                  <p:embed/>
                  <p:pic>
                    <p:nvPicPr>
                      <p:cNvPr id="0" name=""/>
                      <p:cNvPicPr>
                        <a:picLocks noChangeAspect="1" noChangeArrowheads="1"/>
                      </p:cNvPicPr>
                      <p:nvPr/>
                    </p:nvPicPr>
                    <p:blipFill>
                      <a:blip r:embed="rId9"/>
                      <a:srcRect/>
                      <a:stretch>
                        <a:fillRect/>
                      </a:stretch>
                    </p:blipFill>
                    <p:spPr bwMode="auto">
                      <a:xfrm>
                        <a:off x="146050" y="1458499"/>
                        <a:ext cx="2744641" cy="3754967"/>
                      </a:xfrm>
                      <a:prstGeom prst="rect">
                        <a:avLst/>
                      </a:prstGeom>
                      <a:solidFill>
                        <a:schemeClr val="accent5"/>
                      </a:solidFill>
                      <a:ln>
                        <a:noFill/>
                      </a:ln>
                      <a:extLst/>
                    </p:spPr>
                  </p:pic>
                </p:oleObj>
              </mc:Fallback>
            </mc:AlternateContent>
          </a:graphicData>
        </a:graphic>
      </p:graphicFrame>
    </p:spTree>
    <p:extLst>
      <p:ext uri="{BB962C8B-B14F-4D97-AF65-F5344CB8AC3E}">
        <p14:creationId xmlns:p14="http://schemas.microsoft.com/office/powerpoint/2010/main" val="41713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type="body" idx="1"/>
          </p:nvPr>
        </p:nvSpPr>
        <p:spPr/>
        <p:txBody>
          <a:bodyPr/>
          <a:lstStyle/>
          <a:p>
            <a:pPr eaLnBrk="1" hangingPunct="1"/>
            <a:r>
              <a:rPr lang="en-US" altLang="en-US" dirty="0"/>
              <a:t>S</a:t>
            </a:r>
            <a:r>
              <a:rPr lang="en-US" altLang="en-US" dirty="0" smtClean="0"/>
              <a:t>chema patterns </a:t>
            </a:r>
            <a:r>
              <a:rPr lang="en-US" altLang="en-US" dirty="0" smtClean="0"/>
              <a:t>especially the constellation schema </a:t>
            </a:r>
            <a:r>
              <a:rPr lang="en-US" altLang="en-US" dirty="0" smtClean="0"/>
              <a:t>for </a:t>
            </a:r>
            <a:r>
              <a:rPr lang="en-US" altLang="en-US" dirty="0" smtClean="0"/>
              <a:t>shared fact tables</a:t>
            </a:r>
          </a:p>
          <a:p>
            <a:pPr eaLnBrk="1" hangingPunct="1"/>
            <a:r>
              <a:rPr lang="en-US" altLang="en-US" dirty="0" smtClean="0"/>
              <a:t>Time representation for fact tables</a:t>
            </a:r>
          </a:p>
          <a:p>
            <a:pPr eaLnBrk="1" hangingPunct="1"/>
            <a:r>
              <a:rPr lang="en-US" altLang="en-US" dirty="0" smtClean="0"/>
              <a:t>Historical integrity for dimensions</a:t>
            </a:r>
          </a:p>
        </p:txBody>
      </p:sp>
    </p:spTree>
    <p:extLst>
      <p:ext uri="{BB962C8B-B14F-4D97-AF65-F5344CB8AC3E}">
        <p14:creationId xmlns:p14="http://schemas.microsoft.com/office/powerpoint/2010/main" val="426763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3 Relational Database Design and  Enterprise Data Warehouse Development &amp;quot;&quot;/&gt;&lt;property id=&quot;20307&quot; value=&quot;256&quot;/&gt;&lt;/object&gt;&lt;object type=&quot;3&quot; unique_id=&quot;10998&quot;&gt;&lt;property id=&quot;20148&quot; value=&quot;5&quot;/&gt;&lt;property id=&quot;20300&quot; value=&quot;Slide 3 - &amp;quot;Star Schema Example&amp;quot;&quot;/&gt;&lt;property id=&quot;20307&quot; value=&quot;263&quot;/&gt;&lt;/object&gt;&lt;object type=&quot;3&quot; unique_id=&quot;10999&quot;&gt;&lt;property id=&quot;20148&quot; value=&quot;5&quot;/&gt;&lt;property id=&quot;20300&quot; value=&quot;Slide 4 - &amp;quot;Constellation Schema Example&amp;quot;&quot;/&gt;&lt;property id=&quot;20307&quot; value=&quot;264&quot;/&gt;&lt;/object&gt;&lt;object type=&quot;3&quot; unique_id=&quot;11000&quot;&gt;&lt;property id=&quot;20148&quot; value=&quot;5&quot;/&gt;&lt;property id=&quot;20300&quot; value=&quot;Slide 5 - &amp;quot;Snowflake Schema Example&amp;quot;&quot;/&gt;&lt;property id=&quot;20307&quot; value=&quot;265&quot;/&gt;&lt;/object&gt;&lt;object type=&quot;3&quot; unique_id=&quot;11001&quot;&gt;&lt;property id=&quot;20148&quot; value=&quot;5&quot;/&gt;&lt;property id=&quot;20300&quot; value=&quot;Slide 6 - &amp;quot;Time Representation for Fact Tables&amp;quot;&quot;/&gt;&lt;property id=&quot;20307&quot; value=&quot;266&quot;/&gt;&lt;/object&gt;&lt;object type=&quot;3&quot; unique_id=&quot;11002&quot;&gt;&lt;property id=&quot;20148&quot; value=&quot;5&quot;/&gt;&lt;property id=&quot;20300&quot; value=&quot;Slide 7 - &amp;quot;Historical Integrity for Dimensions&amp;quot;&quot;/&gt;&lt;property id=&quot;20307&quot; value=&quot;267&quot;/&gt;&lt;/object&gt;&lt;object type=&quot;3&quot; unique_id=&quot;11003&quot;&gt;&lt;property id=&quot;20148&quot; value=&quot;5&quot;/&gt;&lt;property id=&quot;20300&quot; value=&quot;Slide 8 - &amp;quot;Historical Integrity Example&amp;quot;&quot;/&gt;&lt;property id=&quot;20307&quot; value=&quot;268&quot;/&gt;&lt;/object&gt;&lt;object type=&quot;3&quot; unique_id=&quot;11004&quot;&gt;&lt;property id=&quot;20148&quot; value=&quot;5&quot;/&gt;&lt;property id=&quot;20300&quot; value=&quot;Slide 9 - &amp;quot;Summary&amp;quot;&quot;/&gt;&lt;property id=&quot;20307&quot; value=&quot;269&quot;/&gt;&lt;/object&gt;&lt;object type=&quot;3&quot; unique_id=&quot;11753&quot;&gt;&lt;property id=&quot;20148&quot; value=&quot;5&quot;/&gt;&lt;property id=&quot;20300&quot; value=&quot;Slide 2 - &amp;quot;Lesson Objectives&amp;quot;&quot;/&gt;&lt;property id=&quot;20307&quot; value=&quot;271&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8505</TotalTime>
  <Words>848</Words>
  <Application>Microsoft Office PowerPoint</Application>
  <PresentationFormat>On-screen Show (4:3)</PresentationFormat>
  <Paragraphs>86</Paragraphs>
  <Slides>9</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ＭＳ Ｐゴシック</vt:lpstr>
      <vt:lpstr>Arial</vt:lpstr>
      <vt:lpstr>Times New Roman</vt:lpstr>
      <vt:lpstr>Blank Presentation</vt:lpstr>
      <vt:lpstr>Visio</vt:lpstr>
      <vt:lpstr>Module 3 Data Warehouse Design Practices and Methodologies </vt:lpstr>
      <vt:lpstr>Lesson Objectives</vt:lpstr>
      <vt:lpstr>Star Schema Example</vt:lpstr>
      <vt:lpstr>Constellation Schema Example</vt:lpstr>
      <vt:lpstr>Snowflake Schema Example</vt:lpstr>
      <vt:lpstr>Time Representation for Fact Tables</vt:lpstr>
      <vt:lpstr>Historical Integrity for Dimensions</vt:lpstr>
      <vt:lpstr>Historical Integrity Examples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Lesson 2: Table design patterns</dc:title>
  <dc:subject>Data Warehouse Design Practices and Methodologies</dc:subject>
  <dc:creator>Michael Mannino</dc:creator>
  <dc:description>Third edition</dc:description>
  <cp:lastModifiedBy>Mike</cp:lastModifiedBy>
  <cp:revision>2019</cp:revision>
  <cp:lastPrinted>1601-01-01T00:00:00Z</cp:lastPrinted>
  <dcterms:created xsi:type="dcterms:W3CDTF">2000-07-15T18:34:14Z</dcterms:created>
  <dcterms:modified xsi:type="dcterms:W3CDTF">2015-09-20T18:42:41Z</dcterms:modified>
</cp:coreProperties>
</file>