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6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cilianMan" initials="S" lastIdx="1" clrIdx="0">
    <p:extLst>
      <p:ext uri="{19B8F6BF-5375-455C-9EA6-DF929625EA0E}">
        <p15:presenceInfo xmlns:p15="http://schemas.microsoft.com/office/powerpoint/2012/main" userId="Sicilian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A"/>
    <a:srgbClr val="FFFFFF"/>
    <a:srgbClr val="000000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778" autoAdjust="0"/>
  </p:normalViewPr>
  <p:slideViewPr>
    <p:cSldViewPr snapToGrid="0">
      <p:cViewPr varScale="1">
        <p:scale>
          <a:sx n="79" d="100"/>
          <a:sy n="79" d="100"/>
        </p:scale>
        <p:origin x="108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1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</a:t>
            </a:r>
            <a:r>
              <a:rPr lang="en-US" altLang="en-US" baseline="0" dirty="0" smtClean="0"/>
              <a:t> 3</a:t>
            </a:r>
            <a:r>
              <a:rPr lang="en-US" altLang="en-US" dirty="0" smtClean="0"/>
              <a:t> of Module 3 on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Warehouse Design Practices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 Methodologies</a:t>
            </a:r>
            <a:endParaRPr lang="en-US" altLang="en-US" dirty="0" smtClean="0"/>
          </a:p>
          <a:p>
            <a:endParaRPr lang="en-US" altLang="en-US" smtClean="0"/>
          </a:p>
          <a:p>
            <a:r>
              <a:rPr lang="en-US" altLang="en-US" smtClean="0"/>
              <a:t>Opening </a:t>
            </a:r>
            <a:r>
              <a:rPr lang="en-US" altLang="en-US" dirty="0" smtClean="0"/>
              <a:t>question: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Are dimension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summarizability</a:t>
            </a:r>
            <a:r>
              <a:rPr lang="en-US" altLang="en-US" baseline="0" dirty="0" smtClean="0"/>
              <a:t> problems design errors?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Exceptions in data rather than design errors.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38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10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Data warehouse refresh and usage must be aware of </a:t>
            </a:r>
            <a:r>
              <a:rPr lang="en-US" altLang="en-US" dirty="0" err="1" smtClean="0"/>
              <a:t>summarizability</a:t>
            </a:r>
            <a:r>
              <a:rPr lang="en-US" altLang="en-US" dirty="0" smtClean="0"/>
              <a:t> problems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Dimension </a:t>
            </a:r>
            <a:r>
              <a:rPr lang="en-US" altLang="en-US" dirty="0" err="1" smtClean="0"/>
              <a:t>summarizability</a:t>
            </a:r>
            <a:r>
              <a:rPr lang="en-US" altLang="en-US" dirty="0" smtClean="0"/>
              <a:t> problems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Incomplete drill down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Incomplete rollup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M-N relationship among dimension</a:t>
            </a:r>
            <a:r>
              <a:rPr lang="en-US" altLang="en-US" baseline="0" dirty="0" smtClean="0"/>
              <a:t> levels</a:t>
            </a:r>
            <a:r>
              <a:rPr lang="en-US" altLang="en-US" dirty="0" smtClean="0"/>
              <a:t>: non strict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Resolution: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dirty="0" smtClean="0"/>
              <a:t>May require tedious</a:t>
            </a:r>
            <a:r>
              <a:rPr lang="en-US" altLang="en-US" baseline="0" dirty="0" smtClean="0"/>
              <a:t> discovery process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Add data to resolve incompleteness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Inform users about incompleteness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M-N relationships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Not common among dimensions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Occur in most DWs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Compromise to preserve schema patterns</a:t>
            </a:r>
          </a:p>
        </p:txBody>
      </p:sp>
    </p:spTree>
    <p:extLst>
      <p:ext uri="{BB962C8B-B14F-4D97-AF65-F5344CB8AC3E}">
        <p14:creationId xmlns:p14="http://schemas.microsoft.com/office/powerpoint/2010/main" val="2130610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E25618A7-048D-4A40-88CC-9120B5A794A2}" type="slidenum">
              <a:rPr lang="en-US" altLang="en-US" sz="1200">
                <a:latin typeface="Arial" charset="0"/>
              </a:rPr>
              <a:pPr algn="r" eaLnBrk="1" hangingPunct="1"/>
              <a:t>11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Dimension relationship patterns</a:t>
            </a:r>
          </a:p>
          <a:p>
            <a:pPr eaLnBrk="1" hangingPunct="1"/>
            <a:r>
              <a:rPr lang="en-US" altLang="en-US" smtClean="0"/>
              <a:t>Parent (coarse), Child (fine)</a:t>
            </a:r>
          </a:p>
        </p:txBody>
      </p:sp>
    </p:spTree>
    <p:extLst>
      <p:ext uri="{BB962C8B-B14F-4D97-AF65-F5344CB8AC3E}">
        <p14:creationId xmlns:p14="http://schemas.microsoft.com/office/powerpoint/2010/main" val="211846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62D3E275-9A8D-4D25-BDEC-B115AC94BDE0}" type="slidenum">
              <a:rPr lang="en-US" altLang="en-US" sz="1200">
                <a:latin typeface="Arial" charset="0"/>
              </a:rPr>
              <a:pPr algn="r" eaLnBrk="1" hangingPunct="1"/>
              <a:t>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Previous lecture: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Motivation for relational database design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Schema</a:t>
            </a:r>
            <a:r>
              <a:rPr lang="en-US" altLang="en-US" baseline="0" dirty="0" smtClean="0"/>
              <a:t> patterns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Time representation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Objectives: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Recognize</a:t>
            </a:r>
            <a:r>
              <a:rPr lang="en-US" altLang="en-US" baseline="0" dirty="0" smtClean="0"/>
              <a:t> data patterns with dimension </a:t>
            </a:r>
            <a:r>
              <a:rPr lang="en-US" altLang="en-US" baseline="0" dirty="0" err="1" smtClean="0"/>
              <a:t>summarizability</a:t>
            </a:r>
            <a:r>
              <a:rPr lang="en-US" altLang="en-US" baseline="0" dirty="0" smtClean="0"/>
              <a:t> problems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Recognize cardinalities</a:t>
            </a:r>
            <a:r>
              <a:rPr lang="en-US" altLang="en-US" baseline="0" dirty="0" smtClean="0"/>
              <a:t> in </a:t>
            </a:r>
            <a:r>
              <a:rPr lang="en-US" altLang="en-US" dirty="0" smtClean="0"/>
              <a:t>schema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designs for dimension </a:t>
            </a:r>
            <a:r>
              <a:rPr lang="en-US" altLang="en-US" dirty="0" err="1" smtClean="0"/>
              <a:t>summarizability</a:t>
            </a:r>
            <a:r>
              <a:rPr lang="en-US" altLang="en-US" dirty="0" smtClean="0"/>
              <a:t> problems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smtClean="0"/>
              <a:t>Explain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ways to resolve dimension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summarizability</a:t>
            </a:r>
            <a:r>
              <a:rPr lang="en-US" altLang="en-US" baseline="0" dirty="0" smtClean="0"/>
              <a:t> problems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40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479B0BF-4BDD-450A-AAF5-C17322535678}" type="slidenum">
              <a:rPr lang="en-US" altLang="en-US" sz="1200">
                <a:latin typeface="Arial" charset="0"/>
              </a:rPr>
              <a:pPr algn="r" eaLnBrk="1" hangingPunct="1"/>
              <a:t>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Query operations:</a:t>
            </a:r>
          </a:p>
          <a:p>
            <a:pPr eaLnBrk="1" hangingPunct="1"/>
            <a:r>
              <a:rPr lang="en-US" altLang="en-US" dirty="0" smtClean="0"/>
              <a:t> - Operations on hierarchical dimensions: drill down and rollup</a:t>
            </a:r>
          </a:p>
          <a:p>
            <a:pPr eaLnBrk="1" hangingPunct="1"/>
            <a:r>
              <a:rPr lang="en-US" altLang="en-US" dirty="0" smtClean="0"/>
              <a:t> - Join operations combining fact and dimension tables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Violations:</a:t>
            </a:r>
          </a:p>
          <a:p>
            <a:pPr eaLnBrk="1" hangingPunct="1"/>
            <a:r>
              <a:rPr lang="en-US" altLang="en-US" dirty="0" smtClean="0"/>
              <a:t> - Incompleteness in rollup and drill down operations</a:t>
            </a:r>
          </a:p>
          <a:p>
            <a:pPr eaLnBrk="1" hangingPunct="1"/>
            <a:r>
              <a:rPr lang="en-US" altLang="en-US" dirty="0" smtClean="0"/>
              <a:t> - Double counting problems</a:t>
            </a:r>
          </a:p>
          <a:p>
            <a:pPr eaLnBrk="1" hangingPunct="1"/>
            <a:r>
              <a:rPr lang="en-US" altLang="en-US" dirty="0" err="1" smtClean="0"/>
              <a:t>Summarizability</a:t>
            </a:r>
            <a:r>
              <a:rPr lang="en-US" altLang="en-US" dirty="0" smtClean="0"/>
              <a:t> conditions:</a:t>
            </a:r>
          </a:p>
          <a:p>
            <a:pPr eaLnBrk="1" hangingPunct="1"/>
            <a:r>
              <a:rPr lang="en-US" altLang="en-US" dirty="0" smtClean="0"/>
              <a:t> - Intra dimension</a:t>
            </a:r>
          </a:p>
          <a:p>
            <a:pPr eaLnBrk="1" hangingPunct="1"/>
            <a:r>
              <a:rPr lang="en-US" altLang="en-US" dirty="0" smtClean="0"/>
              <a:t> - Inter dimension: fact/dimension 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3060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Drill down incomplete:</a:t>
            </a:r>
          </a:p>
          <a:p>
            <a:pPr>
              <a:buFontTx/>
              <a:buChar char="•"/>
            </a:pPr>
            <a:r>
              <a:rPr lang="en-US" altLang="en-US" smtClean="0"/>
              <a:t>Business has no departments</a:t>
            </a:r>
          </a:p>
          <a:p>
            <a:pPr>
              <a:buFontTx/>
              <a:buChar char="•"/>
            </a:pPr>
            <a:r>
              <a:rPr lang="en-US" altLang="en-US" smtClean="0"/>
              <a:t>Drill down does not show same total as rollup.</a:t>
            </a:r>
          </a:p>
          <a:p>
            <a:pPr>
              <a:buFontTx/>
              <a:buChar char="•"/>
            </a:pPr>
            <a:r>
              <a:rPr lang="en-US" altLang="en-US" smtClean="0"/>
              <a:t>Users may perceive difference as inconsistency.</a:t>
            </a:r>
          </a:p>
        </p:txBody>
      </p:sp>
    </p:spTree>
    <p:extLst>
      <p:ext uri="{BB962C8B-B14F-4D97-AF65-F5344CB8AC3E}">
        <p14:creationId xmlns:p14="http://schemas.microsoft.com/office/powerpoint/2010/main" val="118789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Roll-up incomplete:</a:t>
            </a:r>
          </a:p>
          <a:p>
            <a:pPr>
              <a:buFontTx/>
              <a:buChar char="•"/>
            </a:pPr>
            <a:r>
              <a:rPr lang="en-US" altLang="en-US" smtClean="0"/>
              <a:t>Napkin does not have a category.</a:t>
            </a:r>
          </a:p>
          <a:p>
            <a:pPr>
              <a:buFontTx/>
              <a:buChar char="•"/>
            </a:pPr>
            <a:r>
              <a:rPr lang="en-US" altLang="en-US" smtClean="0"/>
              <a:t>Parent level (rollup) shows a smaller total than child level.</a:t>
            </a:r>
          </a:p>
          <a:p>
            <a:pPr>
              <a:buFontTx/>
              <a:buChar char="•"/>
            </a:pPr>
            <a:r>
              <a:rPr lang="en-US" altLang="en-US" smtClean="0"/>
              <a:t>Users may perceive difference as inconsistency.</a:t>
            </a:r>
          </a:p>
          <a:p>
            <a:pPr>
              <a:buFontTx/>
              <a:buChar char="•"/>
            </a:pPr>
            <a:r>
              <a:rPr lang="en-US" altLang="en-US" smtClean="0"/>
              <a:t>Should have “other” category.</a:t>
            </a:r>
          </a:p>
        </p:txBody>
      </p:sp>
    </p:spTree>
    <p:extLst>
      <p:ext uri="{BB962C8B-B14F-4D97-AF65-F5344CB8AC3E}">
        <p14:creationId xmlns:p14="http://schemas.microsoft.com/office/powerpoint/2010/main" val="409266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Non strict:</a:t>
            </a:r>
          </a:p>
          <a:p>
            <a:pPr>
              <a:buFontTx/>
              <a:buChar char="•"/>
            </a:pPr>
            <a:r>
              <a:rPr lang="en-US" altLang="en-US" smtClean="0"/>
              <a:t>Some weeks are split between months.</a:t>
            </a:r>
          </a:p>
          <a:p>
            <a:pPr>
              <a:buFontTx/>
              <a:buChar char="•"/>
            </a:pPr>
            <a:r>
              <a:rPr lang="en-US" altLang="en-US" smtClean="0"/>
              <a:t>M-N relationship between dimension levels</a:t>
            </a:r>
          </a:p>
          <a:p>
            <a:pPr>
              <a:buFontTx/>
              <a:buChar char="•"/>
            </a:pPr>
            <a:r>
              <a:rPr lang="en-US" altLang="en-US" smtClean="0"/>
              <a:t>Fine and coarse levels show different totals.</a:t>
            </a:r>
          </a:p>
          <a:p>
            <a:pPr>
              <a:buFontTx/>
              <a:buChar char="•"/>
            </a:pPr>
            <a:r>
              <a:rPr lang="en-US" altLang="en-US" smtClean="0"/>
              <a:t>Users may perceive difference as inconsistency.</a:t>
            </a:r>
          </a:p>
        </p:txBody>
      </p:sp>
    </p:spTree>
    <p:extLst>
      <p:ext uri="{BB962C8B-B14F-4D97-AF65-F5344CB8AC3E}">
        <p14:creationId xmlns:p14="http://schemas.microsoft.com/office/powerpoint/2010/main" val="291636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82497574-EFE2-49C8-B085-63321CA3E5F6}" type="slidenum">
              <a:rPr lang="en-US" altLang="en-US" sz="1200">
                <a:latin typeface="Arial" charset="0"/>
              </a:rPr>
              <a:pPr algn="r" eaLnBrk="1" hangingPunct="1"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These problems usually involve exceptions in which most entities are summarizable.</a:t>
            </a:r>
          </a:p>
          <a:p>
            <a:pPr eaLnBrk="1" hangingPunct="1"/>
            <a:r>
              <a:rPr lang="en-US" altLang="en-US" smtClean="0"/>
              <a:t>Drill down incomplete:</a:t>
            </a:r>
          </a:p>
          <a:p>
            <a:pPr eaLnBrk="1" hangingPunct="1"/>
            <a:r>
              <a:rPr lang="en-US" altLang="en-US" smtClean="0"/>
              <a:t> - Min cardinality = 0 for parent (coarse) entity type</a:t>
            </a:r>
          </a:p>
          <a:p>
            <a:pPr eaLnBrk="1" hangingPunct="1"/>
            <a:r>
              <a:rPr lang="en-US" altLang="en-US" smtClean="0"/>
              <a:t> - Some parent (fine) entities may not have a child entity</a:t>
            </a:r>
          </a:p>
          <a:p>
            <a:pPr eaLnBrk="1" hangingPunct="1"/>
            <a:r>
              <a:rPr lang="en-US" altLang="en-US" smtClean="0"/>
              <a:t>Rollup incomplete:</a:t>
            </a:r>
          </a:p>
          <a:p>
            <a:pPr eaLnBrk="1" hangingPunct="1"/>
            <a:r>
              <a:rPr lang="en-US" altLang="en-US" smtClean="0"/>
              <a:t> - Min cardinality = 0 for child (fine) entity type</a:t>
            </a:r>
          </a:p>
          <a:p>
            <a:pPr eaLnBrk="1" hangingPunct="1"/>
            <a:r>
              <a:rPr lang="en-US" altLang="en-US" smtClean="0"/>
              <a:t> - Some child (fine) entities may not have a parent entity</a:t>
            </a:r>
          </a:p>
          <a:p>
            <a:pPr eaLnBrk="1" hangingPunct="1"/>
            <a:r>
              <a:rPr lang="en-US" altLang="en-US" smtClean="0"/>
              <a:t>Non strict:</a:t>
            </a:r>
          </a:p>
          <a:p>
            <a:pPr eaLnBrk="1" hangingPunct="1"/>
            <a:r>
              <a:rPr lang="en-US" altLang="en-US" smtClean="0"/>
              <a:t> - Child (fine) entity may have multiple parents</a:t>
            </a:r>
          </a:p>
          <a:p>
            <a:pPr eaLnBrk="1" hangingPunct="1"/>
            <a:r>
              <a:rPr lang="en-US" altLang="en-US" smtClean="0"/>
              <a:t> - Parent entity expected to have multiple children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731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80CAE15-9772-4FA4-BF97-93485CC3D2FB}" type="slidenum">
              <a:rPr lang="en-US" altLang="en-US" sz="1200">
                <a:latin typeface="Arial" charset="0"/>
              </a:rPr>
              <a:pPr algn="r" eaLnBrk="1" hangingPunct="1"/>
              <a:t>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These problems usually involve exceptions in which most entities are summarizable.</a:t>
            </a:r>
          </a:p>
          <a:p>
            <a:pPr eaLnBrk="1" hangingPunct="1"/>
            <a:r>
              <a:rPr lang="en-US" altLang="en-US" smtClean="0"/>
              <a:t>Drill down incomplete:</a:t>
            </a:r>
          </a:p>
          <a:p>
            <a:pPr eaLnBrk="1" hangingPunct="1"/>
            <a:r>
              <a:rPr lang="en-US" altLang="en-US" smtClean="0"/>
              <a:t> - Min cardinality = 0 for parent entity type</a:t>
            </a:r>
          </a:p>
          <a:p>
            <a:pPr eaLnBrk="1" hangingPunct="1"/>
            <a:r>
              <a:rPr lang="en-US" altLang="en-US" smtClean="0"/>
              <a:t> - Some parent entities may not have any child entities.</a:t>
            </a:r>
          </a:p>
          <a:p>
            <a:pPr eaLnBrk="1" hangingPunct="1"/>
            <a:r>
              <a:rPr lang="en-US" altLang="en-US" smtClean="0"/>
              <a:t> - Most colleges have departments.</a:t>
            </a:r>
          </a:p>
          <a:p>
            <a:pPr eaLnBrk="1" hangingPunct="1"/>
            <a:r>
              <a:rPr lang="en-US" altLang="en-US" smtClean="0"/>
              <a:t>Rollup incomplete:</a:t>
            </a:r>
          </a:p>
          <a:p>
            <a:pPr eaLnBrk="1" hangingPunct="1"/>
            <a:r>
              <a:rPr lang="en-US" altLang="en-US" smtClean="0"/>
              <a:t> - Most products belong to a category</a:t>
            </a:r>
          </a:p>
          <a:p>
            <a:pPr eaLnBrk="1" hangingPunct="1"/>
            <a:r>
              <a:rPr lang="en-US" altLang="en-US" smtClean="0"/>
              <a:t>Non strict:</a:t>
            </a:r>
          </a:p>
          <a:p>
            <a:pPr eaLnBrk="1" hangingPunct="1"/>
            <a:r>
              <a:rPr lang="en-US" altLang="en-US" smtClean="0"/>
              <a:t> - Child entity may have multiple parents</a:t>
            </a:r>
          </a:p>
          <a:p>
            <a:pPr eaLnBrk="1" hangingPunct="1"/>
            <a:r>
              <a:rPr lang="en-US" altLang="en-US" smtClean="0"/>
              <a:t> - Parent entity expected to have multiple children</a:t>
            </a:r>
          </a:p>
          <a:p>
            <a:pPr eaLnBrk="1" hangingPunct="1"/>
            <a:r>
              <a:rPr lang="en-US" altLang="en-US" smtClean="0"/>
              <a:t> - Border weeks belong to two months.</a:t>
            </a:r>
          </a:p>
          <a:p>
            <a:pPr eaLnBrk="1" hangingPunct="1"/>
            <a:r>
              <a:rPr lang="en-US" altLang="en-US" smtClean="0"/>
              <a:t> - Calendar artifact: some weeks are incomplete for months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18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FD2D162-63D7-4F35-B3CE-E5AEEF851BB6}" type="slidenum">
              <a:rPr lang="en-US" altLang="en-US" sz="1200">
                <a:latin typeface="Arial" charset="0"/>
              </a:rPr>
              <a:pPr algn="r" eaLnBrk="1" hangingPunct="1"/>
              <a:t>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Drill down incomplete:</a:t>
            </a:r>
          </a:p>
          <a:p>
            <a:pPr eaLnBrk="1" hangingPunct="1"/>
            <a:r>
              <a:rPr lang="en-US" altLang="en-US" dirty="0" smtClean="0"/>
              <a:t> - Parent not related to a child</a:t>
            </a:r>
          </a:p>
          <a:p>
            <a:pPr eaLnBrk="1" hangingPunct="1"/>
            <a:r>
              <a:rPr lang="en-US" altLang="en-US" dirty="0" smtClean="0"/>
              <a:t> - Use default</a:t>
            </a:r>
            <a:r>
              <a:rPr lang="en-US" altLang="en-US" baseline="0" dirty="0" smtClean="0"/>
              <a:t> or duplicate </a:t>
            </a:r>
            <a:r>
              <a:rPr lang="en-US" altLang="en-US" dirty="0" smtClean="0"/>
              <a:t>child entity and connection</a:t>
            </a:r>
          </a:p>
          <a:p>
            <a:pPr eaLnBrk="1" hangingPunct="1"/>
            <a:r>
              <a:rPr lang="en-US" altLang="en-US" dirty="0" smtClean="0"/>
              <a:t>Rollup incomplete:</a:t>
            </a:r>
          </a:p>
          <a:p>
            <a:pPr eaLnBrk="1" hangingPunct="1"/>
            <a:r>
              <a:rPr lang="en-US" altLang="en-US" dirty="0" smtClean="0"/>
              <a:t> - Child not related to a parent</a:t>
            </a:r>
          </a:p>
          <a:p>
            <a:pPr eaLnBrk="1" hangingPunct="1"/>
            <a:r>
              <a:rPr lang="en-US" altLang="en-US" dirty="0" smtClean="0"/>
              <a:t> - Use default or duplicate parent entity and connection</a:t>
            </a:r>
          </a:p>
          <a:p>
            <a:pPr eaLnBrk="1" hangingPunct="1"/>
            <a:r>
              <a:rPr lang="en-US" altLang="en-US" dirty="0" smtClean="0"/>
              <a:t>Non strict dimension relationship:</a:t>
            </a:r>
          </a:p>
          <a:p>
            <a:pPr eaLnBrk="1" hangingPunct="1"/>
            <a:r>
              <a:rPr lang="en-US" altLang="en-US" dirty="0" smtClean="0"/>
              <a:t> - Eliminate M-N relationship by placing in another hierarchy: calendar week not in same hierarchy as month</a:t>
            </a:r>
          </a:p>
          <a:p>
            <a:pPr eaLnBrk="1" hangingPunct="1"/>
            <a:r>
              <a:rPr lang="en-US" altLang="en-US" dirty="0" smtClean="0"/>
              <a:t> - Use a major or primary parent: products having multiple categories; use major category</a:t>
            </a:r>
          </a:p>
          <a:p>
            <a:pPr eaLnBrk="1" hangingPunct="1"/>
            <a:r>
              <a:rPr lang="en-US" altLang="en-US" dirty="0" smtClean="0"/>
              <a:t> - Use a parent group: group related parents together such as group related categories or keywords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Resolution can occur in tool and queries instead of instance</a:t>
            </a:r>
          </a:p>
          <a:p>
            <a:pPr eaLnBrk="1" hangingPunct="1"/>
            <a:r>
              <a:rPr lang="en-US" altLang="en-US" dirty="0" smtClean="0"/>
              <a:t>Extra work for ETL to deal with incomplete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2671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3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1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1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31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21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280160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Data Warehouse Design Practices</a:t>
            </a:r>
            <a:br>
              <a:rPr lang="en-US" altLang="en-US" dirty="0"/>
            </a:br>
            <a:r>
              <a:rPr lang="en-US" altLang="en-US" dirty="0"/>
              <a:t>and Methodologies</a:t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36320" y="3665538"/>
            <a:ext cx="7471093" cy="1676400"/>
          </a:xfrm>
          <a:noFill/>
          <a:ln w="25400"/>
        </p:spPr>
        <p:txBody>
          <a:bodyPr/>
          <a:lstStyle/>
          <a:p>
            <a:pPr algn="r"/>
            <a:r>
              <a:rPr lang="en-US" altLang="en-US" sz="2800" dirty="0" smtClean="0"/>
              <a:t>Lesson 3: </a:t>
            </a:r>
            <a:r>
              <a:rPr lang="en-US" altLang="en-US" sz="2800" dirty="0" err="1" smtClean="0"/>
              <a:t>Summarizability</a:t>
            </a:r>
            <a:r>
              <a:rPr lang="en-US" altLang="en-US" sz="2800" dirty="0" smtClean="0"/>
              <a:t> Patterns for Dimension Tables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5569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Importance of understanding </a:t>
            </a:r>
            <a:r>
              <a:rPr lang="en-US" altLang="en-US" dirty="0" err="1" smtClean="0"/>
              <a:t>summarizability</a:t>
            </a:r>
            <a:r>
              <a:rPr lang="en-US" altLang="en-US" dirty="0" smtClean="0"/>
              <a:t> problems</a:t>
            </a:r>
          </a:p>
          <a:p>
            <a:pPr eaLnBrk="1" hangingPunct="1"/>
            <a:r>
              <a:rPr lang="en-US" altLang="en-US" dirty="0" smtClean="0"/>
              <a:t>Incomplete hierarchical dimension relationships</a:t>
            </a:r>
          </a:p>
          <a:p>
            <a:pPr eaLnBrk="1" hangingPunct="1"/>
            <a:r>
              <a:rPr lang="en-US" altLang="en-US" dirty="0" smtClean="0"/>
              <a:t>Non strict relationships among hierarchy levels</a:t>
            </a:r>
          </a:p>
          <a:p>
            <a:pPr eaLnBrk="1" hangingPunct="1"/>
            <a:r>
              <a:rPr lang="en-US" altLang="en-US" dirty="0" smtClean="0"/>
              <a:t>Tedious to discover and resolve</a:t>
            </a:r>
          </a:p>
        </p:txBody>
      </p:sp>
    </p:spTree>
    <p:extLst>
      <p:ext uri="{BB962C8B-B14F-4D97-AF65-F5344CB8AC3E}">
        <p14:creationId xmlns:p14="http://schemas.microsoft.com/office/powerpoint/2010/main" val="38304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Dimension Patterns</a:t>
            </a:r>
          </a:p>
        </p:txBody>
      </p:sp>
      <p:graphicFrame>
        <p:nvGraphicFramePr>
          <p:cNvPr id="1260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9547"/>
              </p:ext>
            </p:extLst>
          </p:nvPr>
        </p:nvGraphicFramePr>
        <p:xfrm>
          <a:off x="987552" y="1770888"/>
          <a:ext cx="7239000" cy="35829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Pattern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Conditions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Drill down complete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Parent min cardinality =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Drill down incomplete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Parent min cardinality = 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Rollup complete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Child min cardinality =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Rollup incomplete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Child min cardinality = 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Non strict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max cardinality = many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Unusual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Parent max cardinality =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0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Regular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Parent min, max cardinality =  (1, 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min, max cardinality = (1, 1)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Lesson Objectives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Recognize data patterns with dimension </a:t>
            </a:r>
            <a:r>
              <a:rPr lang="en-US" altLang="en-US" dirty="0" err="1"/>
              <a:t>summarizability</a:t>
            </a:r>
            <a:r>
              <a:rPr lang="en-US" altLang="en-US" dirty="0"/>
              <a:t> </a:t>
            </a:r>
            <a:r>
              <a:rPr lang="en-US" altLang="en-US" dirty="0" smtClean="0"/>
              <a:t>problems</a:t>
            </a:r>
          </a:p>
          <a:p>
            <a:r>
              <a:rPr lang="en-US" altLang="en-US" dirty="0"/>
              <a:t>Recognize cardinalities in schema designs for dimension </a:t>
            </a:r>
            <a:r>
              <a:rPr lang="en-US" altLang="en-US" dirty="0" err="1"/>
              <a:t>summarizability</a:t>
            </a:r>
            <a:r>
              <a:rPr lang="en-US" altLang="en-US" dirty="0"/>
              <a:t> </a:t>
            </a:r>
            <a:r>
              <a:rPr lang="en-US" altLang="en-US" dirty="0" smtClean="0"/>
              <a:t>problems</a:t>
            </a:r>
          </a:p>
          <a:p>
            <a:r>
              <a:rPr lang="en-US" altLang="en-US" dirty="0"/>
              <a:t>Explain ways to resolve dimension </a:t>
            </a:r>
            <a:r>
              <a:rPr lang="en-US" altLang="en-US" dirty="0" err="1"/>
              <a:t>summarizability</a:t>
            </a:r>
            <a:r>
              <a:rPr lang="en-US" alt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24319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Summarizability Motivation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Summary computations in navigation and join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Violations of </a:t>
            </a:r>
            <a:r>
              <a:rPr lang="en-US" altLang="en-US" dirty="0" err="1" smtClean="0"/>
              <a:t>summarizability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Incorrect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Erroneous decision making and user confusion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Inability to use performance optimizations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Relationships among dimension levels and dimension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12721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Drill Down Incompleteness Example</a:t>
            </a:r>
          </a:p>
        </p:txBody>
      </p:sp>
      <p:graphicFrame>
        <p:nvGraphicFramePr>
          <p:cNvPr id="2362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62231"/>
              </p:ext>
            </p:extLst>
          </p:nvPr>
        </p:nvGraphicFramePr>
        <p:xfrm>
          <a:off x="5292589" y="1824175"/>
          <a:ext cx="3276600" cy="25749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Department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Enrollment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Civil Eng.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Comp. Sc.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Economics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Electrical Eng.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270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1,625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70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1342"/>
              </p:ext>
            </p:extLst>
          </p:nvPr>
        </p:nvGraphicFramePr>
        <p:xfrm>
          <a:off x="579120" y="2194560"/>
          <a:ext cx="2819400" cy="195237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College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Enrollment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Business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1,250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1,070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2,875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633216" y="2987040"/>
            <a:ext cx="1414272" cy="597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3216" y="2569779"/>
            <a:ext cx="126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Drill down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92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Roll-up Incompleteness Example</a:t>
            </a:r>
          </a:p>
        </p:txBody>
      </p:sp>
      <p:graphicFrame>
        <p:nvGraphicFramePr>
          <p:cNvPr id="11371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19974"/>
              </p:ext>
            </p:extLst>
          </p:nvPr>
        </p:nvGraphicFramePr>
        <p:xfrm>
          <a:off x="5760720" y="2112264"/>
          <a:ext cx="2209800" cy="1625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Drink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Food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6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2862"/>
              </p:ext>
            </p:extLst>
          </p:nvPr>
        </p:nvGraphicFramePr>
        <p:xfrm>
          <a:off x="1286256" y="1642872"/>
          <a:ext cx="2514600" cy="2574946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Bread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Milk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Napkin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Tuna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4133088" y="2682240"/>
            <a:ext cx="1414272" cy="597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3088" y="2427890"/>
            <a:ext cx="10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Rollup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4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Non Strict Example</a:t>
            </a:r>
          </a:p>
        </p:txBody>
      </p:sp>
      <p:graphicFrame>
        <p:nvGraphicFramePr>
          <p:cNvPr id="11574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11761"/>
              </p:ext>
            </p:extLst>
          </p:nvPr>
        </p:nvGraphicFramePr>
        <p:xfrm>
          <a:off x="5358384" y="2353056"/>
          <a:ext cx="2209800" cy="153433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Jan-2017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Feb-2017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72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1321"/>
              </p:ext>
            </p:extLst>
          </p:nvPr>
        </p:nvGraphicFramePr>
        <p:xfrm>
          <a:off x="669481" y="1198436"/>
          <a:ext cx="2514600" cy="4038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Week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9-2017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621024" y="2865120"/>
            <a:ext cx="1414272" cy="597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1024" y="2680454"/>
            <a:ext cx="10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Rollup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834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608013" y="568325"/>
            <a:ext cx="8080375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Dimension Non </a:t>
            </a:r>
            <a:r>
              <a:rPr lang="en-US" altLang="en-US" sz="3600" dirty="0" err="1" smtClean="0"/>
              <a:t>Summarizability</a:t>
            </a:r>
            <a:r>
              <a:rPr lang="en-US" altLang="en-US" sz="3600" dirty="0" smtClean="0"/>
              <a:t> Patterns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81191"/>
              </p:ext>
            </p:extLst>
          </p:nvPr>
        </p:nvGraphicFramePr>
        <p:xfrm>
          <a:off x="429515" y="1974849"/>
          <a:ext cx="2691638" cy="365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Visio" r:id="rId4" imgW="1733443" imgH="2057400" progId="Visio.Drawing.11">
                  <p:embed/>
                </p:oleObj>
              </mc:Choice>
              <mc:Fallback>
                <p:oleObj name="Visio" r:id="rId4" imgW="1733443" imgH="2057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15" y="1974849"/>
                        <a:ext cx="2691638" cy="365918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33547"/>
              </p:ext>
            </p:extLst>
          </p:nvPr>
        </p:nvGraphicFramePr>
        <p:xfrm>
          <a:off x="2862263" y="1974850"/>
          <a:ext cx="2887662" cy="365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2" name="Visio" r:id="rId6" imgW="2104560" imgH="2189160" progId="Visio.Drawing.11">
                  <p:embed/>
                </p:oleObj>
              </mc:Choice>
              <mc:Fallback>
                <p:oleObj name="Visio" r:id="rId6" imgW="2104560" imgH="2189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974850"/>
                        <a:ext cx="2887662" cy="365918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19088"/>
              </p:ext>
            </p:extLst>
          </p:nvPr>
        </p:nvGraphicFramePr>
        <p:xfrm>
          <a:off x="5749925" y="1982788"/>
          <a:ext cx="3228975" cy="364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3" name="Visio" r:id="rId8" imgW="2105146" imgH="2228850" progId="Visio.Drawing.11">
                  <p:embed/>
                </p:oleObj>
              </mc:Choice>
              <mc:Fallback>
                <p:oleObj name="Visio" r:id="rId8" imgW="2105146" imgH="22288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1982788"/>
                        <a:ext cx="3228975" cy="364331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5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608013" y="638175"/>
            <a:ext cx="8080375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Dimension Non </a:t>
            </a:r>
            <a:r>
              <a:rPr lang="en-US" altLang="en-US" sz="3600" dirty="0" err="1" smtClean="0"/>
              <a:t>Summarizability</a:t>
            </a:r>
            <a:r>
              <a:rPr lang="en-US" altLang="en-US" sz="3600" dirty="0" smtClean="0"/>
              <a:t> Examples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669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45335"/>
              </p:ext>
            </p:extLst>
          </p:nvPr>
        </p:nvGraphicFramePr>
        <p:xfrm>
          <a:off x="180531" y="1885950"/>
          <a:ext cx="3013773" cy="372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1" name="Visio" r:id="rId4" imgW="1847979" imgH="2124090" progId="Visio.Drawing.11">
                  <p:embed/>
                </p:oleObj>
              </mc:Choice>
              <mc:Fallback>
                <p:oleObj name="Visio" r:id="rId4" imgW="1847979" imgH="21240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31" y="1885950"/>
                        <a:ext cx="3013773" cy="372237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98020"/>
              </p:ext>
            </p:extLst>
          </p:nvPr>
        </p:nvGraphicFramePr>
        <p:xfrm>
          <a:off x="3096768" y="1885948"/>
          <a:ext cx="3084576" cy="3722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2" name="Visio" r:id="rId6" imgW="2038423" imgH="2057400" progId="Visio.Drawing.11">
                  <p:embed/>
                </p:oleObj>
              </mc:Choice>
              <mc:Fallback>
                <p:oleObj name="Visio" r:id="rId6" imgW="2038423" imgH="2057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768" y="1885948"/>
                        <a:ext cx="3084576" cy="3722373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3644"/>
              </p:ext>
            </p:extLst>
          </p:nvPr>
        </p:nvGraphicFramePr>
        <p:xfrm>
          <a:off x="6110542" y="1901953"/>
          <a:ext cx="2987040" cy="370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" name="Visio" r:id="rId8" imgW="2105146" imgH="2057400" progId="Visio.Drawing.11">
                  <p:embed/>
                </p:oleObj>
              </mc:Choice>
              <mc:Fallback>
                <p:oleObj name="Visio" r:id="rId8" imgW="2105146" imgH="2057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542" y="1901953"/>
                        <a:ext cx="2987040" cy="370636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2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168896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Resolving Dimension Problems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Drill-down and roll-up problems due to exceptions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Incomplete drill down: add connection to unallocated children</a:t>
            </a:r>
          </a:p>
          <a:p>
            <a:pPr eaLnBrk="1" hangingPunct="1"/>
            <a:r>
              <a:rPr lang="en-US" altLang="en-US" sz="2400" dirty="0" smtClean="0"/>
              <a:t>Incomplete rollup: add connection to unallocated parent</a:t>
            </a:r>
          </a:p>
          <a:p>
            <a:pPr eaLnBrk="1" hangingPunct="1"/>
            <a:r>
              <a:rPr lang="en-US" altLang="en-US" sz="2400" dirty="0" smtClean="0"/>
              <a:t>Non strict relationship (M-N) among dimensions</a:t>
            </a:r>
          </a:p>
          <a:p>
            <a:pPr lvl="1" eaLnBrk="1" hangingPunct="1"/>
            <a:r>
              <a:rPr lang="en-US" altLang="en-US" sz="2000" dirty="0" smtClean="0"/>
              <a:t>Design error</a:t>
            </a:r>
          </a:p>
          <a:p>
            <a:pPr lvl="1" eaLnBrk="1" hangingPunct="1"/>
            <a:r>
              <a:rPr lang="en-US" altLang="en-US" sz="2000" dirty="0" smtClean="0"/>
              <a:t>Use separate hierarchies or a major parent category</a:t>
            </a:r>
          </a:p>
        </p:txBody>
      </p:sp>
    </p:spTree>
    <p:extLst>
      <p:ext uri="{BB962C8B-B14F-4D97-AF65-F5344CB8AC3E}">
        <p14:creationId xmlns:p14="http://schemas.microsoft.com/office/powerpoint/2010/main" val="23961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Relational Database Design and  Enterprise Data Warehouse Development&amp;quot;&quot;/&gt;&lt;property id=&quot;20307&quot; value=&quot;256&quot;/&gt;&lt;/object&gt;&lt;object type=&quot;3&quot; unique_id=&quot;11140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11141&quot;&gt;&lt;property id=&quot;20148&quot; value=&quot;5&quot;/&gt;&lt;property id=&quot;20300&quot; value=&quot;Slide 3 - &amp;quot;Summarizability Motivation&amp;quot;&quot;/&gt;&lt;property id=&quot;20307&quot; value=&quot;258&quot;/&gt;&lt;/object&gt;&lt;object type=&quot;3&quot; unique_id=&quot;11142&quot;&gt;&lt;property id=&quot;20148&quot; value=&quot;5&quot;/&gt;&lt;property id=&quot;20300&quot; value=&quot;Slide 4 - &amp;quot;Drill Down Incompleteness Example&amp;quot;&quot;/&gt;&lt;property id=&quot;20307&quot; value=&quot;259&quot;/&gt;&lt;/object&gt;&lt;object type=&quot;3&quot; unique_id=&quot;11143&quot;&gt;&lt;property id=&quot;20148&quot; value=&quot;5&quot;/&gt;&lt;property id=&quot;20300&quot; value=&quot;Slide 5 - &amp;quot;Roll-up Incompleteness Example&amp;quot;&quot;/&gt;&lt;property id=&quot;20307&quot; value=&quot;260&quot;/&gt;&lt;/object&gt;&lt;object type=&quot;3&quot; unique_id=&quot;11144&quot;&gt;&lt;property id=&quot;20148&quot; value=&quot;5&quot;/&gt;&lt;property id=&quot;20300&quot; value=&quot;Slide 6 - &amp;quot;Non Strict Example&amp;quot;&quot;/&gt;&lt;property id=&quot;20307&quot; value=&quot;261&quot;/&gt;&lt;/object&gt;&lt;object type=&quot;3&quot; unique_id=&quot;11146&quot;&gt;&lt;property id=&quot;20148&quot; value=&quot;5&quot;/&gt;&lt;property id=&quot;20300&quot; value=&quot;Slide 7 - &amp;quot;Examples of Dimension Summarizability Patterns&amp;quot;&quot;/&gt;&lt;property id=&quot;20307&quot; value=&quot;263&quot;/&gt;&lt;/object&gt;&lt;object type=&quot;3&quot; unique_id=&quot;11147&quot;&gt;&lt;property id=&quot;20148&quot; value=&quot;5&quot;/&gt;&lt;property id=&quot;20300&quot; value=&quot;Slide 8 - &amp;quot;Dimension Non Summarizability Patterns&amp;quot;&quot;/&gt;&lt;property id=&quot;20307&quot; value=&quot;264&quot;/&gt;&lt;/object&gt;&lt;object type=&quot;3&quot; unique_id=&quot;11148&quot;&gt;&lt;property id=&quot;20148&quot; value=&quot;5&quot;/&gt;&lt;property id=&quot;20300&quot; value=&quot;Slide 9 - &amp;quot;Dimension Non Summarizability Examples&amp;quot;&quot;/&gt;&lt;property id=&quot;20307&quot; value=&quot;265&quot;/&gt;&lt;/object&gt;&lt;object type=&quot;3&quot; unique_id=&quot;11149&quot;&gt;&lt;property id=&quot;20148&quot; value=&quot;5&quot;/&gt;&lt;property id=&quot;20300&quot; value=&quot;Slide 10 - &amp;quot;Summary of Dimension Patterns&amp;quot;&quot;/&gt;&lt;property id=&quot;20307&quot; value=&quot;266&quot;/&gt;&lt;/object&gt;&lt;object type=&quot;3&quot; unique_id=&quot;11150&quot;&gt;&lt;property id=&quot;20148&quot; value=&quot;5&quot;/&gt;&lt;property id=&quot;20300&quot; value=&quot;Slide 11 - &amp;quot;Resolving Dimension Problems&amp;quot;&quot;/&gt;&lt;property id=&quot;20307&quot; value=&quot;267&quot;/&gt;&lt;/object&gt;&lt;object type=&quot;3&quot; unique_id=&quot;11151&quot;&gt;&lt;property id=&quot;20148&quot; value=&quot;5&quot;/&gt;&lt;property id=&quot;20300&quot; value=&quot;Slide 12 - &amp;quot;Summary&amp;quot;&quot;/&gt;&lt;property id=&quot;20307&quot; value=&quot;26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7929</TotalTime>
  <Words>917</Words>
  <Application>Microsoft Office PowerPoint</Application>
  <PresentationFormat>On-screen Show (4:3)</PresentationFormat>
  <Paragraphs>226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Times New Roman</vt:lpstr>
      <vt:lpstr>Wingdings</vt:lpstr>
      <vt:lpstr>Blank Presentation</vt:lpstr>
      <vt:lpstr>Visio</vt:lpstr>
      <vt:lpstr>Module 3 Data Warehouse Design Practices and Methodologies </vt:lpstr>
      <vt:lpstr>Lesson Objectives</vt:lpstr>
      <vt:lpstr>Summarizability Motivation</vt:lpstr>
      <vt:lpstr>Drill Down Incompleteness Example</vt:lpstr>
      <vt:lpstr>Roll-up Incompleteness Example</vt:lpstr>
      <vt:lpstr>Non Strict Example</vt:lpstr>
      <vt:lpstr>Dimension Non Summarizability Patterns</vt:lpstr>
      <vt:lpstr>Dimension Non Summarizability Examples</vt:lpstr>
      <vt:lpstr>Resolving Dimension Problems</vt:lpstr>
      <vt:lpstr>Summary</vt:lpstr>
      <vt:lpstr>Summary of Dimension Patterns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Michael Mannino</cp:lastModifiedBy>
  <cp:revision>1991</cp:revision>
  <cp:lastPrinted>1601-01-01T00:00:00Z</cp:lastPrinted>
  <dcterms:created xsi:type="dcterms:W3CDTF">2000-07-15T18:34:14Z</dcterms:created>
  <dcterms:modified xsi:type="dcterms:W3CDTF">2018-04-30T21:47:07Z</dcterms:modified>
</cp:coreProperties>
</file>