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3"/>
  </p:notesMasterIdLst>
  <p:handoutMasterIdLst>
    <p:handoutMasterId r:id="rId14"/>
  </p:handoutMasterIdLst>
  <p:sldIdLst>
    <p:sldId id="256" r:id="rId2"/>
    <p:sldId id="272" r:id="rId3"/>
    <p:sldId id="259" r:id="rId4"/>
    <p:sldId id="260" r:id="rId5"/>
    <p:sldId id="263" r:id="rId6"/>
    <p:sldId id="264" r:id="rId7"/>
    <p:sldId id="273" r:id="rId8"/>
    <p:sldId id="266" r:id="rId9"/>
    <p:sldId id="267" r:id="rId10"/>
    <p:sldId id="274" r:id="rId11"/>
    <p:sldId id="269"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cilianMan" initials="S" lastIdx="4" clrIdx="0">
    <p:extLst>
      <p:ext uri="{19B8F6BF-5375-455C-9EA6-DF929625EA0E}">
        <p15:presenceInfo xmlns:p15="http://schemas.microsoft.com/office/powerpoint/2012/main" userId="SicilianMan" providerId="None"/>
      </p:ext>
    </p:extLst>
  </p:cmAuthor>
  <p:cmAuthor id="2" name="Michael Mannino" initials="MM" lastIdx="4" clrIdx="1">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9FA"/>
    <a:srgbClr val="F1F8F9"/>
    <a:srgbClr val="BABEBF"/>
    <a:srgbClr val="E3F5FD"/>
    <a:srgbClr val="BBE0E3"/>
    <a:srgbClr val="646767"/>
    <a:srgbClr val="CCECFF"/>
    <a:srgbClr val="C6C6C6"/>
    <a:srgbClr val="CC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778" autoAdjust="0"/>
  </p:normalViewPr>
  <p:slideViewPr>
    <p:cSldViewPr snapToGrid="0">
      <p:cViewPr varScale="1">
        <p:scale>
          <a:sx n="79" d="100"/>
          <a:sy n="79" d="100"/>
        </p:scale>
        <p:origin x="108" y="4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4 of Module 3 on </a:t>
            </a:r>
            <a:r>
              <a:rPr kumimoji="1" lang="en-US" sz="1200" kern="1200" dirty="0" smtClean="0">
                <a:solidFill>
                  <a:schemeClr val="tx1"/>
                </a:solidFill>
                <a:effectLst/>
                <a:latin typeface="Times New Roman" pitchFamily="18" charset="0"/>
                <a:ea typeface="+mn-ea"/>
                <a:cs typeface="+mn-cs"/>
              </a:rPr>
              <a:t>Data Warehouse Design Practices</a:t>
            </a:r>
            <a:r>
              <a:rPr kumimoji="1" lang="en-US" sz="1200" kern="1200" baseline="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and Methodologies</a:t>
            </a:r>
            <a:endParaRPr lang="en-US" altLang="en-US" dirty="0" smtClean="0"/>
          </a:p>
          <a:p>
            <a:endParaRPr lang="en-US" altLang="en-US" dirty="0" smtClean="0"/>
          </a:p>
          <a:p>
            <a:r>
              <a:rPr lang="en-US" altLang="en-US" dirty="0" smtClean="0"/>
              <a:t>Opening question:</a:t>
            </a:r>
          </a:p>
          <a:p>
            <a:pPr marL="171450" indent="-171450">
              <a:buFontTx/>
              <a:buChar char="-"/>
            </a:pPr>
            <a:r>
              <a:rPr lang="en-US" altLang="en-US" dirty="0" smtClean="0"/>
              <a:t>Are</a:t>
            </a:r>
            <a:r>
              <a:rPr lang="en-US" altLang="en-US" baseline="0" dirty="0" smtClean="0"/>
              <a:t> dimension-fact </a:t>
            </a:r>
            <a:r>
              <a:rPr lang="en-US" altLang="en-US" baseline="0" dirty="0" err="1" smtClean="0"/>
              <a:t>summarizability</a:t>
            </a:r>
            <a:r>
              <a:rPr lang="en-US" altLang="en-US" baseline="0" dirty="0" smtClean="0"/>
              <a:t> problems design errors?</a:t>
            </a:r>
          </a:p>
          <a:p>
            <a:pPr marL="171450" indent="-171450">
              <a:buFontTx/>
              <a:buChar char="-"/>
            </a:pPr>
            <a:r>
              <a:rPr lang="en-US" altLang="en-US" baseline="0" dirty="0" smtClean="0"/>
              <a:t>How does a designer detect dimension-fact </a:t>
            </a:r>
            <a:r>
              <a:rPr lang="en-US" altLang="en-US" baseline="0" dirty="0" err="1" smtClean="0"/>
              <a:t>summarizability</a:t>
            </a:r>
            <a:r>
              <a:rPr lang="en-US" altLang="en-US" baseline="0" dirty="0" smtClean="0"/>
              <a:t> problems?</a:t>
            </a:r>
            <a:endParaRPr lang="en-US" altLang="en-US" dirty="0" smtClean="0"/>
          </a:p>
        </p:txBody>
      </p:sp>
    </p:spTree>
    <p:extLst>
      <p:ext uri="{BB962C8B-B14F-4D97-AF65-F5344CB8AC3E}">
        <p14:creationId xmlns:p14="http://schemas.microsoft.com/office/powerpoint/2010/main" val="1954678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AE99E531-4225-48D6-B86D-2F6098BF47DA}" type="slidenum">
              <a:rPr lang="en-US" altLang="en-US" sz="1200">
                <a:latin typeface="Arial" charset="0"/>
              </a:rPr>
              <a:pPr algn="r" eaLnBrk="1" hangingPunct="1"/>
              <a:t>10</a:t>
            </a:fld>
            <a:endParaRPr lang="en-US" altLang="en-US" sz="1200">
              <a:latin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smtClean="0"/>
              <a:t>https://www.packtpub.com/books/content/solving-many-many-relationship-dimensional-modeling</a:t>
            </a:r>
          </a:p>
          <a:p>
            <a:pPr marL="171450" indent="-171450" eaLnBrk="1" hangingPunct="1">
              <a:buFontTx/>
              <a:buChar char="-"/>
            </a:pPr>
            <a:r>
              <a:rPr lang="en-US" altLang="en-US" dirty="0" smtClean="0"/>
              <a:t>Two fact tables and identifying relationship</a:t>
            </a:r>
          </a:p>
          <a:p>
            <a:pPr marL="171450" indent="-171450" eaLnBrk="1" hangingPunct="1">
              <a:buFontTx/>
              <a:buChar char="-"/>
            </a:pPr>
            <a:r>
              <a:rPr lang="en-US" altLang="en-US" dirty="0" smtClean="0"/>
              <a:t>Sales fact for item, store, and time</a:t>
            </a:r>
          </a:p>
          <a:p>
            <a:pPr marL="171450" indent="-171450" eaLnBrk="1" hangingPunct="1">
              <a:buFontTx/>
              <a:buChar char="-"/>
            </a:pPr>
            <a:r>
              <a:rPr lang="en-US" altLang="en-US" dirty="0" err="1" smtClean="0"/>
              <a:t>SalesRole</a:t>
            </a:r>
            <a:r>
              <a:rPr lang="en-US" altLang="en-US" baseline="0" dirty="0" smtClean="0"/>
              <a:t> for customer; a customer plays at most one role in a sale. Possibly use weight. </a:t>
            </a:r>
          </a:p>
          <a:p>
            <a:pPr marL="171450" indent="-171450" eaLnBrk="1" hangingPunct="1">
              <a:buFontTx/>
              <a:buChar char="-"/>
            </a:pPr>
            <a:r>
              <a:rPr lang="en-US" altLang="en-US" baseline="0" dirty="0" smtClean="0"/>
              <a:t>Complicates design so use only if preserving M-N relationship is essential for </a:t>
            </a:r>
            <a:r>
              <a:rPr lang="en-US" altLang="en-US" baseline="0" smtClean="0"/>
              <a:t>business intelligence needs</a:t>
            </a:r>
            <a:endParaRPr lang="en-US" altLang="en-US" baseline="0" dirty="0" smtClean="0"/>
          </a:p>
          <a:p>
            <a:pPr marL="0" indent="0" eaLnBrk="1" hangingPunct="1">
              <a:buFontTx/>
              <a:buNone/>
            </a:pPr>
            <a:endParaRPr lang="en-US" altLang="en-US" dirty="0" smtClean="0"/>
          </a:p>
        </p:txBody>
      </p:sp>
    </p:spTree>
    <p:extLst>
      <p:ext uri="{BB962C8B-B14F-4D97-AF65-F5344CB8AC3E}">
        <p14:creationId xmlns:p14="http://schemas.microsoft.com/office/powerpoint/2010/main" val="2419163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11</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err="1" smtClean="0"/>
              <a:t>Summarizability</a:t>
            </a:r>
            <a:r>
              <a:rPr lang="en-US" altLang="en-US" dirty="0" smtClean="0"/>
              <a:t> problems impact refresh and usage </a:t>
            </a:r>
          </a:p>
          <a:p>
            <a:pPr eaLnBrk="1" hangingPunct="1"/>
            <a:endParaRPr lang="en-US" altLang="en-US" dirty="0" smtClean="0"/>
          </a:p>
          <a:p>
            <a:pPr eaLnBrk="1" hangingPunct="1"/>
            <a:r>
              <a:rPr lang="en-US" altLang="en-US" dirty="0" smtClean="0"/>
              <a:t>Incomplete Dimension</a:t>
            </a:r>
            <a:r>
              <a:rPr lang="en-US" altLang="en-US" baseline="0" dirty="0" smtClean="0"/>
              <a:t> fact relationship</a:t>
            </a:r>
          </a:p>
          <a:p>
            <a:pPr marL="171450" indent="-171450" eaLnBrk="1" hangingPunct="1">
              <a:buFontTx/>
              <a:buChar char="-"/>
            </a:pPr>
            <a:r>
              <a:rPr lang="en-US" altLang="en-US" baseline="0" dirty="0" smtClean="0"/>
              <a:t>Optional participation by dimension</a:t>
            </a:r>
          </a:p>
          <a:p>
            <a:pPr marL="171450" indent="-171450" eaLnBrk="1" hangingPunct="1">
              <a:buFontTx/>
              <a:buChar char="-"/>
            </a:pPr>
            <a:r>
              <a:rPr lang="en-US" altLang="en-US" baseline="0" dirty="0" smtClean="0"/>
              <a:t>Can lead to inconsistent summaries</a:t>
            </a:r>
          </a:p>
          <a:p>
            <a:pPr marL="171450" indent="-171450" eaLnBrk="1" hangingPunct="1">
              <a:buFontTx/>
              <a:buChar char="-"/>
            </a:pPr>
            <a:r>
              <a:rPr lang="en-US" altLang="en-US" baseline="0" dirty="0" smtClean="0"/>
              <a:t>Use a default value</a:t>
            </a:r>
          </a:p>
          <a:p>
            <a:pPr marL="171450" indent="-171450" eaLnBrk="1" hangingPunct="1">
              <a:buFontTx/>
              <a:buChar char="-"/>
            </a:pPr>
            <a:r>
              <a:rPr lang="en-US" altLang="en-US" baseline="0" dirty="0" smtClean="0"/>
              <a:t>Inform users about optional participation</a:t>
            </a:r>
          </a:p>
          <a:p>
            <a:pPr marL="0" indent="0" eaLnBrk="1" hangingPunct="1">
              <a:buFontTx/>
              <a:buNone/>
            </a:pPr>
            <a:endParaRPr lang="en-US" altLang="en-US" dirty="0" smtClean="0"/>
          </a:p>
          <a:p>
            <a:pPr eaLnBrk="1" hangingPunct="1"/>
            <a:r>
              <a:rPr lang="en-US" altLang="en-US" dirty="0" smtClean="0"/>
              <a:t>M-N relationships</a:t>
            </a:r>
          </a:p>
          <a:p>
            <a:pPr marL="171450" indent="-171450" eaLnBrk="1" hangingPunct="1">
              <a:buFontTx/>
              <a:buChar char="-"/>
            </a:pPr>
            <a:r>
              <a:rPr lang="en-US" altLang="en-US" baseline="0" dirty="0" smtClean="0"/>
              <a:t>Non strict relationships (M-N)</a:t>
            </a:r>
          </a:p>
          <a:p>
            <a:pPr marL="171450" indent="-171450" eaLnBrk="1" hangingPunct="1">
              <a:buFontTx/>
              <a:buChar char="-"/>
            </a:pPr>
            <a:r>
              <a:rPr lang="en-US" altLang="en-US" baseline="0" dirty="0" smtClean="0"/>
              <a:t>Occur in most DWs between fact and dimension tables</a:t>
            </a:r>
          </a:p>
          <a:p>
            <a:pPr marL="171450" indent="-171450" eaLnBrk="1" hangingPunct="1">
              <a:buFontTx/>
              <a:buChar char="-"/>
            </a:pPr>
            <a:r>
              <a:rPr lang="en-US" altLang="en-US" baseline="0" dirty="0" smtClean="0"/>
              <a:t>Compromise to preserve schema patterns</a:t>
            </a:r>
          </a:p>
        </p:txBody>
      </p:sp>
    </p:spTree>
    <p:extLst>
      <p:ext uri="{BB962C8B-B14F-4D97-AF65-F5344CB8AC3E}">
        <p14:creationId xmlns:p14="http://schemas.microsoft.com/office/powerpoint/2010/main" val="168520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2D3E275-9A8D-4D25-BDEC-B115AC94BDE0}" type="slidenum">
              <a:rPr lang="en-US" altLang="en-US" sz="1200">
                <a:latin typeface="Arial" charset="0"/>
              </a:rPr>
              <a:pPr algn="r" eaLnBrk="1" hangingPunct="1"/>
              <a:t>2</a:t>
            </a:fld>
            <a:endParaRPr lang="en-US" altLang="en-US" sz="1200">
              <a:latin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Previous lecture:</a:t>
            </a:r>
          </a:p>
          <a:p>
            <a:pPr marL="171450" indent="-171450">
              <a:buFontTx/>
              <a:buChar char="-"/>
            </a:pPr>
            <a:r>
              <a:rPr lang="en-US" altLang="en-US" dirty="0" smtClean="0"/>
              <a:t>Dimension</a:t>
            </a:r>
            <a:r>
              <a:rPr lang="en-US" altLang="en-US" baseline="0" dirty="0" smtClean="0"/>
              <a:t> </a:t>
            </a:r>
            <a:r>
              <a:rPr lang="en-US" altLang="en-US" baseline="0" dirty="0" err="1" smtClean="0"/>
              <a:t>summarizability</a:t>
            </a:r>
            <a:r>
              <a:rPr lang="en-US" altLang="en-US" baseline="0" dirty="0" smtClean="0"/>
              <a:t> problems</a:t>
            </a:r>
          </a:p>
          <a:p>
            <a:pPr marL="171450" indent="-171450">
              <a:buFontTx/>
              <a:buChar char="-"/>
            </a:pPr>
            <a:r>
              <a:rPr lang="en-US" altLang="en-US" baseline="0" dirty="0" smtClean="0"/>
              <a:t>Example data showing problems</a:t>
            </a:r>
            <a:endParaRPr lang="en-US" altLang="en-US" dirty="0" smtClean="0"/>
          </a:p>
          <a:p>
            <a:pPr marL="171450" indent="-171450">
              <a:buFontTx/>
              <a:buChar char="-"/>
            </a:pPr>
            <a:r>
              <a:rPr lang="en-US" altLang="en-US" dirty="0" smtClean="0"/>
              <a:t>Schema</a:t>
            </a:r>
            <a:r>
              <a:rPr lang="en-US" altLang="en-US" baseline="0" dirty="0" smtClean="0"/>
              <a:t> patterns</a:t>
            </a:r>
          </a:p>
          <a:p>
            <a:pPr marL="171450" indent="-171450">
              <a:buFontTx/>
              <a:buChar char="-"/>
            </a:pPr>
            <a:r>
              <a:rPr lang="en-US" altLang="en-US" baseline="0" dirty="0" smtClean="0"/>
              <a:t>Resolution</a:t>
            </a:r>
            <a:endParaRPr lang="en-US" altLang="en-US" dirty="0" smtClean="0"/>
          </a:p>
          <a:p>
            <a:endParaRPr lang="en-US" altLang="en-US" dirty="0" smtClean="0"/>
          </a:p>
          <a:p>
            <a:r>
              <a:rPr lang="en-US" altLang="en-US" dirty="0" smtClean="0"/>
              <a:t>Objectives:</a:t>
            </a:r>
          </a:p>
          <a:p>
            <a:pPr marL="171450" indent="-171450">
              <a:buFontTx/>
              <a:buChar char="-"/>
            </a:pPr>
            <a:r>
              <a:rPr lang="en-US" altLang="en-US" dirty="0" smtClean="0"/>
              <a:t>Recognize</a:t>
            </a:r>
            <a:r>
              <a:rPr lang="en-US" altLang="en-US" baseline="0" dirty="0" smtClean="0"/>
              <a:t> data patterns with fact-dimension </a:t>
            </a:r>
            <a:r>
              <a:rPr lang="en-US" altLang="en-US" baseline="0" dirty="0" err="1" smtClean="0"/>
              <a:t>summarizability</a:t>
            </a:r>
            <a:r>
              <a:rPr lang="en-US" altLang="en-US" baseline="0" dirty="0" smtClean="0"/>
              <a:t> problems</a:t>
            </a:r>
            <a:endParaRPr lang="en-US" altLang="en-US" dirty="0" smtClean="0"/>
          </a:p>
          <a:p>
            <a:pPr marL="171450" indent="-171450">
              <a:buFontTx/>
              <a:buChar char="-"/>
            </a:pPr>
            <a:r>
              <a:rPr lang="en-US" altLang="en-US" dirty="0" smtClean="0"/>
              <a:t>Recognize cardinalities</a:t>
            </a:r>
            <a:r>
              <a:rPr lang="en-US" altLang="en-US" baseline="0" dirty="0" smtClean="0"/>
              <a:t> in </a:t>
            </a:r>
            <a:r>
              <a:rPr lang="en-US" altLang="en-US" dirty="0" smtClean="0"/>
              <a:t>schema</a:t>
            </a:r>
            <a:r>
              <a:rPr lang="en-US" altLang="en-US" baseline="0" dirty="0" smtClean="0"/>
              <a:t> </a:t>
            </a:r>
            <a:r>
              <a:rPr lang="en-US" altLang="en-US" dirty="0" smtClean="0"/>
              <a:t>designs for dimension-fact </a:t>
            </a:r>
            <a:r>
              <a:rPr lang="en-US" altLang="en-US" dirty="0" err="1" smtClean="0"/>
              <a:t>summarizability</a:t>
            </a:r>
            <a:r>
              <a:rPr lang="en-US" altLang="en-US" dirty="0" smtClean="0"/>
              <a:t> problems</a:t>
            </a:r>
          </a:p>
          <a:p>
            <a:pPr marL="171450" indent="-171450">
              <a:buFontTx/>
              <a:buChar char="-"/>
            </a:pPr>
            <a:r>
              <a:rPr lang="en-US" altLang="en-US" dirty="0" smtClean="0"/>
              <a:t>Explain ways to resolve fact-dimension</a:t>
            </a:r>
            <a:r>
              <a:rPr lang="en-US" altLang="en-US" baseline="0" dirty="0" smtClean="0"/>
              <a:t> </a:t>
            </a:r>
            <a:r>
              <a:rPr lang="en-US" altLang="en-US" baseline="0" dirty="0" err="1" smtClean="0"/>
              <a:t>summarizability</a:t>
            </a:r>
            <a:r>
              <a:rPr lang="en-US" altLang="en-US" baseline="0" dirty="0" smtClean="0"/>
              <a:t> problems</a:t>
            </a:r>
            <a:endParaRPr lang="en-US" altLang="en-US" dirty="0" smtClean="0"/>
          </a:p>
        </p:txBody>
      </p:sp>
    </p:spTree>
    <p:extLst>
      <p:ext uri="{BB962C8B-B14F-4D97-AF65-F5344CB8AC3E}">
        <p14:creationId xmlns:p14="http://schemas.microsoft.com/office/powerpoint/2010/main" val="122019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Incomplete:</a:t>
            </a:r>
          </a:p>
          <a:p>
            <a:pPr>
              <a:buFontTx/>
              <a:buChar char="•"/>
            </a:pPr>
            <a:r>
              <a:rPr lang="en-US" altLang="en-US" dirty="0" smtClean="0"/>
              <a:t>Inconsistent totals</a:t>
            </a:r>
          </a:p>
          <a:p>
            <a:pPr>
              <a:buFontTx/>
              <a:buChar char="•"/>
            </a:pPr>
            <a:r>
              <a:rPr lang="en-US" altLang="en-US" dirty="0" smtClean="0"/>
              <a:t>Some sales for anonymous customers: 10 in January 2017</a:t>
            </a:r>
          </a:p>
          <a:p>
            <a:pPr>
              <a:buFontTx/>
              <a:buChar char="•"/>
            </a:pPr>
            <a:r>
              <a:rPr lang="en-US" altLang="en-US" dirty="0" smtClean="0"/>
              <a:t>January sales larger than shown by known customers</a:t>
            </a:r>
          </a:p>
          <a:p>
            <a:pPr>
              <a:buFontTx/>
              <a:buChar char="•"/>
            </a:pPr>
            <a:r>
              <a:rPr lang="en-US" altLang="en-US" dirty="0" smtClean="0"/>
              <a:t>Caused by some facts not being related to known customers</a:t>
            </a:r>
          </a:p>
        </p:txBody>
      </p:sp>
    </p:spTree>
    <p:extLst>
      <p:ext uri="{BB962C8B-B14F-4D97-AF65-F5344CB8AC3E}">
        <p14:creationId xmlns:p14="http://schemas.microsoft.com/office/powerpoint/2010/main" val="286011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Non strict problem:</a:t>
            </a:r>
          </a:p>
          <a:p>
            <a:pPr>
              <a:buFontTx/>
              <a:buChar char="•"/>
            </a:pPr>
            <a:r>
              <a:rPr lang="en-US" altLang="en-US" dirty="0" smtClean="0"/>
              <a:t>Double counting sales with multiple sales people</a:t>
            </a:r>
          </a:p>
          <a:p>
            <a:pPr>
              <a:buFontTx/>
              <a:buChar char="•"/>
            </a:pPr>
            <a:r>
              <a:rPr lang="en-US" altLang="en-US" dirty="0" smtClean="0"/>
              <a:t>Different totals for sales by individual salesperson and shared sales</a:t>
            </a:r>
          </a:p>
          <a:p>
            <a:pPr>
              <a:buFontTx/>
              <a:buChar char="•"/>
            </a:pPr>
            <a:r>
              <a:rPr lang="en-US" altLang="en-US" dirty="0" smtClean="0"/>
              <a:t>SP1 and SP2 shared a sale on February 10, 2017</a:t>
            </a:r>
          </a:p>
          <a:p>
            <a:pPr>
              <a:buFontTx/>
              <a:buChar char="•"/>
            </a:pPr>
            <a:r>
              <a:rPr lang="en-US" altLang="en-US" dirty="0" smtClean="0"/>
              <a:t>Confusion and incorrect results (double counting)</a:t>
            </a:r>
          </a:p>
          <a:p>
            <a:pPr>
              <a:buFontTx/>
              <a:buChar char="•"/>
            </a:pPr>
            <a:r>
              <a:rPr lang="en-US" altLang="en-US" dirty="0" smtClean="0"/>
              <a:t>May not be a clear method to allocate sales amount to individual sales person</a:t>
            </a:r>
          </a:p>
        </p:txBody>
      </p:sp>
    </p:spTree>
    <p:extLst>
      <p:ext uri="{BB962C8B-B14F-4D97-AF65-F5344CB8AC3E}">
        <p14:creationId xmlns:p14="http://schemas.microsoft.com/office/powerpoint/2010/main" val="2603572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4B4B3190-D239-4B10-9343-468203D960BE}" type="slidenum">
              <a:rPr lang="en-US" altLang="en-US" sz="1200">
                <a:latin typeface="Arial" charset="0"/>
              </a:rPr>
              <a:pPr algn="r" eaLnBrk="1" hangingPunct="1"/>
              <a:t>5</a:t>
            </a:fld>
            <a:endParaRPr lang="en-US" altLang="en-US" sz="1200">
              <a:latin typeface="Arial"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smtClean="0"/>
              <a:t>These problems usually involve exceptions in which most entities are summarizable.</a:t>
            </a:r>
          </a:p>
          <a:p>
            <a:pPr eaLnBrk="1" hangingPunct="1"/>
            <a:r>
              <a:rPr lang="en-US" altLang="en-US" smtClean="0"/>
              <a:t>Incomplete dimensioning</a:t>
            </a:r>
          </a:p>
          <a:p>
            <a:pPr eaLnBrk="1" hangingPunct="1"/>
            <a:r>
              <a:rPr lang="en-US" altLang="en-US" smtClean="0"/>
              <a:t> - Min cardinality = 0 for Fact entity type</a:t>
            </a:r>
          </a:p>
          <a:p>
            <a:pPr eaLnBrk="1" hangingPunct="1"/>
            <a:r>
              <a:rPr lang="en-US" altLang="en-US" smtClean="0"/>
              <a:t> - Some fact entities may not have a dimension entity</a:t>
            </a:r>
          </a:p>
          <a:p>
            <a:pPr eaLnBrk="1" hangingPunct="1"/>
            <a:r>
              <a:rPr lang="en-US" altLang="en-US" smtClean="0"/>
              <a:t>Non strict:</a:t>
            </a:r>
          </a:p>
          <a:p>
            <a:pPr eaLnBrk="1" hangingPunct="1"/>
            <a:r>
              <a:rPr lang="en-US" altLang="en-US" smtClean="0"/>
              <a:t> - Fact entity may have multiple parents: usually exceptional cases</a:t>
            </a:r>
          </a:p>
          <a:p>
            <a:pPr eaLnBrk="1" hangingPunct="1"/>
            <a:r>
              <a:rPr lang="en-US" altLang="en-US" smtClean="0"/>
              <a:t> - Parent entity expected to have multiple children</a:t>
            </a:r>
          </a:p>
          <a:p>
            <a:pPr eaLnBrk="1" hangingPunct="1"/>
            <a:endParaRPr lang="en-US" altLang="en-US" smtClean="0"/>
          </a:p>
        </p:txBody>
      </p:sp>
    </p:spTree>
    <p:extLst>
      <p:ext uri="{BB962C8B-B14F-4D97-AF65-F5344CB8AC3E}">
        <p14:creationId xmlns:p14="http://schemas.microsoft.com/office/powerpoint/2010/main" val="1003111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703EC45D-9EA9-4222-B46F-4AE1D10EDDE8}" type="slidenum">
              <a:rPr lang="en-US" altLang="en-US" sz="1200">
                <a:latin typeface="Arial" charset="0"/>
              </a:rPr>
              <a:pPr algn="r" eaLnBrk="1" hangingPunct="1"/>
              <a:t>6</a:t>
            </a:fld>
            <a:endParaRPr lang="en-US" altLang="en-US" sz="1200">
              <a:latin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Convert slide into </a:t>
            </a:r>
            <a:r>
              <a:rPr lang="en-US" altLang="en-US" dirty="0" err="1" smtClean="0"/>
              <a:t>invideo</a:t>
            </a:r>
            <a:r>
              <a:rPr lang="en-US" altLang="en-US" dirty="0" smtClean="0"/>
              <a:t> quiz questions</a:t>
            </a:r>
          </a:p>
          <a:p>
            <a:pPr eaLnBrk="1" hangingPunct="1"/>
            <a:r>
              <a:rPr lang="en-US" altLang="en-US" dirty="0" smtClean="0"/>
              <a:t>These problems usually involve exceptions in which most entities are </a:t>
            </a:r>
            <a:r>
              <a:rPr lang="en-US" altLang="en-US" dirty="0" err="1" smtClean="0"/>
              <a:t>summarizable</a:t>
            </a:r>
            <a:r>
              <a:rPr lang="en-US" altLang="en-US" dirty="0" smtClean="0"/>
              <a:t>.</a:t>
            </a:r>
          </a:p>
          <a:p>
            <a:pPr eaLnBrk="1" hangingPunct="1"/>
            <a:r>
              <a:rPr lang="en-US" altLang="en-US" dirty="0" smtClean="0"/>
              <a:t>Incomplete dimensioning</a:t>
            </a:r>
          </a:p>
          <a:p>
            <a:pPr eaLnBrk="1" hangingPunct="1"/>
            <a:r>
              <a:rPr lang="en-US" altLang="en-US" dirty="0" smtClean="0"/>
              <a:t> - Min cardinality = 0 for Fact entity type</a:t>
            </a:r>
          </a:p>
          <a:p>
            <a:pPr eaLnBrk="1" hangingPunct="1"/>
            <a:r>
              <a:rPr lang="en-US" altLang="en-US" dirty="0" smtClean="0"/>
              <a:t> - Some purchases may not involve an agent.</a:t>
            </a:r>
          </a:p>
          <a:p>
            <a:pPr eaLnBrk="1" hangingPunct="1"/>
            <a:r>
              <a:rPr lang="en-US" altLang="en-US" dirty="0" smtClean="0"/>
              <a:t>Non strict:</a:t>
            </a:r>
          </a:p>
          <a:p>
            <a:pPr eaLnBrk="1" hangingPunct="1"/>
            <a:r>
              <a:rPr lang="en-US" altLang="en-US" dirty="0" smtClean="0"/>
              <a:t> - Sales fact may have multiple salespersons.</a:t>
            </a:r>
          </a:p>
          <a:p>
            <a:pPr eaLnBrk="1" hangingPunct="1"/>
            <a:r>
              <a:rPr lang="en-US" altLang="en-US" dirty="0" smtClean="0"/>
              <a:t> - Max cardinality for fact entity type is many.</a:t>
            </a:r>
          </a:p>
          <a:p>
            <a:pPr eaLnBrk="1" hangingPunct="1"/>
            <a:endParaRPr lang="en-US" altLang="en-US" dirty="0" smtClean="0"/>
          </a:p>
        </p:txBody>
      </p:sp>
    </p:spTree>
    <p:extLst>
      <p:ext uri="{BB962C8B-B14F-4D97-AF65-F5344CB8AC3E}">
        <p14:creationId xmlns:p14="http://schemas.microsoft.com/office/powerpoint/2010/main" val="2708553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02D724B0-491C-4CB2-A4D0-D2798D6E3278}" type="slidenum">
              <a:rPr kumimoji="0" lang="en-US" altLang="en-US" sz="1200" b="0" smtClean="0">
                <a:latin typeface="Arial" charset="0"/>
              </a:rPr>
              <a:pPr/>
              <a:t>7</a:t>
            </a:fld>
            <a:endParaRPr kumimoji="0" lang="en-US" altLang="en-US" sz="1200" b="0" smtClean="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Resolving incomplete dimension-fact relationships is conceptually simple although the resolution may complicate the data integration process. Unrelated fact entities should be connected to a default dimension entity if a connection to an actual dimension entity cannot be made. For example, anonymous sales should be connected to a default anonymous customer in the customer entity type.</a:t>
            </a: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023853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02D724B0-491C-4CB2-A4D0-D2798D6E3278}" type="slidenum">
              <a:rPr kumimoji="0" lang="en-US" altLang="en-US" sz="1200" b="0" smtClean="0">
                <a:latin typeface="Arial" charset="0"/>
              </a:rPr>
              <a:pPr/>
              <a:t>8</a:t>
            </a:fld>
            <a:endParaRPr kumimoji="0" lang="en-US" altLang="en-US" sz="1200" b="0" smtClean="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smtClean="0"/>
              <a:t>Sometimes the source data has exceptions that involve M-N relationships, not 1-M relationships. For example, if the </a:t>
            </a:r>
            <a:r>
              <a:rPr lang="en-US" altLang="en-US" i="1" dirty="0" smtClean="0"/>
              <a:t>Sales</a:t>
            </a:r>
            <a:r>
              <a:rPr lang="en-US" altLang="en-US" dirty="0" smtClean="0"/>
              <a:t> fact table is derived from customer invoices, some invoices may involve multiple customers such as roommates or spouses. If there are a small, fixed number of possible customers, a simple adjustment can be made to the fact or the dimension table. Multiple columns can be added to the fact or the dimension table to allow for more than one customer. For example, the </a:t>
            </a:r>
            <a:r>
              <a:rPr lang="en-US" altLang="en-US" i="1" dirty="0" smtClean="0"/>
              <a:t>Customer</a:t>
            </a:r>
            <a:r>
              <a:rPr lang="en-US" altLang="en-US" dirty="0" smtClean="0"/>
              <a:t> table can have an additional column </a:t>
            </a:r>
            <a:r>
              <a:rPr lang="en-US" altLang="en-US" i="1" dirty="0" err="1" smtClean="0"/>
              <a:t>SecondCustId</a:t>
            </a:r>
            <a:r>
              <a:rPr lang="en-US" altLang="en-US" dirty="0" smtClean="0"/>
              <a:t> to identify an optional second customer on the invoice. If there can be groups of customers for an invoice, the representation is more difficult. A customer group table can be added with an associative table that connects the customer group and the </a:t>
            </a:r>
            <a:r>
              <a:rPr lang="en-US" altLang="en-US" i="1" dirty="0" smtClean="0"/>
              <a:t>Customer</a:t>
            </a:r>
            <a:r>
              <a:rPr lang="en-US" altLang="en-US" dirty="0" smtClean="0"/>
              <a:t> table via 1-M relationships. </a:t>
            </a:r>
          </a:p>
        </p:txBody>
      </p:sp>
    </p:spTree>
    <p:extLst>
      <p:ext uri="{BB962C8B-B14F-4D97-AF65-F5344CB8AC3E}">
        <p14:creationId xmlns:p14="http://schemas.microsoft.com/office/powerpoint/2010/main" val="490434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3FAECA5F-DA19-45F8-82D7-81D64C196166}" type="slidenum">
              <a:rPr lang="en-US" altLang="en-US" sz="1200">
                <a:latin typeface="Arial" charset="0"/>
              </a:rPr>
              <a:pPr algn="r" eaLnBrk="1" hangingPunct="1"/>
              <a:t>9</a:t>
            </a:fld>
            <a:endParaRPr lang="en-US" altLang="en-US" sz="1200">
              <a:latin typeface="Arial"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smtClean="0"/>
              <a:t>Limited representation:</a:t>
            </a:r>
          </a:p>
          <a:p>
            <a:pPr eaLnBrk="1" hangingPunct="1"/>
            <a:r>
              <a:rPr lang="en-US" altLang="en-US" smtClean="0"/>
              <a:t> - Add another relationship to Sales</a:t>
            </a:r>
          </a:p>
          <a:p>
            <a:pPr eaLnBrk="1" hangingPunct="1"/>
            <a:r>
              <a:rPr lang="en-US" altLang="en-US" smtClean="0"/>
              <a:t> - Second relationship is optional</a:t>
            </a:r>
          </a:p>
        </p:txBody>
      </p:sp>
    </p:spTree>
    <p:extLst>
      <p:ext uri="{BB962C8B-B14F-4D97-AF65-F5344CB8AC3E}">
        <p14:creationId xmlns:p14="http://schemas.microsoft.com/office/powerpoint/2010/main" val="1036635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73348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24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972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836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55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169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882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88480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066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026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10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7431217"/>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822960" y="1310640"/>
            <a:ext cx="7391400" cy="1143000"/>
          </a:xfrm>
        </p:spPr>
        <p:txBody>
          <a:bodyPr/>
          <a:lstStyle/>
          <a:p>
            <a:pPr algn="ctr"/>
            <a:r>
              <a:rPr lang="en-US" altLang="en-US" dirty="0" smtClean="0"/>
              <a:t>Module 3</a:t>
            </a:r>
            <a:r>
              <a:rPr lang="en-US" altLang="en-US" dirty="0"/>
              <a:t/>
            </a:r>
            <a:br>
              <a:rPr lang="en-US" altLang="en-US" dirty="0"/>
            </a:br>
            <a:r>
              <a:rPr lang="en-US" altLang="en-US" dirty="0" smtClean="0"/>
              <a:t>Data Warehouse Design Practices</a:t>
            </a:r>
            <a:r>
              <a:rPr lang="en-US" altLang="en-US" dirty="0"/>
              <a:t/>
            </a:r>
            <a:br>
              <a:rPr lang="en-US" altLang="en-US" dirty="0"/>
            </a:br>
            <a:r>
              <a:rPr lang="en-US" altLang="en-US" dirty="0" smtClean="0"/>
              <a:t>and Methodologies</a:t>
            </a:r>
          </a:p>
        </p:txBody>
      </p:sp>
      <p:sp>
        <p:nvSpPr>
          <p:cNvPr id="3075" name="Rectangle 5"/>
          <p:cNvSpPr>
            <a:spLocks noGrp="1" noChangeArrowheads="1"/>
          </p:cNvSpPr>
          <p:nvPr>
            <p:ph type="subTitle" idx="1"/>
          </p:nvPr>
        </p:nvSpPr>
        <p:spPr>
          <a:xfrm>
            <a:off x="2100517" y="3406458"/>
            <a:ext cx="6629400" cy="1676400"/>
          </a:xfrm>
          <a:noFill/>
          <a:ln w="25400"/>
        </p:spPr>
        <p:txBody>
          <a:bodyPr/>
          <a:lstStyle/>
          <a:p>
            <a:pPr algn="r"/>
            <a:r>
              <a:rPr lang="en-US" altLang="en-US" sz="2800" dirty="0" smtClean="0"/>
              <a:t>Lesson 4: </a:t>
            </a:r>
            <a:r>
              <a:rPr lang="en-US" altLang="en-US" sz="2800" dirty="0" err="1"/>
              <a:t>Summarizability</a:t>
            </a:r>
            <a:r>
              <a:rPr lang="en-US" altLang="en-US" sz="2800" dirty="0"/>
              <a:t> Patterns for </a:t>
            </a:r>
            <a:r>
              <a:rPr lang="en-US" altLang="en-US" sz="2800" dirty="0" smtClean="0"/>
              <a:t>Dimension-Fact Relationships</a:t>
            </a:r>
            <a:endParaRPr lang="en-US" altLang="en-US" sz="2800" dirty="0"/>
          </a:p>
        </p:txBody>
      </p:sp>
    </p:spTree>
    <p:extLst>
      <p:ext uri="{BB962C8B-B14F-4D97-AF65-F5344CB8AC3E}">
        <p14:creationId xmlns:p14="http://schemas.microsoft.com/office/powerpoint/2010/main" val="1358492392"/>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2"/>
          <p:cNvSpPr>
            <a:spLocks noGrp="1" noChangeArrowheads="1"/>
          </p:cNvSpPr>
          <p:nvPr>
            <p:ph type="title" idx="4294967295"/>
          </p:nvPr>
        </p:nvSpPr>
        <p:spPr>
          <a:xfrm>
            <a:off x="409575" y="328041"/>
            <a:ext cx="8405241" cy="838200"/>
          </a:xfrm>
        </p:spPr>
        <p:txBody>
          <a:bodyPr/>
          <a:lstStyle/>
          <a:p>
            <a:pPr eaLnBrk="1" hangingPunct="1"/>
            <a:r>
              <a:rPr lang="en-US" altLang="en-US" dirty="0" smtClean="0"/>
              <a:t>Resolution </a:t>
            </a:r>
            <a:r>
              <a:rPr lang="en-US" altLang="en-US" smtClean="0"/>
              <a:t>with Unlimited </a:t>
            </a:r>
            <a:r>
              <a:rPr lang="en-US" altLang="en-US" dirty="0" smtClean="0"/>
              <a:t>Related Entities</a:t>
            </a:r>
          </a:p>
        </p:txBody>
      </p:sp>
      <p:sp>
        <p:nvSpPr>
          <p:cNvPr id="59395" name="Rectangle 3"/>
          <p:cNvSpPr>
            <a:spLocks noChangeArrowheads="1"/>
          </p:cNvSpPr>
          <p:nvPr/>
        </p:nvSpPr>
        <p:spPr bwMode="auto">
          <a:xfrm>
            <a:off x="226695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59397" name="Object 5"/>
          <p:cNvGraphicFramePr>
            <a:graphicFrameLocks noChangeAspect="1"/>
          </p:cNvGraphicFramePr>
          <p:nvPr>
            <p:extLst>
              <p:ext uri="{D42A27DB-BD31-4B8C-83A1-F6EECF244321}">
                <p14:modId xmlns:p14="http://schemas.microsoft.com/office/powerpoint/2010/main" val="3269620249"/>
              </p:ext>
            </p:extLst>
          </p:nvPr>
        </p:nvGraphicFramePr>
        <p:xfrm>
          <a:off x="257175" y="1490663"/>
          <a:ext cx="8388350" cy="4410075"/>
        </p:xfrm>
        <a:graphic>
          <a:graphicData uri="http://schemas.openxmlformats.org/presentationml/2006/ole">
            <mc:AlternateContent xmlns:mc="http://schemas.openxmlformats.org/markup-compatibility/2006">
              <mc:Choice xmlns:v="urn:schemas-microsoft-com:vml" Requires="v">
                <p:oleObj spid="_x0000_s66591" name="Visio" r:id="rId4" imgW="6248445" imgH="3286170" progId="Visio.Drawing.11">
                  <p:embed/>
                </p:oleObj>
              </mc:Choice>
              <mc:Fallback>
                <p:oleObj name="Visio" r:id="rId4" imgW="6248445" imgH="3286170" progId="Visio.Drawing.11">
                  <p:embed/>
                  <p:pic>
                    <p:nvPicPr>
                      <p:cNvPr id="0" name=""/>
                      <p:cNvPicPr>
                        <a:picLocks noChangeAspect="1" noChangeArrowheads="1"/>
                      </p:cNvPicPr>
                      <p:nvPr/>
                    </p:nvPicPr>
                    <p:blipFill>
                      <a:blip r:embed="rId5"/>
                      <a:srcRect/>
                      <a:stretch>
                        <a:fillRect/>
                      </a:stretch>
                    </p:blipFill>
                    <p:spPr bwMode="auto">
                      <a:xfrm>
                        <a:off x="257175" y="1490663"/>
                        <a:ext cx="8388350" cy="4410075"/>
                      </a:xfrm>
                      <a:prstGeom prst="rect">
                        <a:avLst/>
                      </a:prstGeom>
                      <a:solidFill>
                        <a:schemeClr val="accent5"/>
                      </a:solidFill>
                      <a:ln>
                        <a:noFill/>
                      </a:ln>
                      <a:extLst/>
                    </p:spPr>
                  </p:pic>
                </p:oleObj>
              </mc:Fallback>
            </mc:AlternateContent>
          </a:graphicData>
        </a:graphic>
      </p:graphicFrame>
    </p:spTree>
    <p:extLst>
      <p:ext uri="{BB962C8B-B14F-4D97-AF65-F5344CB8AC3E}">
        <p14:creationId xmlns:p14="http://schemas.microsoft.com/office/powerpoint/2010/main" val="832546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smtClean="0"/>
              <a:t>Summary</a:t>
            </a:r>
          </a:p>
        </p:txBody>
      </p:sp>
      <p:sp>
        <p:nvSpPr>
          <p:cNvPr id="79875" name="Rectangle 3"/>
          <p:cNvSpPr>
            <a:spLocks noGrp="1" noChangeArrowheads="1"/>
          </p:cNvSpPr>
          <p:nvPr>
            <p:ph type="body" idx="1"/>
          </p:nvPr>
        </p:nvSpPr>
        <p:spPr/>
        <p:txBody>
          <a:bodyPr/>
          <a:lstStyle/>
          <a:p>
            <a:pPr eaLnBrk="1" hangingPunct="1"/>
            <a:r>
              <a:rPr lang="en-US" altLang="en-US" dirty="0" smtClean="0"/>
              <a:t>Importance of understanding </a:t>
            </a:r>
            <a:r>
              <a:rPr lang="en-US" altLang="en-US" dirty="0" err="1" smtClean="0"/>
              <a:t>summarizability</a:t>
            </a:r>
            <a:r>
              <a:rPr lang="en-US" altLang="en-US" dirty="0" smtClean="0"/>
              <a:t> problems</a:t>
            </a:r>
          </a:p>
          <a:p>
            <a:pPr eaLnBrk="1" hangingPunct="1"/>
            <a:r>
              <a:rPr lang="en-US" altLang="en-US" dirty="0" smtClean="0"/>
              <a:t>Incomplete relationships with optional participation</a:t>
            </a:r>
          </a:p>
          <a:p>
            <a:pPr eaLnBrk="1" hangingPunct="1"/>
            <a:r>
              <a:rPr lang="en-US" altLang="en-US" dirty="0" smtClean="0"/>
              <a:t>M-N </a:t>
            </a:r>
            <a:r>
              <a:rPr lang="en-US" altLang="en-US" smtClean="0"/>
              <a:t>relationships typically </a:t>
            </a:r>
            <a:r>
              <a:rPr lang="en-US" altLang="en-US" dirty="0" smtClean="0"/>
              <a:t>simplified</a:t>
            </a:r>
          </a:p>
        </p:txBody>
      </p:sp>
    </p:spTree>
    <p:extLst>
      <p:ext uri="{BB962C8B-B14F-4D97-AF65-F5344CB8AC3E}">
        <p14:creationId xmlns:p14="http://schemas.microsoft.com/office/powerpoint/2010/main" val="175835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Grp="1" noChangeArrowheads="1"/>
          </p:cNvSpPr>
          <p:nvPr>
            <p:ph type="title" idx="4294967295"/>
          </p:nvPr>
        </p:nvSpPr>
        <p:spPr/>
        <p:txBody>
          <a:bodyPr/>
          <a:lstStyle/>
          <a:p>
            <a:pPr eaLnBrk="1" hangingPunct="1"/>
            <a:r>
              <a:rPr lang="en-US" altLang="en-US" dirty="0" smtClean="0"/>
              <a:t>Lesson Objectives</a:t>
            </a:r>
          </a:p>
        </p:txBody>
      </p:sp>
      <p:sp>
        <p:nvSpPr>
          <p:cNvPr id="37891" name="Rectangle 3"/>
          <p:cNvSpPr>
            <a:spLocks noGrp="1" noChangeArrowheads="1"/>
          </p:cNvSpPr>
          <p:nvPr>
            <p:ph type="body" idx="4294967295"/>
          </p:nvPr>
        </p:nvSpPr>
        <p:spPr/>
        <p:txBody>
          <a:bodyPr/>
          <a:lstStyle/>
          <a:p>
            <a:r>
              <a:rPr lang="en-US" altLang="en-US" dirty="0"/>
              <a:t>Recognize data patterns with </a:t>
            </a:r>
            <a:r>
              <a:rPr lang="en-US" altLang="en-US" dirty="0" smtClean="0"/>
              <a:t>dimension-fact </a:t>
            </a:r>
            <a:r>
              <a:rPr lang="en-US" altLang="en-US" dirty="0" err="1"/>
              <a:t>summarizability</a:t>
            </a:r>
            <a:r>
              <a:rPr lang="en-US" altLang="en-US" dirty="0"/>
              <a:t> </a:t>
            </a:r>
            <a:r>
              <a:rPr lang="en-US" altLang="en-US" dirty="0" smtClean="0"/>
              <a:t>problems</a:t>
            </a:r>
          </a:p>
          <a:p>
            <a:r>
              <a:rPr lang="en-US" altLang="en-US" dirty="0"/>
              <a:t>Recognize cardinalities in schema designs for </a:t>
            </a:r>
            <a:r>
              <a:rPr lang="en-US" altLang="en-US" dirty="0" smtClean="0"/>
              <a:t>dimension-fact </a:t>
            </a:r>
            <a:r>
              <a:rPr lang="en-US" altLang="en-US" dirty="0" err="1"/>
              <a:t>summarizability</a:t>
            </a:r>
            <a:r>
              <a:rPr lang="en-US" altLang="en-US" dirty="0"/>
              <a:t> </a:t>
            </a:r>
            <a:r>
              <a:rPr lang="en-US" altLang="en-US" dirty="0" smtClean="0"/>
              <a:t>problems</a:t>
            </a:r>
          </a:p>
          <a:p>
            <a:r>
              <a:rPr lang="en-US" altLang="en-US" dirty="0"/>
              <a:t>Explain ways to resolve </a:t>
            </a:r>
            <a:r>
              <a:rPr lang="en-US" altLang="en-US" dirty="0" smtClean="0"/>
              <a:t>dimension-fact </a:t>
            </a:r>
            <a:r>
              <a:rPr lang="en-US" altLang="en-US" dirty="0" err="1"/>
              <a:t>summarizability</a:t>
            </a:r>
            <a:r>
              <a:rPr lang="en-US" altLang="en-US" dirty="0"/>
              <a:t> problems</a:t>
            </a:r>
          </a:p>
        </p:txBody>
      </p:sp>
    </p:spTree>
    <p:extLst>
      <p:ext uri="{BB962C8B-B14F-4D97-AF65-F5344CB8AC3E}">
        <p14:creationId xmlns:p14="http://schemas.microsoft.com/office/powerpoint/2010/main" val="314116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ChangeArrowheads="1"/>
          </p:cNvSpPr>
          <p:nvPr>
            <p:ph type="title"/>
          </p:nvPr>
        </p:nvSpPr>
        <p:spPr/>
        <p:txBody>
          <a:bodyPr/>
          <a:lstStyle/>
          <a:p>
            <a:r>
              <a:rPr lang="en-US" altLang="en-US" dirty="0" smtClean="0"/>
              <a:t>Incomplete Dimension-Fact Relationship</a:t>
            </a:r>
          </a:p>
        </p:txBody>
      </p:sp>
      <p:graphicFrame>
        <p:nvGraphicFramePr>
          <p:cNvPr id="26744" name="Group 120"/>
          <p:cNvGraphicFramePr>
            <a:graphicFrameLocks noGrp="1"/>
          </p:cNvGraphicFramePr>
          <p:nvPr>
            <p:extLst>
              <p:ext uri="{D42A27DB-BD31-4B8C-83A1-F6EECF244321}">
                <p14:modId xmlns:p14="http://schemas.microsoft.com/office/powerpoint/2010/main" val="1920250363"/>
              </p:ext>
            </p:extLst>
          </p:nvPr>
        </p:nvGraphicFramePr>
        <p:xfrm>
          <a:off x="463296" y="2576400"/>
          <a:ext cx="4038600" cy="1844675"/>
        </p:xfrm>
        <a:graphic>
          <a:graphicData uri="http://schemas.openxmlformats.org/drawingml/2006/table">
            <a:tbl>
              <a:tblPr firstRow="1">
                <a:tableStyleId>{FABFCF23-3B69-468F-B69F-88F6DE6A72F2}</a:tableStyleId>
              </a:tblPr>
              <a:tblGrid>
                <a:gridCol w="1447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131">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solidFill>
                            <a:schemeClr val="tx1"/>
                          </a:solidFill>
                          <a:effectLst/>
                        </a:rPr>
                        <a:t>Customer</a:t>
                      </a:r>
                      <a:endParaRPr kumimoji="0" lang="en-US" sz="1800" b="1"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solidFill>
                            <a:schemeClr val="tx1"/>
                          </a:solidFill>
                          <a:effectLst/>
                        </a:rPr>
                        <a:t>Month</a:t>
                      </a:r>
                      <a:endParaRPr kumimoji="0" lang="en-US" sz="1800" b="1"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solidFill>
                            <a:schemeClr val="tx1"/>
                          </a:solidFill>
                          <a:effectLst/>
                        </a:rPr>
                        <a:t>Sales</a:t>
                      </a:r>
                      <a:endParaRPr kumimoji="0" lang="en-US" sz="1800" b="1"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65886">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Cust-1</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Jan-2017</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10</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extLst>
                  <a:ext uri="{0D108BD9-81ED-4DB2-BD59-A6C34878D82A}">
                    <a16:rowId xmlns:a16="http://schemas.microsoft.com/office/drawing/2014/main" val="10001"/>
                  </a:ext>
                </a:extLst>
              </a:tr>
              <a:tr h="365886">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Cust-2</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Jan-2017</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5</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extLst>
                  <a:ext uri="{0D108BD9-81ED-4DB2-BD59-A6C34878D82A}">
                    <a16:rowId xmlns:a16="http://schemas.microsoft.com/office/drawing/2014/main" val="10002"/>
                  </a:ext>
                </a:extLst>
              </a:tr>
              <a:tr h="365886">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Cust-3</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Feb-2017</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15</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extLst>
                  <a:ext uri="{0D108BD9-81ED-4DB2-BD59-A6C34878D82A}">
                    <a16:rowId xmlns:a16="http://schemas.microsoft.com/office/drawing/2014/main" val="10003"/>
                  </a:ext>
                </a:extLst>
              </a:tr>
              <a:tr h="365886">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Total</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30</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extLst>
                  <a:ext uri="{0D108BD9-81ED-4DB2-BD59-A6C34878D82A}">
                    <a16:rowId xmlns:a16="http://schemas.microsoft.com/office/drawing/2014/main" val="10004"/>
                  </a:ext>
                </a:extLst>
              </a:tr>
            </a:tbl>
          </a:graphicData>
        </a:graphic>
      </p:graphicFrame>
      <p:graphicFrame>
        <p:nvGraphicFramePr>
          <p:cNvPr id="115742" name="Group 30"/>
          <p:cNvGraphicFramePr>
            <a:graphicFrameLocks noGrp="1"/>
          </p:cNvGraphicFramePr>
          <p:nvPr>
            <p:extLst>
              <p:ext uri="{D42A27DB-BD31-4B8C-83A1-F6EECF244321}">
                <p14:modId xmlns:p14="http://schemas.microsoft.com/office/powerpoint/2010/main" val="3565168831"/>
              </p:ext>
            </p:extLst>
          </p:nvPr>
        </p:nvGraphicFramePr>
        <p:xfrm>
          <a:off x="6477000" y="2634488"/>
          <a:ext cx="2209800" cy="1625600"/>
        </p:xfrm>
        <a:graphic>
          <a:graphicData uri="http://schemas.openxmlformats.org/drawingml/2006/table">
            <a:tbl>
              <a:tblPr firstRow="1">
                <a:tableStyleId>{FABFCF23-3B69-468F-B69F-88F6DE6A72F2}</a:tableStyleId>
              </a:tblPr>
              <a:tblGrid>
                <a:gridCol w="1219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45698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solidFill>
                            <a:schemeClr val="tx1"/>
                          </a:solidFill>
                          <a:effectLst/>
                        </a:rPr>
                        <a:t>Month</a:t>
                      </a:r>
                      <a:endParaRPr kumimoji="0" lang="en-US" sz="1800" b="1"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BE0E3"/>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solidFill>
                            <a:schemeClr val="tx1"/>
                          </a:solidFill>
                          <a:effectLst/>
                        </a:rPr>
                        <a:t>Sales</a:t>
                      </a:r>
                      <a:endParaRPr kumimoji="0" lang="en-US" sz="1800" b="1"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BE0E3"/>
                    </a:solidFill>
                  </a:tcPr>
                </a:tc>
                <a:extLst>
                  <a:ext uri="{0D108BD9-81ED-4DB2-BD59-A6C34878D82A}">
                    <a16:rowId xmlns:a16="http://schemas.microsoft.com/office/drawing/2014/main" val="10000"/>
                  </a:ext>
                </a:extLst>
              </a:tr>
              <a:tr h="36571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Jan-2017</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25</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extLst>
                  <a:ext uri="{0D108BD9-81ED-4DB2-BD59-A6C34878D82A}">
                    <a16:rowId xmlns:a16="http://schemas.microsoft.com/office/drawing/2014/main" val="10001"/>
                  </a:ext>
                </a:extLst>
              </a:tr>
              <a:tr h="396689">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Feb-2017</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15</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extLst>
                  <a:ext uri="{0D108BD9-81ED-4DB2-BD59-A6C34878D82A}">
                    <a16:rowId xmlns:a16="http://schemas.microsoft.com/office/drawing/2014/main" val="10002"/>
                  </a:ext>
                </a:extLst>
              </a:tr>
              <a:tr h="406210">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Total</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40</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extLst>
                  <a:ext uri="{0D108BD9-81ED-4DB2-BD59-A6C34878D82A}">
                    <a16:rowId xmlns:a16="http://schemas.microsoft.com/office/drawing/2014/main" val="10003"/>
                  </a:ext>
                </a:extLst>
              </a:tr>
            </a:tbl>
          </a:graphicData>
        </a:graphic>
      </p:graphicFrame>
      <p:sp>
        <p:nvSpPr>
          <p:cNvPr id="5" name="Right Arrow 4"/>
          <p:cNvSpPr/>
          <p:nvPr/>
        </p:nvSpPr>
        <p:spPr bwMode="auto">
          <a:xfrm>
            <a:off x="4840224" y="3182112"/>
            <a:ext cx="1292352" cy="59740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6" name="TextBox 5"/>
          <p:cNvSpPr txBox="1"/>
          <p:nvPr/>
        </p:nvSpPr>
        <p:spPr>
          <a:xfrm>
            <a:off x="4840224" y="2927762"/>
            <a:ext cx="1069533" cy="369332"/>
          </a:xfrm>
          <a:prstGeom prst="rect">
            <a:avLst/>
          </a:prstGeom>
          <a:noFill/>
        </p:spPr>
        <p:txBody>
          <a:bodyPr wrap="square" rtlCol="0">
            <a:spAutoFit/>
          </a:bodyPr>
          <a:lstStyle/>
          <a:p>
            <a:r>
              <a:rPr lang="en-US" sz="1800" b="0" dirty="0" smtClean="0">
                <a:latin typeface="+mn-lt"/>
              </a:rPr>
              <a:t>Rollup</a:t>
            </a:r>
            <a:endParaRPr lang="en-US" sz="1800" b="0" dirty="0">
              <a:latin typeface="+mn-lt"/>
            </a:endParaRPr>
          </a:p>
        </p:txBody>
      </p:sp>
      <p:sp>
        <p:nvSpPr>
          <p:cNvPr id="2" name="TextBox 1"/>
          <p:cNvSpPr txBox="1"/>
          <p:nvPr/>
        </p:nvSpPr>
        <p:spPr>
          <a:xfrm>
            <a:off x="647700" y="2114735"/>
            <a:ext cx="3669792" cy="461665"/>
          </a:xfrm>
          <a:prstGeom prst="rect">
            <a:avLst/>
          </a:prstGeom>
          <a:noFill/>
        </p:spPr>
        <p:txBody>
          <a:bodyPr wrap="square" rtlCol="0">
            <a:spAutoFit/>
          </a:bodyPr>
          <a:lstStyle/>
          <a:p>
            <a:r>
              <a:rPr lang="en-US" dirty="0" smtClean="0">
                <a:latin typeface="+mn-lt"/>
              </a:rPr>
              <a:t>Customer-Month Sales</a:t>
            </a:r>
            <a:endParaRPr lang="en-US" dirty="0">
              <a:latin typeface="+mn-lt"/>
            </a:endParaRPr>
          </a:p>
        </p:txBody>
      </p:sp>
      <p:sp>
        <p:nvSpPr>
          <p:cNvPr id="8" name="TextBox 7"/>
          <p:cNvSpPr txBox="1"/>
          <p:nvPr/>
        </p:nvSpPr>
        <p:spPr>
          <a:xfrm>
            <a:off x="6575219" y="2114735"/>
            <a:ext cx="2013362" cy="461665"/>
          </a:xfrm>
          <a:prstGeom prst="rect">
            <a:avLst/>
          </a:prstGeom>
          <a:noFill/>
        </p:spPr>
        <p:txBody>
          <a:bodyPr wrap="square" rtlCol="0">
            <a:spAutoFit/>
          </a:bodyPr>
          <a:lstStyle/>
          <a:p>
            <a:r>
              <a:rPr lang="en-US" dirty="0" smtClean="0">
                <a:latin typeface="+mn-lt"/>
              </a:rPr>
              <a:t>Month Sales</a:t>
            </a:r>
            <a:endParaRPr lang="en-US" dirty="0">
              <a:latin typeface="+mn-lt"/>
            </a:endParaRPr>
          </a:p>
        </p:txBody>
      </p:sp>
    </p:spTree>
    <p:extLst>
      <p:ext uri="{BB962C8B-B14F-4D97-AF65-F5344CB8AC3E}">
        <p14:creationId xmlns:p14="http://schemas.microsoft.com/office/powerpoint/2010/main" val="146545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p:txBody>
          <a:bodyPr/>
          <a:lstStyle/>
          <a:p>
            <a:r>
              <a:rPr lang="en-US" altLang="en-US" smtClean="0"/>
              <a:t>Non Strict Dimension-Fact Relationship</a:t>
            </a:r>
          </a:p>
        </p:txBody>
      </p:sp>
      <p:graphicFrame>
        <p:nvGraphicFramePr>
          <p:cNvPr id="26744" name="Group 120"/>
          <p:cNvGraphicFramePr>
            <a:graphicFrameLocks noGrp="1"/>
          </p:cNvGraphicFramePr>
          <p:nvPr>
            <p:extLst>
              <p:ext uri="{D42A27DB-BD31-4B8C-83A1-F6EECF244321}">
                <p14:modId xmlns:p14="http://schemas.microsoft.com/office/powerpoint/2010/main" val="1640216108"/>
              </p:ext>
            </p:extLst>
          </p:nvPr>
        </p:nvGraphicFramePr>
        <p:xfrm>
          <a:off x="3878707" y="1468946"/>
          <a:ext cx="4114800" cy="2057400"/>
        </p:xfrm>
        <a:graphic>
          <a:graphicData uri="http://schemas.openxmlformats.org/drawingml/2006/table">
            <a:tbl>
              <a:tblPr firstRow="1">
                <a:tableStyleId>{FABFCF23-3B69-468F-B69F-88F6DE6A72F2}</a:tableStyleId>
              </a:tblPr>
              <a:tblGrid>
                <a:gridCol w="1524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Salesperson</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Date</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UnitSales</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06388">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SP1</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10-Feb-2017</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10</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extLst>
                  <a:ext uri="{0D108BD9-81ED-4DB2-BD59-A6C34878D82A}">
                    <a16:rowId xmlns:a16="http://schemas.microsoft.com/office/drawing/2014/main" val="10001"/>
                  </a:ext>
                </a:extLst>
              </a:tr>
              <a:tr h="307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SP2</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10-Feb-2017</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10</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extLst>
                  <a:ext uri="{0D108BD9-81ED-4DB2-BD59-A6C34878D82A}">
                    <a16:rowId xmlns:a16="http://schemas.microsoft.com/office/drawing/2014/main" val="10002"/>
                  </a:ext>
                </a:extLst>
              </a:tr>
              <a:tr h="309563">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SP3</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11-Feb-2017</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15</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extLst>
                  <a:ext uri="{0D108BD9-81ED-4DB2-BD59-A6C34878D82A}">
                    <a16:rowId xmlns:a16="http://schemas.microsoft.com/office/drawing/2014/main" val="10003"/>
                  </a:ext>
                </a:extLst>
              </a:tr>
              <a:tr h="3143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SP4</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12-Feb-2017</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20</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extLst>
                  <a:ext uri="{0D108BD9-81ED-4DB2-BD59-A6C34878D82A}">
                    <a16:rowId xmlns:a16="http://schemas.microsoft.com/office/drawing/2014/main" val="10004"/>
                  </a:ext>
                </a:extLst>
              </a:tr>
              <a:tr h="3143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Total</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55</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extLst>
                  <a:ext uri="{0D108BD9-81ED-4DB2-BD59-A6C34878D82A}">
                    <a16:rowId xmlns:a16="http://schemas.microsoft.com/office/drawing/2014/main" val="10005"/>
                  </a:ext>
                </a:extLst>
              </a:tr>
            </a:tbl>
          </a:graphicData>
        </a:graphic>
      </p:graphicFrame>
      <p:graphicFrame>
        <p:nvGraphicFramePr>
          <p:cNvPr id="6" name="Group 120"/>
          <p:cNvGraphicFramePr>
            <a:graphicFrameLocks noGrp="1"/>
          </p:cNvGraphicFramePr>
          <p:nvPr>
            <p:extLst>
              <p:ext uri="{D42A27DB-BD31-4B8C-83A1-F6EECF244321}">
                <p14:modId xmlns:p14="http://schemas.microsoft.com/office/powerpoint/2010/main" val="3682676439"/>
              </p:ext>
            </p:extLst>
          </p:nvPr>
        </p:nvGraphicFramePr>
        <p:xfrm>
          <a:off x="3902520" y="3877183"/>
          <a:ext cx="4114800" cy="1722438"/>
        </p:xfrm>
        <a:graphic>
          <a:graphicData uri="http://schemas.openxmlformats.org/drawingml/2006/table">
            <a:tbl>
              <a:tblPr firstRow="1">
                <a:tableStyleId>{FABFCF23-3B69-468F-B69F-88F6DE6A72F2}</a:tableStyleId>
              </a:tblPr>
              <a:tblGrid>
                <a:gridCol w="1496291">
                  <a:extLst>
                    <a:ext uri="{9D8B030D-6E8A-4147-A177-3AD203B41FA5}">
                      <a16:colId xmlns:a16="http://schemas.microsoft.com/office/drawing/2014/main" val="20000"/>
                    </a:ext>
                  </a:extLst>
                </a:gridCol>
                <a:gridCol w="1346662">
                  <a:extLst>
                    <a:ext uri="{9D8B030D-6E8A-4147-A177-3AD203B41FA5}">
                      <a16:colId xmlns:a16="http://schemas.microsoft.com/office/drawing/2014/main" val="20001"/>
                    </a:ext>
                  </a:extLst>
                </a:gridCol>
                <a:gridCol w="1271847">
                  <a:extLst>
                    <a:ext uri="{9D8B030D-6E8A-4147-A177-3AD203B41FA5}">
                      <a16:colId xmlns:a16="http://schemas.microsoft.com/office/drawing/2014/main" val="20002"/>
                    </a:ext>
                  </a:extLst>
                </a:gridCol>
              </a:tblGrid>
              <a:tr h="381070">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Salesperson</a:t>
                      </a:r>
                      <a:endParaRPr kumimoji="0" lang="en-US" sz="1600" b="1"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Date</a:t>
                      </a:r>
                      <a:endParaRPr kumimoji="0" lang="en-US" sz="1600" b="1"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UnitSales</a:t>
                      </a:r>
                      <a:endParaRPr kumimoji="0" lang="en-US" sz="1600" b="1"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35342">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SP1, SP2</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10-Feb-2017</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smtClean="0">
                          <a:ln>
                            <a:noFill/>
                          </a:ln>
                          <a:effectLst/>
                        </a:rPr>
                        <a:t>10</a:t>
                      </a:r>
                      <a:endParaRPr kumimoji="0" lang="en-US" sz="1600" b="0"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extLst>
                  <a:ext uri="{0D108BD9-81ED-4DB2-BD59-A6C34878D82A}">
                    <a16:rowId xmlns:a16="http://schemas.microsoft.com/office/drawing/2014/main" val="10001"/>
                  </a:ext>
                </a:extLst>
              </a:tr>
              <a:tr h="335342">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SP3</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11-Feb-2017</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15</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extLst>
                  <a:ext uri="{0D108BD9-81ED-4DB2-BD59-A6C34878D82A}">
                    <a16:rowId xmlns:a16="http://schemas.microsoft.com/office/drawing/2014/main" val="10002"/>
                  </a:ext>
                </a:extLst>
              </a:tr>
              <a:tr h="335342">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SP4</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12-Feb-2017</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20</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extLst>
                  <a:ext uri="{0D108BD9-81ED-4DB2-BD59-A6C34878D82A}">
                    <a16:rowId xmlns:a16="http://schemas.microsoft.com/office/drawing/2014/main" val="10003"/>
                  </a:ext>
                </a:extLst>
              </a:tr>
              <a:tr h="335342">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Total</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45</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extLst>
                  <a:ext uri="{0D108BD9-81ED-4DB2-BD59-A6C34878D82A}">
                    <a16:rowId xmlns:a16="http://schemas.microsoft.com/office/drawing/2014/main" val="10004"/>
                  </a:ext>
                </a:extLst>
              </a:tr>
            </a:tbl>
          </a:graphicData>
        </a:graphic>
      </p:graphicFrame>
      <p:sp>
        <p:nvSpPr>
          <p:cNvPr id="44091" name="TextBox 6"/>
          <p:cNvSpPr txBox="1">
            <a:spLocks noChangeArrowheads="1"/>
          </p:cNvSpPr>
          <p:nvPr/>
        </p:nvSpPr>
        <p:spPr bwMode="auto">
          <a:xfrm>
            <a:off x="402336" y="1997647"/>
            <a:ext cx="2667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lang="en-US" altLang="en-US" dirty="0">
                <a:latin typeface="Arial" charset="0"/>
              </a:rPr>
              <a:t>(a) Unit sales by salesperson</a:t>
            </a:r>
          </a:p>
        </p:txBody>
      </p:sp>
      <p:sp>
        <p:nvSpPr>
          <p:cNvPr id="44092" name="TextBox 7"/>
          <p:cNvSpPr txBox="1">
            <a:spLocks noChangeArrowheads="1"/>
          </p:cNvSpPr>
          <p:nvPr/>
        </p:nvSpPr>
        <p:spPr bwMode="auto">
          <a:xfrm>
            <a:off x="522732" y="4131183"/>
            <a:ext cx="3352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lang="en-US" altLang="en-US" dirty="0">
                <a:latin typeface="Arial" charset="0"/>
              </a:rPr>
              <a:t>(b) Shared unit sales by salesperson</a:t>
            </a:r>
          </a:p>
        </p:txBody>
      </p:sp>
    </p:spTree>
    <p:extLst>
      <p:ext uri="{BB962C8B-B14F-4D97-AF65-F5344CB8AC3E}">
        <p14:creationId xmlns:p14="http://schemas.microsoft.com/office/powerpoint/2010/main" val="393605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0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91" grpId="0"/>
      <p:bldP spid="440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noGrp="1" noChangeArrowheads="1"/>
          </p:cNvSpPr>
          <p:nvPr>
            <p:ph type="title" idx="4294967295"/>
          </p:nvPr>
        </p:nvSpPr>
        <p:spPr>
          <a:xfrm>
            <a:off x="531813" y="627063"/>
            <a:ext cx="8080375" cy="838200"/>
          </a:xfrm>
        </p:spPr>
        <p:txBody>
          <a:bodyPr/>
          <a:lstStyle/>
          <a:p>
            <a:pPr eaLnBrk="1" hangingPunct="1"/>
            <a:r>
              <a:rPr lang="en-US" altLang="en-US" sz="3600" dirty="0" smtClean="0"/>
              <a:t>Non </a:t>
            </a:r>
            <a:r>
              <a:rPr lang="en-US" altLang="en-US" sz="3600" dirty="0" err="1" smtClean="0"/>
              <a:t>Summarizability</a:t>
            </a:r>
            <a:r>
              <a:rPr lang="en-US" altLang="en-US" sz="3600" dirty="0" smtClean="0"/>
              <a:t> Schema Patterns</a:t>
            </a:r>
          </a:p>
        </p:txBody>
      </p:sp>
      <p:sp>
        <p:nvSpPr>
          <p:cNvPr id="52227" name="Rectangle 3"/>
          <p:cNvSpPr>
            <a:spLocks noChangeArrowheads="1"/>
          </p:cNvSpPr>
          <p:nvPr/>
        </p:nvSpPr>
        <p:spPr bwMode="auto">
          <a:xfrm>
            <a:off x="226695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52228" name="Rectangle 4"/>
          <p:cNvSpPr>
            <a:spLocks noChangeArrowheads="1"/>
          </p:cNvSpPr>
          <p:nvPr/>
        </p:nvSpPr>
        <p:spPr bwMode="auto">
          <a:xfrm>
            <a:off x="0" y="204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52229" name="Object 5"/>
          <p:cNvGraphicFramePr>
            <a:graphicFrameLocks noChangeAspect="1"/>
          </p:cNvGraphicFramePr>
          <p:nvPr>
            <p:extLst>
              <p:ext uri="{D42A27DB-BD31-4B8C-83A1-F6EECF244321}">
                <p14:modId xmlns:p14="http://schemas.microsoft.com/office/powerpoint/2010/main" val="1611712336"/>
              </p:ext>
            </p:extLst>
          </p:nvPr>
        </p:nvGraphicFramePr>
        <p:xfrm>
          <a:off x="531813" y="1755648"/>
          <a:ext cx="4172013" cy="4018725"/>
        </p:xfrm>
        <a:graphic>
          <a:graphicData uri="http://schemas.openxmlformats.org/presentationml/2006/ole">
            <mc:AlternateContent xmlns:mc="http://schemas.openxmlformats.org/markup-compatibility/2006">
              <mc:Choice xmlns:v="urn:schemas-microsoft-com:vml" Requires="v">
                <p:oleObj spid="_x0000_s62644" name="Visio" r:id="rId4" imgW="2250478" imgH="2070360" progId="Visio.Drawing.11">
                  <p:embed/>
                </p:oleObj>
              </mc:Choice>
              <mc:Fallback>
                <p:oleObj name="Visio" r:id="rId4" imgW="2250478" imgH="2070360" progId="Visio.Drawing.11">
                  <p:embed/>
                  <p:pic>
                    <p:nvPicPr>
                      <p:cNvPr id="0" name=""/>
                      <p:cNvPicPr>
                        <a:picLocks noChangeAspect="1" noChangeArrowheads="1"/>
                      </p:cNvPicPr>
                      <p:nvPr/>
                    </p:nvPicPr>
                    <p:blipFill>
                      <a:blip r:embed="rId5"/>
                      <a:srcRect/>
                      <a:stretch>
                        <a:fillRect/>
                      </a:stretch>
                    </p:blipFill>
                    <p:spPr bwMode="auto">
                      <a:xfrm>
                        <a:off x="531813" y="1755648"/>
                        <a:ext cx="4172013" cy="401872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89889000"/>
              </p:ext>
            </p:extLst>
          </p:nvPr>
        </p:nvGraphicFramePr>
        <p:xfrm>
          <a:off x="4572000" y="1755648"/>
          <a:ext cx="4338955" cy="4018724"/>
        </p:xfrm>
        <a:graphic>
          <a:graphicData uri="http://schemas.openxmlformats.org/presentationml/2006/ole">
            <mc:AlternateContent xmlns:mc="http://schemas.openxmlformats.org/markup-compatibility/2006">
              <mc:Choice xmlns:v="urn:schemas-microsoft-com:vml" Requires="v">
                <p:oleObj spid="_x0000_s62645" name="Visio" r:id="rId6" imgW="2269387" imgH="2070360" progId="Visio.Drawing.11">
                  <p:embed/>
                </p:oleObj>
              </mc:Choice>
              <mc:Fallback>
                <p:oleObj name="Visio" r:id="rId6" imgW="2269387" imgH="2070360" progId="Visio.Drawing.11">
                  <p:embed/>
                  <p:pic>
                    <p:nvPicPr>
                      <p:cNvPr id="0" name=""/>
                      <p:cNvPicPr>
                        <a:picLocks noChangeAspect="1" noChangeArrowheads="1"/>
                      </p:cNvPicPr>
                      <p:nvPr/>
                    </p:nvPicPr>
                    <p:blipFill>
                      <a:blip r:embed="rId7"/>
                      <a:srcRect/>
                      <a:stretch>
                        <a:fillRect/>
                      </a:stretch>
                    </p:blipFill>
                    <p:spPr bwMode="auto">
                      <a:xfrm>
                        <a:off x="4572000" y="1755648"/>
                        <a:ext cx="4338955" cy="401872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spTree>
    <p:extLst>
      <p:ext uri="{BB962C8B-B14F-4D97-AF65-F5344CB8AC3E}">
        <p14:creationId xmlns:p14="http://schemas.microsoft.com/office/powerpoint/2010/main" val="317510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Grp="1" noChangeArrowheads="1"/>
          </p:cNvSpPr>
          <p:nvPr>
            <p:ph type="title" idx="4294967295"/>
          </p:nvPr>
        </p:nvSpPr>
        <p:spPr>
          <a:xfrm>
            <a:off x="608013" y="557213"/>
            <a:ext cx="8080375" cy="838200"/>
          </a:xfrm>
        </p:spPr>
        <p:txBody>
          <a:bodyPr/>
          <a:lstStyle/>
          <a:p>
            <a:pPr eaLnBrk="1" hangingPunct="1"/>
            <a:r>
              <a:rPr lang="en-US" altLang="en-US" sz="3600" dirty="0" smtClean="0"/>
              <a:t>Examples of Non </a:t>
            </a:r>
            <a:r>
              <a:rPr lang="en-US" altLang="en-US" sz="3600" dirty="0" err="1" smtClean="0"/>
              <a:t>Summarizability</a:t>
            </a:r>
            <a:r>
              <a:rPr lang="en-US" altLang="en-US" sz="3600" dirty="0" smtClean="0"/>
              <a:t> Schema Patterns</a:t>
            </a:r>
          </a:p>
        </p:txBody>
      </p:sp>
      <p:sp>
        <p:nvSpPr>
          <p:cNvPr id="53251" name="Rectangle 3"/>
          <p:cNvSpPr>
            <a:spLocks noChangeArrowheads="1"/>
          </p:cNvSpPr>
          <p:nvPr/>
        </p:nvSpPr>
        <p:spPr bwMode="auto">
          <a:xfrm>
            <a:off x="226695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53253" name="Object 5"/>
          <p:cNvGraphicFramePr>
            <a:graphicFrameLocks noChangeAspect="1"/>
          </p:cNvGraphicFramePr>
          <p:nvPr>
            <p:extLst>
              <p:ext uri="{D42A27DB-BD31-4B8C-83A1-F6EECF244321}">
                <p14:modId xmlns:p14="http://schemas.microsoft.com/office/powerpoint/2010/main" val="1048589344"/>
              </p:ext>
            </p:extLst>
          </p:nvPr>
        </p:nvGraphicFramePr>
        <p:xfrm>
          <a:off x="790575" y="1897063"/>
          <a:ext cx="3741738" cy="3873500"/>
        </p:xfrm>
        <a:graphic>
          <a:graphicData uri="http://schemas.openxmlformats.org/presentationml/2006/ole">
            <mc:AlternateContent xmlns:mc="http://schemas.openxmlformats.org/markup-compatibility/2006">
              <mc:Choice xmlns:v="urn:schemas-microsoft-com:vml" Requires="v">
                <p:oleObj spid="_x0000_s63665" name="Visio" r:id="rId4" imgW="2228867" imgH="2057400" progId="Visio.Drawing.11">
                  <p:embed/>
                </p:oleObj>
              </mc:Choice>
              <mc:Fallback>
                <p:oleObj name="Visio" r:id="rId4" imgW="2228867" imgH="2057400" progId="Visio.Drawing.11">
                  <p:embed/>
                  <p:pic>
                    <p:nvPicPr>
                      <p:cNvPr id="0" name=""/>
                      <p:cNvPicPr>
                        <a:picLocks noChangeAspect="1" noChangeArrowheads="1"/>
                      </p:cNvPicPr>
                      <p:nvPr/>
                    </p:nvPicPr>
                    <p:blipFill>
                      <a:blip r:embed="rId5"/>
                      <a:srcRect/>
                      <a:stretch>
                        <a:fillRect/>
                      </a:stretch>
                    </p:blipFill>
                    <p:spPr bwMode="auto">
                      <a:xfrm>
                        <a:off x="790575" y="1897063"/>
                        <a:ext cx="3741738" cy="38735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3711563"/>
              </p:ext>
            </p:extLst>
          </p:nvPr>
        </p:nvGraphicFramePr>
        <p:xfrm>
          <a:off x="4474464" y="1885950"/>
          <a:ext cx="3934587" cy="3897314"/>
        </p:xfrm>
        <a:graphic>
          <a:graphicData uri="http://schemas.openxmlformats.org/presentationml/2006/ole">
            <mc:AlternateContent xmlns:mc="http://schemas.openxmlformats.org/markup-compatibility/2006">
              <mc:Choice xmlns:v="urn:schemas-microsoft-com:vml" Requires="v">
                <p:oleObj spid="_x0000_s63666" name="Visio" r:id="rId6" imgW="2263444" imgH="2070360" progId="Visio.Drawing.11">
                  <p:embed/>
                </p:oleObj>
              </mc:Choice>
              <mc:Fallback>
                <p:oleObj name="Visio" r:id="rId6" imgW="2263444" imgH="2070360" progId="Visio.Drawing.11">
                  <p:embed/>
                  <p:pic>
                    <p:nvPicPr>
                      <p:cNvPr id="0" name=""/>
                      <p:cNvPicPr>
                        <a:picLocks noChangeAspect="1" noChangeArrowheads="1"/>
                      </p:cNvPicPr>
                      <p:nvPr/>
                    </p:nvPicPr>
                    <p:blipFill>
                      <a:blip r:embed="rId7"/>
                      <a:srcRect/>
                      <a:stretch>
                        <a:fillRect/>
                      </a:stretch>
                    </p:blipFill>
                    <p:spPr bwMode="auto">
                      <a:xfrm>
                        <a:off x="4474464" y="1885950"/>
                        <a:ext cx="3934587" cy="3897314"/>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a:extLst/>
                    </p:spPr>
                  </p:pic>
                </p:oleObj>
              </mc:Fallback>
            </mc:AlternateContent>
          </a:graphicData>
        </a:graphic>
      </p:graphicFrame>
    </p:spTree>
    <p:extLst>
      <p:ext uri="{BB962C8B-B14F-4D97-AF65-F5344CB8AC3E}">
        <p14:creationId xmlns:p14="http://schemas.microsoft.com/office/powerpoint/2010/main" val="399824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p:txBody>
          <a:bodyPr/>
          <a:lstStyle/>
          <a:p>
            <a:pPr eaLnBrk="1" hangingPunct="1"/>
            <a:r>
              <a:rPr lang="en-US" altLang="en-US" sz="3600" dirty="0" smtClean="0"/>
              <a:t>Resolving Incomplete Dimension-Fact Relationships</a:t>
            </a:r>
          </a:p>
        </p:txBody>
      </p:sp>
      <p:sp>
        <p:nvSpPr>
          <p:cNvPr id="57347" name="Rectangle 3"/>
          <p:cNvSpPr>
            <a:spLocks noGrp="1" noChangeArrowheads="1"/>
          </p:cNvSpPr>
          <p:nvPr>
            <p:ph type="body" idx="1"/>
          </p:nvPr>
        </p:nvSpPr>
        <p:spPr>
          <a:xfrm>
            <a:off x="304800" y="1670304"/>
            <a:ext cx="8382000" cy="3892296"/>
          </a:xfrm>
        </p:spPr>
        <p:txBody>
          <a:bodyPr/>
          <a:lstStyle/>
          <a:p>
            <a:pPr eaLnBrk="1" hangingPunct="1"/>
            <a:r>
              <a:rPr lang="en-US" altLang="en-US" dirty="0" smtClean="0"/>
              <a:t>Conceptually simple </a:t>
            </a:r>
          </a:p>
          <a:p>
            <a:pPr eaLnBrk="1" hangingPunct="1"/>
            <a:r>
              <a:rPr lang="en-US" altLang="en-US" dirty="0"/>
              <a:t>D</a:t>
            </a:r>
            <a:r>
              <a:rPr lang="en-US" altLang="en-US" dirty="0" smtClean="0"/>
              <a:t>ata integration process changes</a:t>
            </a:r>
          </a:p>
          <a:p>
            <a:pPr eaLnBrk="1" hangingPunct="1"/>
            <a:r>
              <a:rPr lang="en-US" altLang="en-US" dirty="0" smtClean="0"/>
              <a:t>Use default dimension entities</a:t>
            </a:r>
          </a:p>
        </p:txBody>
      </p:sp>
    </p:spTree>
    <p:extLst>
      <p:ext uri="{BB962C8B-B14F-4D97-AF65-F5344CB8AC3E}">
        <p14:creationId xmlns:p14="http://schemas.microsoft.com/office/powerpoint/2010/main" val="334163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p:txBody>
          <a:bodyPr/>
          <a:lstStyle/>
          <a:p>
            <a:pPr eaLnBrk="1" hangingPunct="1"/>
            <a:r>
              <a:rPr lang="en-US" altLang="en-US" sz="3600" dirty="0" smtClean="0"/>
              <a:t>Resolving Non Strict Dimension-Fact Relationships</a:t>
            </a:r>
          </a:p>
        </p:txBody>
      </p:sp>
      <p:sp>
        <p:nvSpPr>
          <p:cNvPr id="57347" name="Rectangle 3"/>
          <p:cNvSpPr>
            <a:spLocks noGrp="1" noChangeArrowheads="1"/>
          </p:cNvSpPr>
          <p:nvPr>
            <p:ph type="body" idx="1"/>
          </p:nvPr>
        </p:nvSpPr>
        <p:spPr>
          <a:xfrm>
            <a:off x="304800" y="1670304"/>
            <a:ext cx="8382000" cy="3892296"/>
          </a:xfrm>
        </p:spPr>
        <p:txBody>
          <a:bodyPr/>
          <a:lstStyle/>
          <a:p>
            <a:pPr eaLnBrk="1" hangingPunct="1"/>
            <a:r>
              <a:rPr lang="en-US" altLang="en-US" dirty="0" smtClean="0"/>
              <a:t>Source data may have M-N relationships, not 1-M relationships</a:t>
            </a:r>
          </a:p>
          <a:p>
            <a:pPr eaLnBrk="1" hangingPunct="1"/>
            <a:r>
              <a:rPr lang="en-US" altLang="en-US" dirty="0" smtClean="0"/>
              <a:t>Adjust fact or dimension tables for a fixed number of exceptions</a:t>
            </a:r>
          </a:p>
          <a:p>
            <a:pPr eaLnBrk="1" hangingPunct="1"/>
            <a:r>
              <a:rPr lang="en-US" altLang="en-US" dirty="0" smtClean="0"/>
              <a:t>More complex solutions to support M-N relationships with a variable number of connections</a:t>
            </a:r>
          </a:p>
        </p:txBody>
      </p:sp>
    </p:spTree>
    <p:extLst>
      <p:ext uri="{BB962C8B-B14F-4D97-AF65-F5344CB8AC3E}">
        <p14:creationId xmlns:p14="http://schemas.microsoft.com/office/powerpoint/2010/main" val="156324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p:cNvSpPr>
            <a:spLocks noGrp="1" noChangeArrowheads="1"/>
          </p:cNvSpPr>
          <p:nvPr>
            <p:ph type="title" idx="4294967295"/>
          </p:nvPr>
        </p:nvSpPr>
        <p:spPr>
          <a:xfrm>
            <a:off x="641858" y="276797"/>
            <a:ext cx="8080375" cy="838200"/>
          </a:xfrm>
        </p:spPr>
        <p:txBody>
          <a:bodyPr/>
          <a:lstStyle/>
          <a:p>
            <a:pPr eaLnBrk="1" hangingPunct="1"/>
            <a:r>
              <a:rPr lang="en-US" altLang="en-US" dirty="0" smtClean="0"/>
              <a:t>Resolution with Limited Related Entities</a:t>
            </a:r>
          </a:p>
        </p:txBody>
      </p:sp>
      <p:sp>
        <p:nvSpPr>
          <p:cNvPr id="58371" name="Rectangle 3"/>
          <p:cNvSpPr>
            <a:spLocks noChangeArrowheads="1"/>
          </p:cNvSpPr>
          <p:nvPr/>
        </p:nvSpPr>
        <p:spPr bwMode="auto">
          <a:xfrm>
            <a:off x="226695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58372" name="Rectangle 4"/>
          <p:cNvSpPr>
            <a:spLocks noChangeArrowheads="1"/>
          </p:cNvSpPr>
          <p:nvPr/>
        </p:nvSpPr>
        <p:spPr bwMode="auto">
          <a:xfrm>
            <a:off x="0" y="204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58373" name="Object 5"/>
          <p:cNvGraphicFramePr>
            <a:graphicFrameLocks noChangeAspect="1"/>
          </p:cNvGraphicFramePr>
          <p:nvPr>
            <p:extLst>
              <p:ext uri="{D42A27DB-BD31-4B8C-83A1-F6EECF244321}">
                <p14:modId xmlns:p14="http://schemas.microsoft.com/office/powerpoint/2010/main" val="1465236194"/>
              </p:ext>
            </p:extLst>
          </p:nvPr>
        </p:nvGraphicFramePr>
        <p:xfrm>
          <a:off x="1022033" y="1520190"/>
          <a:ext cx="5997575" cy="4127500"/>
        </p:xfrm>
        <a:graphic>
          <a:graphicData uri="http://schemas.openxmlformats.org/presentationml/2006/ole">
            <mc:AlternateContent xmlns:mc="http://schemas.openxmlformats.org/markup-compatibility/2006">
              <mc:Choice xmlns:v="urn:schemas-microsoft-com:vml" Requires="v">
                <p:oleObj spid="_x0000_s64614" name="Visio" r:id="rId4" imgW="4029033" imgH="2774790" progId="Visio.Drawing.11">
                  <p:embed/>
                </p:oleObj>
              </mc:Choice>
              <mc:Fallback>
                <p:oleObj name="Visio" r:id="rId4" imgW="4029033" imgH="2774790" progId="Visio.Drawing.11">
                  <p:embed/>
                  <p:pic>
                    <p:nvPicPr>
                      <p:cNvPr id="0" name=""/>
                      <p:cNvPicPr>
                        <a:picLocks noChangeAspect="1" noChangeArrowheads="1"/>
                      </p:cNvPicPr>
                      <p:nvPr/>
                    </p:nvPicPr>
                    <p:blipFill>
                      <a:blip r:embed="rId5"/>
                      <a:srcRect/>
                      <a:stretch>
                        <a:fillRect/>
                      </a:stretch>
                    </p:blipFill>
                    <p:spPr bwMode="auto">
                      <a:xfrm>
                        <a:off x="1022033" y="1520190"/>
                        <a:ext cx="5997575" cy="41275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accent5"/>
                        </a:solidFill>
                      </a:ln>
                      <a:extLst/>
                    </p:spPr>
                  </p:pic>
                </p:oleObj>
              </mc:Fallback>
            </mc:AlternateContent>
          </a:graphicData>
        </a:graphic>
      </p:graphicFrame>
    </p:spTree>
    <p:extLst>
      <p:ext uri="{BB962C8B-B14F-4D97-AF65-F5344CB8AC3E}">
        <p14:creationId xmlns:p14="http://schemas.microsoft.com/office/powerpoint/2010/main" val="1038518895"/>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3 Data Warehouse Design Practices and Methodologies&amp;quot;&quot;/&gt;&lt;property id=&quot;20307&quot; value=&quot;256&quot;/&gt;&lt;/object&gt;&lt;object type=&quot;3&quot; unique_id=&quot;11224&quot;&gt;&lt;property id=&quot;20148&quot; value=&quot;5&quot;/&gt;&lt;property id=&quot;20300&quot; value=&quot;Slide 3 - &amp;quot;Incomplete Dimension-Fact Relationship&amp;quot;&quot;/&gt;&lt;property id=&quot;20307&quot; value=&quot;259&quot;/&gt;&lt;/object&gt;&lt;object type=&quot;3&quot; unique_id=&quot;11225&quot;&gt;&lt;property id=&quot;20148&quot; value=&quot;5&quot;/&gt;&lt;property id=&quot;20300&quot; value=&quot;Slide 4 - &amp;quot;Non Strict Dimension-Fact Relationship&amp;quot;&quot;/&gt;&lt;property id=&quot;20307&quot; value=&quot;260&quot;/&gt;&lt;/object&gt;&lt;object type=&quot;3&quot; unique_id=&quot;11228&quot;&gt;&lt;property id=&quot;20148&quot; value=&quot;5&quot;/&gt;&lt;property id=&quot;20300&quot; value=&quot;Slide 5 - &amp;quot;Non Summarizability Schema Patterns&amp;quot;&quot;/&gt;&lt;property id=&quot;20307&quot; value=&quot;263&quot;/&gt;&lt;/object&gt;&lt;object type=&quot;3&quot; unique_id=&quot;11229&quot;&gt;&lt;property id=&quot;20148&quot; value=&quot;5&quot;/&gt;&lt;property id=&quot;20300&quot; value=&quot;Slide 6 - &amp;quot;Examples of Non Summarizability Schema Patterns&amp;quot;&quot;/&gt;&lt;property id=&quot;20307&quot; value=&quot;264&quot;/&gt;&lt;/object&gt;&lt;object type=&quot;3&quot; unique_id=&quot;11231&quot;&gt;&lt;property id=&quot;20148&quot; value=&quot;5&quot;/&gt;&lt;property id=&quot;20300&quot; value=&quot;Slide 8 - &amp;quot;Resolving Non Strict Dimension-Fact Relationships&amp;quot;&quot;/&gt;&lt;property id=&quot;20307&quot; value=&quot;266&quot;/&gt;&lt;/object&gt;&lt;object type=&quot;3&quot; unique_id=&quot;11232&quot;&gt;&lt;property id=&quot;20148&quot; value=&quot;5&quot;/&gt;&lt;property id=&quot;20300&quot; value=&quot;Slide 9 - &amp;quot;Resolution with Limited Related Entities&amp;quot;&quot;/&gt;&lt;property id=&quot;20307&quot; value=&quot;267&quot;/&gt;&lt;/object&gt;&lt;object type=&quot;3&quot; unique_id=&quot;11234&quot;&gt;&lt;property id=&quot;20148&quot; value=&quot;5&quot;/&gt;&lt;property id=&quot;20300&quot; value=&quot;Slide 11 - &amp;quot;Summary&amp;quot;&quot;/&gt;&lt;property id=&quot;20307&quot; value=&quot;269&quot;/&gt;&lt;/object&gt;&lt;object type=&quot;3&quot; unique_id=&quot;11331&quot;&gt;&lt;property id=&quot;20148&quot; value=&quot;5&quot;/&gt;&lt;property id=&quot;20300&quot; value=&quot;Slide 2 - &amp;quot;Lesson Objectives&amp;quot;&quot;/&gt;&lt;property id=&quot;20307&quot; value=&quot;272&quot;/&gt;&lt;/object&gt;&lt;object type=&quot;3&quot; unique_id=&quot;11332&quot;&gt;&lt;property id=&quot;20148&quot; value=&quot;5&quot;/&gt;&lt;property id=&quot;20300&quot; value=&quot;Slide 7 - &amp;quot;Resolving Incomplete Dimension-Fact Relationships&amp;quot;&quot;/&gt;&lt;property id=&quot;20307&quot; value=&quot;273&quot;/&gt;&lt;/object&gt;&lt;object type=&quot;3&quot; unique_id=&quot;11333&quot;&gt;&lt;property id=&quot;20148&quot; value=&quot;5&quot;/&gt;&lt;property id=&quot;20300&quot; value=&quot;Slide 10 - &amp;quot;Resolution with Unlimited Related Entities&amp;quot;&quot;/&gt;&lt;property id=&quot;20307&quot; value=&quot;274&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8559</TotalTime>
  <Words>820</Words>
  <Application>Microsoft Office PowerPoint</Application>
  <PresentationFormat>On-screen Show (4:3)</PresentationFormat>
  <Paragraphs>154</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ＭＳ Ｐゴシック</vt:lpstr>
      <vt:lpstr>Arial</vt:lpstr>
      <vt:lpstr>Times New Roman</vt:lpstr>
      <vt:lpstr>Wingdings</vt:lpstr>
      <vt:lpstr>Blank Presentation</vt:lpstr>
      <vt:lpstr>Visio</vt:lpstr>
      <vt:lpstr>Module 3 Data Warehouse Design Practices and Methodologies</vt:lpstr>
      <vt:lpstr>Lesson Objectives</vt:lpstr>
      <vt:lpstr>Incomplete Dimension-Fact Relationship</vt:lpstr>
      <vt:lpstr>Non Strict Dimension-Fact Relationship</vt:lpstr>
      <vt:lpstr>Non Summarizability Schema Patterns</vt:lpstr>
      <vt:lpstr>Examples of Non Summarizability Schema Patterns</vt:lpstr>
      <vt:lpstr>Resolving Incomplete Dimension-Fact Relationships</vt:lpstr>
      <vt:lpstr>Resolving Non Strict Dimension-Fact Relationships</vt:lpstr>
      <vt:lpstr>Resolution with Limited Related Entities</vt:lpstr>
      <vt:lpstr>Resolution with Unlimited Related Entities</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Michael Mannino</cp:lastModifiedBy>
  <cp:revision>2036</cp:revision>
  <cp:lastPrinted>1601-01-01T00:00:00Z</cp:lastPrinted>
  <dcterms:created xsi:type="dcterms:W3CDTF">2000-07-15T18:34:14Z</dcterms:created>
  <dcterms:modified xsi:type="dcterms:W3CDTF">2018-04-30T22:00:13Z</dcterms:modified>
</cp:coreProperties>
</file>