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5"/>
  </p:notesMasterIdLst>
  <p:handoutMasterIdLst>
    <p:handoutMasterId r:id="rId16"/>
  </p:handoutMasterIdLst>
  <p:sldIdLst>
    <p:sldId id="256" r:id="rId2"/>
    <p:sldId id="266" r:id="rId3"/>
    <p:sldId id="257" r:id="rId4"/>
    <p:sldId id="269" r:id="rId5"/>
    <p:sldId id="268" r:id="rId6"/>
    <p:sldId id="258" r:id="rId7"/>
    <p:sldId id="259" r:id="rId8"/>
    <p:sldId id="261" r:id="rId9"/>
    <p:sldId id="262" r:id="rId10"/>
    <p:sldId id="263" r:id="rId11"/>
    <p:sldId id="264" r:id="rId12"/>
    <p:sldId id="265" r:id="rId13"/>
    <p:sldId id="260" r:id="rId14"/>
  </p:sldIdLst>
  <p:sldSz cx="9144000" cy="6858000" type="screen4x3"/>
  <p:notesSz cx="6858000" cy="9144000"/>
  <p:custDataLst>
    <p:tags r:id="rId17"/>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387" autoAdjust="0"/>
  </p:normalViewPr>
  <p:slideViewPr>
    <p:cSldViewPr snapToGrid="0">
      <p:cViewPr varScale="1">
        <p:scale>
          <a:sx n="79" d="100"/>
          <a:sy n="79" d="100"/>
        </p:scale>
        <p:origin x="108" y="4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11.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362A2F-2B7A-4C56-B003-537764C772EB}" type="doc">
      <dgm:prSet loTypeId="urn:microsoft.com/office/officeart/2005/8/layout/chart3" loCatId="relationship" qsTypeId="urn:microsoft.com/office/officeart/2005/8/quickstyle/simple1" qsCatId="simple" csTypeId="urn:microsoft.com/office/officeart/2005/8/colors/accent1_2" csCatId="accent1" phldr="1"/>
      <dgm:spPr/>
    </dgm:pt>
    <dgm:pt modelId="{2FDB2CF7-784C-457B-AF7D-A9D23FF278F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Labor and automation</a:t>
          </a:r>
          <a:endParaRPr lang="en-US" dirty="0"/>
        </a:p>
      </dgm:t>
    </dgm:pt>
    <dgm:pt modelId="{54362B9B-D73D-4613-965F-4F78F4D04A8D}" type="parTrans" cxnId="{0A995581-D4AE-43FE-964F-B9F451B562BF}">
      <dgm:prSet/>
      <dgm:spPr/>
      <dgm:t>
        <a:bodyPr/>
        <a:lstStyle/>
        <a:p>
          <a:endParaRPr lang="en-US"/>
        </a:p>
      </dgm:t>
    </dgm:pt>
    <dgm:pt modelId="{2E19CA42-955E-4B9B-BDD2-EA102D7C0B7C}" type="sibTrans" cxnId="{0A995581-D4AE-43FE-964F-B9F451B562BF}">
      <dgm:prSet/>
      <dgm:spPr/>
      <dgm:t>
        <a:bodyPr/>
        <a:lstStyle/>
        <a:p>
          <a:endParaRPr lang="en-US"/>
        </a:p>
      </dgm:t>
    </dgm:pt>
    <dgm:pt modelId="{5D1FBA03-1191-4748-BEA5-E93BEC76BFB9}">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Project management</a:t>
          </a:r>
          <a:endParaRPr lang="en-US" dirty="0"/>
        </a:p>
      </dgm:t>
    </dgm:pt>
    <dgm:pt modelId="{D4088EE2-B1DA-411B-AB79-202915672A20}" type="parTrans" cxnId="{F331E15F-CDEE-4C07-8AE4-F5B92288FC03}">
      <dgm:prSet/>
      <dgm:spPr/>
      <dgm:t>
        <a:bodyPr/>
        <a:lstStyle/>
        <a:p>
          <a:endParaRPr lang="en-US"/>
        </a:p>
      </dgm:t>
    </dgm:pt>
    <dgm:pt modelId="{89EF7C6B-88B7-4099-A353-BF3E6F3DEA45}" type="sibTrans" cxnId="{F331E15F-CDEE-4C07-8AE4-F5B92288FC03}">
      <dgm:prSet/>
      <dgm:spPr/>
      <dgm:t>
        <a:bodyPr/>
        <a:lstStyle/>
        <a:p>
          <a:endParaRPr lang="en-US"/>
        </a:p>
      </dgm:t>
    </dgm:pt>
    <dgm:pt modelId="{9DE3327B-15B7-45F5-83FF-7C42E8931D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Phases</a:t>
          </a:r>
          <a:endParaRPr lang="en-US" dirty="0"/>
        </a:p>
      </dgm:t>
    </dgm:pt>
    <dgm:pt modelId="{7151795E-1F8D-4F76-AC20-C9E1F2870DCE}" type="parTrans" cxnId="{44386505-AE11-4329-A550-0F4E3706ED0A}">
      <dgm:prSet/>
      <dgm:spPr/>
      <dgm:t>
        <a:bodyPr/>
        <a:lstStyle/>
        <a:p>
          <a:endParaRPr lang="en-US"/>
        </a:p>
      </dgm:t>
    </dgm:pt>
    <dgm:pt modelId="{A92F78B6-0461-4260-AA56-C47E0BDE25E8}" type="sibTrans" cxnId="{44386505-AE11-4329-A550-0F4E3706ED0A}">
      <dgm:prSet/>
      <dgm:spPr/>
      <dgm:t>
        <a:bodyPr/>
        <a:lstStyle/>
        <a:p>
          <a:endParaRPr lang="en-US"/>
        </a:p>
      </dgm:t>
    </dgm:pt>
    <dgm:pt modelId="{543E48F4-E8F3-4FFF-95D2-77C7E07A1C86}" type="pres">
      <dgm:prSet presAssocID="{3D362A2F-2B7A-4C56-B003-537764C772EB}" presName="compositeShape" presStyleCnt="0">
        <dgm:presLayoutVars>
          <dgm:chMax val="7"/>
          <dgm:dir/>
          <dgm:resizeHandles val="exact"/>
        </dgm:presLayoutVars>
      </dgm:prSet>
      <dgm:spPr/>
    </dgm:pt>
    <dgm:pt modelId="{71FB05AB-D3E2-4939-B54B-76B2F0AEB9EC}" type="pres">
      <dgm:prSet presAssocID="{3D362A2F-2B7A-4C56-B003-537764C772EB}" presName="wedge1" presStyleLbl="node1" presStyleIdx="0" presStyleCnt="3"/>
      <dgm:spPr/>
      <dgm:t>
        <a:bodyPr/>
        <a:lstStyle/>
        <a:p>
          <a:endParaRPr lang="en-US"/>
        </a:p>
      </dgm:t>
    </dgm:pt>
    <dgm:pt modelId="{EA2BC527-CAF8-4B70-BFE4-B151B9A02A4D}" type="pres">
      <dgm:prSet presAssocID="{3D362A2F-2B7A-4C56-B003-537764C772EB}" presName="wedge1Tx" presStyleLbl="node1" presStyleIdx="0" presStyleCnt="3">
        <dgm:presLayoutVars>
          <dgm:chMax val="0"/>
          <dgm:chPref val="0"/>
          <dgm:bulletEnabled val="1"/>
        </dgm:presLayoutVars>
      </dgm:prSet>
      <dgm:spPr/>
      <dgm:t>
        <a:bodyPr/>
        <a:lstStyle/>
        <a:p>
          <a:endParaRPr lang="en-US"/>
        </a:p>
      </dgm:t>
    </dgm:pt>
    <dgm:pt modelId="{BB21D305-C13E-4487-B03A-ADF71B3B9B82}" type="pres">
      <dgm:prSet presAssocID="{3D362A2F-2B7A-4C56-B003-537764C772EB}" presName="wedge2" presStyleLbl="node1" presStyleIdx="1" presStyleCnt="3"/>
      <dgm:spPr/>
      <dgm:t>
        <a:bodyPr/>
        <a:lstStyle/>
        <a:p>
          <a:endParaRPr lang="en-US"/>
        </a:p>
      </dgm:t>
    </dgm:pt>
    <dgm:pt modelId="{109DDD8D-7522-417C-94D5-F301D8F2045C}" type="pres">
      <dgm:prSet presAssocID="{3D362A2F-2B7A-4C56-B003-537764C772EB}" presName="wedge2Tx" presStyleLbl="node1" presStyleIdx="1" presStyleCnt="3">
        <dgm:presLayoutVars>
          <dgm:chMax val="0"/>
          <dgm:chPref val="0"/>
          <dgm:bulletEnabled val="1"/>
        </dgm:presLayoutVars>
      </dgm:prSet>
      <dgm:spPr/>
      <dgm:t>
        <a:bodyPr/>
        <a:lstStyle/>
        <a:p>
          <a:endParaRPr lang="en-US"/>
        </a:p>
      </dgm:t>
    </dgm:pt>
    <dgm:pt modelId="{DC20AF87-4DB0-4A26-8D97-4A025267D5FE}" type="pres">
      <dgm:prSet presAssocID="{3D362A2F-2B7A-4C56-B003-537764C772EB}" presName="wedge3" presStyleLbl="node1" presStyleIdx="2" presStyleCnt="3"/>
      <dgm:spPr/>
      <dgm:t>
        <a:bodyPr/>
        <a:lstStyle/>
        <a:p>
          <a:endParaRPr lang="en-US"/>
        </a:p>
      </dgm:t>
    </dgm:pt>
    <dgm:pt modelId="{E6BBA328-149B-4116-8662-8B57985CC245}" type="pres">
      <dgm:prSet presAssocID="{3D362A2F-2B7A-4C56-B003-537764C772EB}" presName="wedge3Tx" presStyleLbl="node1" presStyleIdx="2" presStyleCnt="3">
        <dgm:presLayoutVars>
          <dgm:chMax val="0"/>
          <dgm:chPref val="0"/>
          <dgm:bulletEnabled val="1"/>
        </dgm:presLayoutVars>
      </dgm:prSet>
      <dgm:spPr/>
      <dgm:t>
        <a:bodyPr/>
        <a:lstStyle/>
        <a:p>
          <a:endParaRPr lang="en-US"/>
        </a:p>
      </dgm:t>
    </dgm:pt>
  </dgm:ptLst>
  <dgm:cxnLst>
    <dgm:cxn modelId="{B8009965-748E-4079-94DD-FD1D21BCA430}" type="presOf" srcId="{2FDB2CF7-784C-457B-AF7D-A9D23FF278F2}" destId="{71FB05AB-D3E2-4939-B54B-76B2F0AEB9EC}" srcOrd="0" destOrd="0" presId="urn:microsoft.com/office/officeart/2005/8/layout/chart3"/>
    <dgm:cxn modelId="{F331E15F-CDEE-4C07-8AE4-F5B92288FC03}" srcId="{3D362A2F-2B7A-4C56-B003-537764C772EB}" destId="{5D1FBA03-1191-4748-BEA5-E93BEC76BFB9}" srcOrd="1" destOrd="0" parTransId="{D4088EE2-B1DA-411B-AB79-202915672A20}" sibTransId="{89EF7C6B-88B7-4099-A353-BF3E6F3DEA45}"/>
    <dgm:cxn modelId="{FF701939-BB54-474C-B2B0-881AD0EC953A}" type="presOf" srcId="{5D1FBA03-1191-4748-BEA5-E93BEC76BFB9}" destId="{109DDD8D-7522-417C-94D5-F301D8F2045C}" srcOrd="1" destOrd="0" presId="urn:microsoft.com/office/officeart/2005/8/layout/chart3"/>
    <dgm:cxn modelId="{2736EA37-4E59-4361-8DAA-BC0FCB4A98DF}" type="presOf" srcId="{9DE3327B-15B7-45F5-83FF-7C42E8931D7D}" destId="{E6BBA328-149B-4116-8662-8B57985CC245}" srcOrd="1" destOrd="0" presId="urn:microsoft.com/office/officeart/2005/8/layout/chart3"/>
    <dgm:cxn modelId="{2D9B19E9-B90F-45C6-904C-7569A3DC2656}" type="presOf" srcId="{9DE3327B-15B7-45F5-83FF-7C42E8931D7D}" destId="{DC20AF87-4DB0-4A26-8D97-4A025267D5FE}" srcOrd="0" destOrd="0" presId="urn:microsoft.com/office/officeart/2005/8/layout/chart3"/>
    <dgm:cxn modelId="{0A995581-D4AE-43FE-964F-B9F451B562BF}" srcId="{3D362A2F-2B7A-4C56-B003-537764C772EB}" destId="{2FDB2CF7-784C-457B-AF7D-A9D23FF278F2}" srcOrd="0" destOrd="0" parTransId="{54362B9B-D73D-4613-965F-4F78F4D04A8D}" sibTransId="{2E19CA42-955E-4B9B-BDD2-EA102D7C0B7C}"/>
    <dgm:cxn modelId="{5AF062ED-4D90-42B4-B4E9-B460D9846394}" type="presOf" srcId="{5D1FBA03-1191-4748-BEA5-E93BEC76BFB9}" destId="{BB21D305-C13E-4487-B03A-ADF71B3B9B82}" srcOrd="0" destOrd="0" presId="urn:microsoft.com/office/officeart/2005/8/layout/chart3"/>
    <dgm:cxn modelId="{FFEAD839-8C39-431C-9294-49811CEC4EA1}" type="presOf" srcId="{3D362A2F-2B7A-4C56-B003-537764C772EB}" destId="{543E48F4-E8F3-4FFF-95D2-77C7E07A1C86}" srcOrd="0" destOrd="0" presId="urn:microsoft.com/office/officeart/2005/8/layout/chart3"/>
    <dgm:cxn modelId="{F21433E2-9538-446A-95FF-36DF70880CD5}" type="presOf" srcId="{2FDB2CF7-784C-457B-AF7D-A9D23FF278F2}" destId="{EA2BC527-CAF8-4B70-BFE4-B151B9A02A4D}" srcOrd="1" destOrd="0" presId="urn:microsoft.com/office/officeart/2005/8/layout/chart3"/>
    <dgm:cxn modelId="{44386505-AE11-4329-A550-0F4E3706ED0A}" srcId="{3D362A2F-2B7A-4C56-B003-537764C772EB}" destId="{9DE3327B-15B7-45F5-83FF-7C42E8931D7D}" srcOrd="2" destOrd="0" parTransId="{7151795E-1F8D-4F76-AC20-C9E1F2870DCE}" sibTransId="{A92F78B6-0461-4260-AA56-C47E0BDE25E8}"/>
    <dgm:cxn modelId="{37E6CE5A-FB0C-472E-9C06-AF06A0D678BC}" type="presParOf" srcId="{543E48F4-E8F3-4FFF-95D2-77C7E07A1C86}" destId="{71FB05AB-D3E2-4939-B54B-76B2F0AEB9EC}" srcOrd="0" destOrd="0" presId="urn:microsoft.com/office/officeart/2005/8/layout/chart3"/>
    <dgm:cxn modelId="{EB047BE6-6820-4D59-BBE5-22B6FA906189}" type="presParOf" srcId="{543E48F4-E8F3-4FFF-95D2-77C7E07A1C86}" destId="{EA2BC527-CAF8-4B70-BFE4-B151B9A02A4D}" srcOrd="1" destOrd="0" presId="urn:microsoft.com/office/officeart/2005/8/layout/chart3"/>
    <dgm:cxn modelId="{E95F47DA-DA9C-4D49-ACC0-59E2478A6EA6}" type="presParOf" srcId="{543E48F4-E8F3-4FFF-95D2-77C7E07A1C86}" destId="{BB21D305-C13E-4487-B03A-ADF71B3B9B82}" srcOrd="2" destOrd="0" presId="urn:microsoft.com/office/officeart/2005/8/layout/chart3"/>
    <dgm:cxn modelId="{C8B0CF80-7A16-499D-BB7F-658EDB7C708E}" type="presParOf" srcId="{543E48F4-E8F3-4FFF-95D2-77C7E07A1C86}" destId="{109DDD8D-7522-417C-94D5-F301D8F2045C}" srcOrd="3" destOrd="0" presId="urn:microsoft.com/office/officeart/2005/8/layout/chart3"/>
    <dgm:cxn modelId="{4B7D14E9-F6AB-42F4-9937-8DCAA6CA6442}" type="presParOf" srcId="{543E48F4-E8F3-4FFF-95D2-77C7E07A1C86}" destId="{DC20AF87-4DB0-4A26-8D97-4A025267D5FE}" srcOrd="4" destOrd="0" presId="urn:microsoft.com/office/officeart/2005/8/layout/chart3"/>
    <dgm:cxn modelId="{6AE21D07-1ABC-46D8-A70F-9E42DEF0FF20}" type="presParOf" srcId="{543E48F4-E8F3-4FFF-95D2-77C7E07A1C86}" destId="{E6BBA328-149B-4116-8662-8B57985CC245}"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A2CC5-9D36-4632-9DF8-C3CC04B51AEE}" type="doc">
      <dgm:prSet loTypeId="urn:microsoft.com/office/officeart/2005/8/layout/radial4" loCatId="relationship" qsTypeId="urn:microsoft.com/office/officeart/2005/8/quickstyle/simple3" qsCatId="simple" csTypeId="urn:microsoft.com/office/officeart/2005/8/colors/colorful1" csCatId="colorful" phldr="1"/>
      <dgm:spPr/>
      <dgm:t>
        <a:bodyPr/>
        <a:lstStyle/>
        <a:p>
          <a:endParaRPr lang="en-US"/>
        </a:p>
      </dgm:t>
    </dgm:pt>
    <dgm:pt modelId="{9859EB24-77DD-4DB7-97F6-9720929591A6}">
      <dgm:prSet phldrT="[Text]" custT="1"/>
      <dgm:spPr/>
      <dgm:t>
        <a:bodyPr/>
        <a:lstStyle/>
        <a:p>
          <a:r>
            <a:rPr lang="en-US" sz="2000" dirty="0" smtClean="0"/>
            <a:t>Methodology</a:t>
          </a:r>
          <a:endParaRPr lang="en-US" sz="2000" dirty="0"/>
        </a:p>
      </dgm:t>
    </dgm:pt>
    <dgm:pt modelId="{4F3D796C-9435-4016-A24F-DF96CDE8E210}" type="parTrans" cxnId="{A21C598D-01AF-4BF1-8E3C-D575C15217F1}">
      <dgm:prSet/>
      <dgm:spPr/>
      <dgm:t>
        <a:bodyPr/>
        <a:lstStyle/>
        <a:p>
          <a:endParaRPr lang="en-US"/>
        </a:p>
      </dgm:t>
    </dgm:pt>
    <dgm:pt modelId="{00870285-CE94-49F2-AE88-E191F12443E9}" type="sibTrans" cxnId="{A21C598D-01AF-4BF1-8E3C-D575C15217F1}">
      <dgm:prSet/>
      <dgm:spPr/>
      <dgm:t>
        <a:bodyPr/>
        <a:lstStyle/>
        <a:p>
          <a:endParaRPr lang="en-US"/>
        </a:p>
      </dgm:t>
    </dgm:pt>
    <dgm:pt modelId="{9CFF995E-0C26-4BD4-B88F-3CCA6B19DCE0}">
      <dgm:prSet phldrT="[Text]"/>
      <dgm:spPr/>
      <dgm:t>
        <a:bodyPr/>
        <a:lstStyle/>
        <a:p>
          <a:r>
            <a:rPr lang="en-US" dirty="0" smtClean="0"/>
            <a:t>Demand for BI</a:t>
          </a:r>
          <a:endParaRPr lang="en-US" dirty="0"/>
        </a:p>
      </dgm:t>
    </dgm:pt>
    <dgm:pt modelId="{E5301931-2D36-44F0-9544-AF52489712A7}" type="parTrans" cxnId="{0B4636F4-99EA-4016-AA93-9409569E91EE}">
      <dgm:prSet/>
      <dgm:spPr/>
      <dgm:t>
        <a:bodyPr/>
        <a:lstStyle/>
        <a:p>
          <a:endParaRPr lang="en-US"/>
        </a:p>
      </dgm:t>
    </dgm:pt>
    <dgm:pt modelId="{CBC9518D-FF45-498A-8D55-80CB4484F6ED}" type="sibTrans" cxnId="{0B4636F4-99EA-4016-AA93-9409569E91EE}">
      <dgm:prSet/>
      <dgm:spPr/>
      <dgm:t>
        <a:bodyPr/>
        <a:lstStyle/>
        <a:p>
          <a:endParaRPr lang="en-US"/>
        </a:p>
      </dgm:t>
    </dgm:pt>
    <dgm:pt modelId="{D309E077-16FF-48D7-84B1-62E6F251F26D}">
      <dgm:prSet phldrT="[Text]"/>
      <dgm:spPr/>
      <dgm:t>
        <a:bodyPr/>
        <a:lstStyle/>
        <a:p>
          <a:r>
            <a:rPr lang="en-US" dirty="0" smtClean="0"/>
            <a:t>Supply of data sources</a:t>
          </a:r>
          <a:endParaRPr lang="en-US" dirty="0"/>
        </a:p>
      </dgm:t>
    </dgm:pt>
    <dgm:pt modelId="{616E6B99-9991-414B-AC7E-FFB336C2FA92}" type="parTrans" cxnId="{2D4E7DB9-BD43-4DF1-8AC4-0397228E47B9}">
      <dgm:prSet/>
      <dgm:spPr/>
      <dgm:t>
        <a:bodyPr/>
        <a:lstStyle/>
        <a:p>
          <a:endParaRPr lang="en-US"/>
        </a:p>
      </dgm:t>
    </dgm:pt>
    <dgm:pt modelId="{F7A452A1-6E59-4FA2-AF81-FA862D3AFECE}" type="sibTrans" cxnId="{2D4E7DB9-BD43-4DF1-8AC4-0397228E47B9}">
      <dgm:prSet/>
      <dgm:spPr/>
      <dgm:t>
        <a:bodyPr/>
        <a:lstStyle/>
        <a:p>
          <a:endParaRPr lang="en-US"/>
        </a:p>
      </dgm:t>
    </dgm:pt>
    <dgm:pt modelId="{EC445397-A7B5-4E31-9532-FD97B824EFDD}">
      <dgm:prSet phldrT="[Text]"/>
      <dgm:spPr/>
      <dgm:t>
        <a:bodyPr/>
        <a:lstStyle/>
        <a:p>
          <a:r>
            <a:rPr lang="en-US" dirty="0" smtClean="0"/>
            <a:t>Level of automation</a:t>
          </a:r>
          <a:endParaRPr lang="en-US" dirty="0"/>
        </a:p>
      </dgm:t>
    </dgm:pt>
    <dgm:pt modelId="{70A103BB-B58F-4586-B4E3-E2C8802A09E9}" type="parTrans" cxnId="{FAA187A6-308C-414E-A84D-58E546146F48}">
      <dgm:prSet/>
      <dgm:spPr/>
      <dgm:t>
        <a:bodyPr/>
        <a:lstStyle/>
        <a:p>
          <a:endParaRPr lang="en-US"/>
        </a:p>
      </dgm:t>
    </dgm:pt>
    <dgm:pt modelId="{67714EC6-41F1-4247-B137-7D9793ACD2EB}" type="sibTrans" cxnId="{FAA187A6-308C-414E-A84D-58E546146F48}">
      <dgm:prSet/>
      <dgm:spPr/>
      <dgm:t>
        <a:bodyPr/>
        <a:lstStyle/>
        <a:p>
          <a:endParaRPr lang="en-US"/>
        </a:p>
      </dgm:t>
    </dgm:pt>
    <dgm:pt modelId="{393C4060-3DBF-4C85-8F6E-189D1ED0060B}" type="pres">
      <dgm:prSet presAssocID="{11AA2CC5-9D36-4632-9DF8-C3CC04B51AEE}" presName="cycle" presStyleCnt="0">
        <dgm:presLayoutVars>
          <dgm:chMax val="1"/>
          <dgm:dir/>
          <dgm:animLvl val="ctr"/>
          <dgm:resizeHandles val="exact"/>
        </dgm:presLayoutVars>
      </dgm:prSet>
      <dgm:spPr/>
      <dgm:t>
        <a:bodyPr/>
        <a:lstStyle/>
        <a:p>
          <a:endParaRPr lang="en-US"/>
        </a:p>
      </dgm:t>
    </dgm:pt>
    <dgm:pt modelId="{AB611578-F358-4D6A-A227-3D64633496AB}" type="pres">
      <dgm:prSet presAssocID="{9859EB24-77DD-4DB7-97F6-9720929591A6}" presName="centerShape" presStyleLbl="node0" presStyleIdx="0" presStyleCnt="1" custScaleX="106109"/>
      <dgm:spPr/>
      <dgm:t>
        <a:bodyPr/>
        <a:lstStyle/>
        <a:p>
          <a:endParaRPr lang="en-US"/>
        </a:p>
      </dgm:t>
    </dgm:pt>
    <dgm:pt modelId="{A92A9991-4E81-4FE9-A7A4-2EF3D8EA8906}" type="pres">
      <dgm:prSet presAssocID="{E5301931-2D36-44F0-9544-AF52489712A7}" presName="parTrans" presStyleLbl="bgSibTrans2D1" presStyleIdx="0" presStyleCnt="3"/>
      <dgm:spPr/>
      <dgm:t>
        <a:bodyPr/>
        <a:lstStyle/>
        <a:p>
          <a:endParaRPr lang="en-US"/>
        </a:p>
      </dgm:t>
    </dgm:pt>
    <dgm:pt modelId="{E45B273B-1380-4ABE-A30B-6B4F2942905F}" type="pres">
      <dgm:prSet presAssocID="{9CFF995E-0C26-4BD4-B88F-3CCA6B19DCE0}" presName="node" presStyleLbl="node1" presStyleIdx="0" presStyleCnt="3">
        <dgm:presLayoutVars>
          <dgm:bulletEnabled val="1"/>
        </dgm:presLayoutVars>
      </dgm:prSet>
      <dgm:spPr/>
      <dgm:t>
        <a:bodyPr/>
        <a:lstStyle/>
        <a:p>
          <a:endParaRPr lang="en-US"/>
        </a:p>
      </dgm:t>
    </dgm:pt>
    <dgm:pt modelId="{80A0B9F9-C8DB-4354-BF1B-2222CB4DB36A}" type="pres">
      <dgm:prSet presAssocID="{616E6B99-9991-414B-AC7E-FFB336C2FA92}" presName="parTrans" presStyleLbl="bgSibTrans2D1" presStyleIdx="1" presStyleCnt="3"/>
      <dgm:spPr/>
      <dgm:t>
        <a:bodyPr/>
        <a:lstStyle/>
        <a:p>
          <a:endParaRPr lang="en-US"/>
        </a:p>
      </dgm:t>
    </dgm:pt>
    <dgm:pt modelId="{351514D3-702D-4B97-8B89-47BF0D196E4C}" type="pres">
      <dgm:prSet presAssocID="{D309E077-16FF-48D7-84B1-62E6F251F26D}" presName="node" presStyleLbl="node1" presStyleIdx="1" presStyleCnt="3">
        <dgm:presLayoutVars>
          <dgm:bulletEnabled val="1"/>
        </dgm:presLayoutVars>
      </dgm:prSet>
      <dgm:spPr/>
      <dgm:t>
        <a:bodyPr/>
        <a:lstStyle/>
        <a:p>
          <a:endParaRPr lang="en-US"/>
        </a:p>
      </dgm:t>
    </dgm:pt>
    <dgm:pt modelId="{A44283F8-F6F6-4EF6-BCDE-CD35D5355BD3}" type="pres">
      <dgm:prSet presAssocID="{70A103BB-B58F-4586-B4E3-E2C8802A09E9}" presName="parTrans" presStyleLbl="bgSibTrans2D1" presStyleIdx="2" presStyleCnt="3"/>
      <dgm:spPr/>
      <dgm:t>
        <a:bodyPr/>
        <a:lstStyle/>
        <a:p>
          <a:endParaRPr lang="en-US"/>
        </a:p>
      </dgm:t>
    </dgm:pt>
    <dgm:pt modelId="{07454A67-AD67-4771-994C-9F74372C1A85}" type="pres">
      <dgm:prSet presAssocID="{EC445397-A7B5-4E31-9532-FD97B824EFDD}" presName="node" presStyleLbl="node1" presStyleIdx="2" presStyleCnt="3">
        <dgm:presLayoutVars>
          <dgm:bulletEnabled val="1"/>
        </dgm:presLayoutVars>
      </dgm:prSet>
      <dgm:spPr/>
      <dgm:t>
        <a:bodyPr/>
        <a:lstStyle/>
        <a:p>
          <a:endParaRPr lang="en-US"/>
        </a:p>
      </dgm:t>
    </dgm:pt>
  </dgm:ptLst>
  <dgm:cxnLst>
    <dgm:cxn modelId="{0B4636F4-99EA-4016-AA93-9409569E91EE}" srcId="{9859EB24-77DD-4DB7-97F6-9720929591A6}" destId="{9CFF995E-0C26-4BD4-B88F-3CCA6B19DCE0}" srcOrd="0" destOrd="0" parTransId="{E5301931-2D36-44F0-9544-AF52489712A7}" sibTransId="{CBC9518D-FF45-498A-8D55-80CB4484F6ED}"/>
    <dgm:cxn modelId="{9C4B6990-8CA5-490A-AC09-511368143533}" type="presOf" srcId="{9859EB24-77DD-4DB7-97F6-9720929591A6}" destId="{AB611578-F358-4D6A-A227-3D64633496AB}" srcOrd="0" destOrd="0" presId="urn:microsoft.com/office/officeart/2005/8/layout/radial4"/>
    <dgm:cxn modelId="{2D4E7DB9-BD43-4DF1-8AC4-0397228E47B9}" srcId="{9859EB24-77DD-4DB7-97F6-9720929591A6}" destId="{D309E077-16FF-48D7-84B1-62E6F251F26D}" srcOrd="1" destOrd="0" parTransId="{616E6B99-9991-414B-AC7E-FFB336C2FA92}" sibTransId="{F7A452A1-6E59-4FA2-AF81-FA862D3AFECE}"/>
    <dgm:cxn modelId="{1E783BD1-2FCB-4CEA-9576-1717A8A3ADD0}" type="presOf" srcId="{EC445397-A7B5-4E31-9532-FD97B824EFDD}" destId="{07454A67-AD67-4771-994C-9F74372C1A85}" srcOrd="0" destOrd="0" presId="urn:microsoft.com/office/officeart/2005/8/layout/radial4"/>
    <dgm:cxn modelId="{3ED17A27-75E0-4DD4-AD71-BE78645EE5BE}" type="presOf" srcId="{E5301931-2D36-44F0-9544-AF52489712A7}" destId="{A92A9991-4E81-4FE9-A7A4-2EF3D8EA8906}" srcOrd="0" destOrd="0" presId="urn:microsoft.com/office/officeart/2005/8/layout/radial4"/>
    <dgm:cxn modelId="{5185DF9A-46C0-43C4-BB32-C90D2977E57E}" type="presOf" srcId="{D309E077-16FF-48D7-84B1-62E6F251F26D}" destId="{351514D3-702D-4B97-8B89-47BF0D196E4C}" srcOrd="0" destOrd="0" presId="urn:microsoft.com/office/officeart/2005/8/layout/radial4"/>
    <dgm:cxn modelId="{30E9CFCE-B8D7-41D1-B04A-4C4BC6C54FCC}" type="presOf" srcId="{70A103BB-B58F-4586-B4E3-E2C8802A09E9}" destId="{A44283F8-F6F6-4EF6-BCDE-CD35D5355BD3}" srcOrd="0" destOrd="0" presId="urn:microsoft.com/office/officeart/2005/8/layout/radial4"/>
    <dgm:cxn modelId="{A21C598D-01AF-4BF1-8E3C-D575C15217F1}" srcId="{11AA2CC5-9D36-4632-9DF8-C3CC04B51AEE}" destId="{9859EB24-77DD-4DB7-97F6-9720929591A6}" srcOrd="0" destOrd="0" parTransId="{4F3D796C-9435-4016-A24F-DF96CDE8E210}" sibTransId="{00870285-CE94-49F2-AE88-E191F12443E9}"/>
    <dgm:cxn modelId="{3DE8FE21-8501-464A-9100-60634DE39CB8}" type="presOf" srcId="{616E6B99-9991-414B-AC7E-FFB336C2FA92}" destId="{80A0B9F9-C8DB-4354-BF1B-2222CB4DB36A}" srcOrd="0" destOrd="0" presId="urn:microsoft.com/office/officeart/2005/8/layout/radial4"/>
    <dgm:cxn modelId="{3F0BC361-3C12-465E-8979-39943273E0A4}" type="presOf" srcId="{9CFF995E-0C26-4BD4-B88F-3CCA6B19DCE0}" destId="{E45B273B-1380-4ABE-A30B-6B4F2942905F}" srcOrd="0" destOrd="0" presId="urn:microsoft.com/office/officeart/2005/8/layout/radial4"/>
    <dgm:cxn modelId="{FAA187A6-308C-414E-A84D-58E546146F48}" srcId="{9859EB24-77DD-4DB7-97F6-9720929591A6}" destId="{EC445397-A7B5-4E31-9532-FD97B824EFDD}" srcOrd="2" destOrd="0" parTransId="{70A103BB-B58F-4586-B4E3-E2C8802A09E9}" sibTransId="{67714EC6-41F1-4247-B137-7D9793ACD2EB}"/>
    <dgm:cxn modelId="{D28890FD-0F78-4A02-A43C-44DBD9DB864B}" type="presOf" srcId="{11AA2CC5-9D36-4632-9DF8-C3CC04B51AEE}" destId="{393C4060-3DBF-4C85-8F6E-189D1ED0060B}" srcOrd="0" destOrd="0" presId="urn:microsoft.com/office/officeart/2005/8/layout/radial4"/>
    <dgm:cxn modelId="{4EB229E5-5411-4B2F-BA33-4F9B2922D23D}" type="presParOf" srcId="{393C4060-3DBF-4C85-8F6E-189D1ED0060B}" destId="{AB611578-F358-4D6A-A227-3D64633496AB}" srcOrd="0" destOrd="0" presId="urn:microsoft.com/office/officeart/2005/8/layout/radial4"/>
    <dgm:cxn modelId="{C713BD85-3432-4E99-92B0-7FE93F34C367}" type="presParOf" srcId="{393C4060-3DBF-4C85-8F6E-189D1ED0060B}" destId="{A92A9991-4E81-4FE9-A7A4-2EF3D8EA8906}" srcOrd="1" destOrd="0" presId="urn:microsoft.com/office/officeart/2005/8/layout/radial4"/>
    <dgm:cxn modelId="{D82B0895-FC73-40BE-8C9A-8737A4660013}" type="presParOf" srcId="{393C4060-3DBF-4C85-8F6E-189D1ED0060B}" destId="{E45B273B-1380-4ABE-A30B-6B4F2942905F}" srcOrd="2" destOrd="0" presId="urn:microsoft.com/office/officeart/2005/8/layout/radial4"/>
    <dgm:cxn modelId="{BB3D43A7-E47F-4784-B83B-F816A1CE2A96}" type="presParOf" srcId="{393C4060-3DBF-4C85-8F6E-189D1ED0060B}" destId="{80A0B9F9-C8DB-4354-BF1B-2222CB4DB36A}" srcOrd="3" destOrd="0" presId="urn:microsoft.com/office/officeart/2005/8/layout/radial4"/>
    <dgm:cxn modelId="{8B5D8F8A-4538-41AC-9C6C-263CEF6D0231}" type="presParOf" srcId="{393C4060-3DBF-4C85-8F6E-189D1ED0060B}" destId="{351514D3-702D-4B97-8B89-47BF0D196E4C}" srcOrd="4" destOrd="0" presId="urn:microsoft.com/office/officeart/2005/8/layout/radial4"/>
    <dgm:cxn modelId="{43736B53-AAE0-4D6D-BB57-972316C5AD7A}" type="presParOf" srcId="{393C4060-3DBF-4C85-8F6E-189D1ED0060B}" destId="{A44283F8-F6F6-4EF6-BCDE-CD35D5355BD3}" srcOrd="5" destOrd="0" presId="urn:microsoft.com/office/officeart/2005/8/layout/radial4"/>
    <dgm:cxn modelId="{2760A523-2E4E-4E97-AB13-F1A5CA2A49BA}" type="presParOf" srcId="{393C4060-3DBF-4C85-8F6E-189D1ED0060B}" destId="{07454A67-AD67-4771-994C-9F74372C1A8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B05AB-D3E2-4939-B54B-76B2F0AEB9EC}">
      <dsp:nvSpPr>
        <dsp:cNvPr id="0" name=""/>
        <dsp:cNvSpPr/>
      </dsp:nvSpPr>
      <dsp:spPr>
        <a:xfrm>
          <a:off x="2400098" y="303466"/>
          <a:ext cx="3776472" cy="3776472"/>
        </a:xfrm>
        <a:prstGeom prst="pie">
          <a:avLst>
            <a:gd name="adj1" fmla="val 16200000"/>
            <a:gd name="adj2" fmla="val 180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Labor and automation</a:t>
          </a:r>
          <a:endParaRPr lang="en-US" sz="1900" kern="1200" dirty="0"/>
        </a:p>
      </dsp:txBody>
      <dsp:txXfrm>
        <a:off x="4453329" y="1000315"/>
        <a:ext cx="1281303" cy="1258824"/>
      </dsp:txXfrm>
    </dsp:sp>
    <dsp:sp modelId="{BB21D305-C13E-4487-B03A-ADF71B3B9B82}">
      <dsp:nvSpPr>
        <dsp:cNvPr id="0" name=""/>
        <dsp:cNvSpPr/>
      </dsp:nvSpPr>
      <dsp:spPr>
        <a:xfrm>
          <a:off x="2205429" y="415861"/>
          <a:ext cx="3776472" cy="3776472"/>
        </a:xfrm>
        <a:prstGeom prst="pie">
          <a:avLst>
            <a:gd name="adj1" fmla="val 1800000"/>
            <a:gd name="adj2" fmla="val 900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Project management</a:t>
          </a:r>
          <a:endParaRPr lang="en-US" sz="1900" kern="1200" dirty="0"/>
        </a:p>
      </dsp:txBody>
      <dsp:txXfrm>
        <a:off x="3239463" y="2798635"/>
        <a:ext cx="1708404" cy="1168908"/>
      </dsp:txXfrm>
    </dsp:sp>
    <dsp:sp modelId="{DC20AF87-4DB0-4A26-8D97-4A025267D5FE}">
      <dsp:nvSpPr>
        <dsp:cNvPr id="0" name=""/>
        <dsp:cNvSpPr/>
      </dsp:nvSpPr>
      <dsp:spPr>
        <a:xfrm>
          <a:off x="2205429" y="415861"/>
          <a:ext cx="3776472" cy="3776472"/>
        </a:xfrm>
        <a:prstGeom prst="pie">
          <a:avLst>
            <a:gd name="adj1" fmla="val 9000000"/>
            <a:gd name="adj2" fmla="val 1620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Phases</a:t>
          </a:r>
          <a:endParaRPr lang="en-US" sz="1900" kern="1200" dirty="0"/>
        </a:p>
      </dsp:txBody>
      <dsp:txXfrm>
        <a:off x="2610051" y="1157668"/>
        <a:ext cx="1281303" cy="1258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11578-F358-4D6A-A227-3D64633496AB}">
      <dsp:nvSpPr>
        <dsp:cNvPr id="0" name=""/>
        <dsp:cNvSpPr/>
      </dsp:nvSpPr>
      <dsp:spPr>
        <a:xfrm>
          <a:off x="3017912" y="2434978"/>
          <a:ext cx="2169391" cy="204449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Methodology</a:t>
          </a:r>
          <a:endParaRPr lang="en-US" sz="2000" kern="1200" dirty="0"/>
        </a:p>
      </dsp:txBody>
      <dsp:txXfrm>
        <a:off x="3335612" y="2734387"/>
        <a:ext cx="1533991" cy="1445675"/>
      </dsp:txXfrm>
    </dsp:sp>
    <dsp:sp modelId="{A92A9991-4E81-4FE9-A7A4-2EF3D8EA8906}">
      <dsp:nvSpPr>
        <dsp:cNvPr id="0" name=""/>
        <dsp:cNvSpPr/>
      </dsp:nvSpPr>
      <dsp:spPr>
        <a:xfrm rot="12900000">
          <a:off x="1769795" y="2067190"/>
          <a:ext cx="1527427" cy="582680"/>
        </a:xfrm>
        <a:prstGeom prst="lef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45B273B-1380-4ABE-A30B-6B4F2942905F}">
      <dsp:nvSpPr>
        <dsp:cNvPr id="0" name=""/>
        <dsp:cNvSpPr/>
      </dsp:nvSpPr>
      <dsp:spPr>
        <a:xfrm>
          <a:off x="936777" y="1143574"/>
          <a:ext cx="1942268" cy="155381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Demand for BI</a:t>
          </a:r>
          <a:endParaRPr lang="en-US" sz="2700" kern="1200" dirty="0"/>
        </a:p>
      </dsp:txBody>
      <dsp:txXfrm>
        <a:off x="982287" y="1189084"/>
        <a:ext cx="1851248" cy="1462794"/>
      </dsp:txXfrm>
    </dsp:sp>
    <dsp:sp modelId="{80A0B9F9-C8DB-4354-BF1B-2222CB4DB36A}">
      <dsp:nvSpPr>
        <dsp:cNvPr id="0" name=""/>
        <dsp:cNvSpPr/>
      </dsp:nvSpPr>
      <dsp:spPr>
        <a:xfrm rot="16200000">
          <a:off x="3319683" y="1269579"/>
          <a:ext cx="1565849" cy="582680"/>
        </a:xfrm>
        <a:prstGeom prst="lef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51514D3-702D-4B97-8B89-47BF0D196E4C}">
      <dsp:nvSpPr>
        <dsp:cNvPr id="0" name=""/>
        <dsp:cNvSpPr/>
      </dsp:nvSpPr>
      <dsp:spPr>
        <a:xfrm>
          <a:off x="3131473" y="1088"/>
          <a:ext cx="1942268" cy="1553814"/>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Supply of data sources</a:t>
          </a:r>
          <a:endParaRPr lang="en-US" sz="2700" kern="1200" dirty="0"/>
        </a:p>
      </dsp:txBody>
      <dsp:txXfrm>
        <a:off x="3176983" y="46598"/>
        <a:ext cx="1851248" cy="1462794"/>
      </dsp:txXfrm>
    </dsp:sp>
    <dsp:sp modelId="{A44283F8-F6F6-4EF6-BCDE-CD35D5355BD3}">
      <dsp:nvSpPr>
        <dsp:cNvPr id="0" name=""/>
        <dsp:cNvSpPr/>
      </dsp:nvSpPr>
      <dsp:spPr>
        <a:xfrm rot="19500000">
          <a:off x="4907992" y="2067190"/>
          <a:ext cx="1527427" cy="582680"/>
        </a:xfrm>
        <a:prstGeom prst="lef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7454A67-AD67-4771-994C-9F74372C1A85}">
      <dsp:nvSpPr>
        <dsp:cNvPr id="0" name=""/>
        <dsp:cNvSpPr/>
      </dsp:nvSpPr>
      <dsp:spPr>
        <a:xfrm>
          <a:off x="5326170" y="1143574"/>
          <a:ext cx="1942268" cy="1553814"/>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Level of automation</a:t>
          </a:r>
          <a:endParaRPr lang="en-US" sz="2700" kern="1200" dirty="0"/>
        </a:p>
      </dsp:txBody>
      <dsp:txXfrm>
        <a:off x="5371680" y="1189084"/>
        <a:ext cx="1851248" cy="146279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6 of Module 3 on Relational Database Design for Data Warehouses and Enterprise Data Warehouse Development</a:t>
            </a:r>
          </a:p>
          <a:p>
            <a:endParaRPr lang="en-US" altLang="en-US" dirty="0" smtClean="0"/>
          </a:p>
          <a:p>
            <a:r>
              <a:rPr lang="en-US" altLang="en-US" dirty="0" smtClean="0"/>
              <a:t>Opening</a:t>
            </a:r>
            <a:r>
              <a:rPr lang="en-US" altLang="en-US" baseline="0" dirty="0" smtClean="0"/>
              <a:t> question</a:t>
            </a:r>
          </a:p>
          <a:p>
            <a:r>
              <a:rPr lang="en-US" altLang="en-US" baseline="0" dirty="0" smtClean="0"/>
              <a:t>- </a:t>
            </a:r>
            <a:endParaRPr lang="en-US" altLang="en-US" dirty="0" smtClean="0"/>
          </a:p>
        </p:txBody>
      </p:sp>
    </p:spTree>
    <p:extLst>
      <p:ext uri="{BB962C8B-B14F-4D97-AF65-F5344CB8AC3E}">
        <p14:creationId xmlns:p14="http://schemas.microsoft.com/office/powerpoint/2010/main" val="7416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p:spPr>
        <p:txBody>
          <a:bodyPr/>
          <a:lstStyle/>
          <a:p>
            <a:r>
              <a:rPr lang="en-US" altLang="en-US" dirty="0" smtClean="0"/>
              <a:t>The </a:t>
            </a:r>
            <a:r>
              <a:rPr lang="en-US" altLang="en-US" u="sng" dirty="0" smtClean="0"/>
              <a:t>hybrid data warehouse design methodology</a:t>
            </a:r>
            <a:r>
              <a:rPr lang="en-US" altLang="en-US" dirty="0" smtClean="0"/>
              <a:t> (</a:t>
            </a:r>
            <a:r>
              <a:rPr lang="en-US" altLang="en-US" dirty="0" err="1" smtClean="0"/>
              <a:t>Bonifati</a:t>
            </a:r>
            <a:r>
              <a:rPr lang="en-US" altLang="en-US" dirty="0" smtClean="0"/>
              <a:t> et al., 2001) combines the demand and supply methodologies. The hybrid methodology involves a demand-driven stage, a supply-driven stage, and then a third stage to integrate the demand and supply-driven stages. The demand and supply stages can be done independently as shown in this slide. The overall emphasis in the hybrid approach is to balance the demand and supply aspects of data warehouse design possibly aided by automated tools.</a:t>
            </a:r>
          </a:p>
        </p:txBody>
      </p:sp>
      <p:sp>
        <p:nvSpPr>
          <p:cNvPr id="15155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303F308-E1ED-4FDC-BB09-E32A4605546F}" type="slidenum">
              <a:rPr kumimoji="0" lang="en-US" altLang="en-US" sz="1200" b="0" smtClean="0"/>
              <a:pPr/>
              <a:t>10</a:t>
            </a:fld>
            <a:endParaRPr kumimoji="0" lang="en-US" altLang="en-US" sz="1200" b="0" smtClean="0"/>
          </a:p>
        </p:txBody>
      </p:sp>
    </p:spTree>
    <p:extLst>
      <p:ext uri="{BB962C8B-B14F-4D97-AF65-F5344CB8AC3E}">
        <p14:creationId xmlns:p14="http://schemas.microsoft.com/office/powerpoint/2010/main" val="2979149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95047C95-86FF-4B00-9D21-01846F9A68CC}" type="slidenum">
              <a:rPr lang="en-US" altLang="en-US" sz="1200">
                <a:latin typeface="Arial" charset="0"/>
              </a:rPr>
              <a:pPr algn="r" eaLnBrk="1" hangingPunct="1"/>
              <a:t>11</a:t>
            </a:fld>
            <a:endParaRPr lang="en-US" altLang="en-US" sz="120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Hybrid: combines supply and demand driven approaches</a:t>
            </a:r>
          </a:p>
          <a:p>
            <a:pPr eaLnBrk="1" hangingPunct="1"/>
            <a:r>
              <a:rPr lang="en-US" altLang="en-US" smtClean="0"/>
              <a:t>User requirements:</a:t>
            </a:r>
          </a:p>
          <a:p>
            <a:pPr eaLnBrk="1" hangingPunct="1">
              <a:buFontTx/>
              <a:buChar char="-"/>
            </a:pPr>
            <a:r>
              <a:rPr lang="en-US" altLang="en-US" smtClean="0"/>
              <a:t> Goal/Question/Metrics paradigm</a:t>
            </a:r>
          </a:p>
          <a:p>
            <a:pPr eaLnBrk="1" hangingPunct="1">
              <a:buFontTx/>
              <a:buChar char="-"/>
            </a:pPr>
            <a:r>
              <a:rPr lang="en-US" altLang="en-US" smtClean="0"/>
              <a:t> Goals in abstract terms</a:t>
            </a:r>
          </a:p>
          <a:p>
            <a:pPr eaLnBrk="1" hangingPunct="1">
              <a:buFontTx/>
              <a:buChar char="-"/>
            </a:pPr>
            <a:r>
              <a:rPr lang="en-US" altLang="en-US" smtClean="0"/>
              <a:t> Structured interviews to identify goals</a:t>
            </a:r>
          </a:p>
          <a:p>
            <a:pPr eaLnBrk="1" hangingPunct="1">
              <a:buFontTx/>
              <a:buChar char="-"/>
            </a:pPr>
            <a:r>
              <a:rPr lang="en-US" altLang="en-US" smtClean="0"/>
              <a:t> Develop standardized terminology for dimensions and measures</a:t>
            </a:r>
          </a:p>
        </p:txBody>
      </p:sp>
    </p:spTree>
    <p:extLst>
      <p:ext uri="{BB962C8B-B14F-4D97-AF65-F5344CB8AC3E}">
        <p14:creationId xmlns:p14="http://schemas.microsoft.com/office/powerpoint/2010/main" val="195789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12</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Methodology</a:t>
            </a:r>
          </a:p>
          <a:p>
            <a:pPr marL="171450" indent="-171450" eaLnBrk="1" hangingPunct="1">
              <a:buFontTx/>
              <a:buChar char="-"/>
            </a:pPr>
            <a:r>
              <a:rPr lang="en-US" altLang="en-US" baseline="0" dirty="0" smtClean="0"/>
              <a:t>Provides systematic approach to achieve system</a:t>
            </a:r>
          </a:p>
          <a:p>
            <a:pPr marL="171450" indent="-171450" eaLnBrk="1" hangingPunct="1">
              <a:buFontTx/>
              <a:buChar char="-"/>
            </a:pPr>
            <a:r>
              <a:rPr lang="en-US" altLang="en-US" baseline="0" dirty="0" smtClean="0"/>
              <a:t>Produces design artifacts</a:t>
            </a:r>
          </a:p>
          <a:p>
            <a:pPr marL="171450" indent="-171450" eaLnBrk="1" hangingPunct="1">
              <a:buFontTx/>
              <a:buChar char="-"/>
            </a:pPr>
            <a:r>
              <a:rPr lang="en-US" altLang="en-US" baseline="0" dirty="0" smtClean="0"/>
              <a:t>Human and automated processes</a:t>
            </a:r>
          </a:p>
          <a:p>
            <a:pPr marL="0" indent="0" eaLnBrk="1" hangingPunct="1">
              <a:buFontTx/>
              <a:buNone/>
            </a:pPr>
            <a:endParaRPr lang="en-US" altLang="en-US" dirty="0" smtClean="0"/>
          </a:p>
          <a:p>
            <a:pPr eaLnBrk="1" hangingPunct="1"/>
            <a:r>
              <a:rPr lang="en-US" altLang="en-US" dirty="0" smtClean="0"/>
              <a:t>Schema design methodologies: </a:t>
            </a:r>
          </a:p>
          <a:p>
            <a:pPr marL="171450" indent="-171450" eaLnBrk="1" hangingPunct="1">
              <a:buFontTx/>
              <a:buChar char="-"/>
            </a:pPr>
            <a:r>
              <a:rPr lang="en-US" altLang="en-US" dirty="0" smtClean="0"/>
              <a:t>Balance understanding of decision making requirements with available data sources</a:t>
            </a:r>
          </a:p>
          <a:p>
            <a:pPr marL="171450" indent="-171450" eaLnBrk="1" hangingPunct="1">
              <a:buFontTx/>
              <a:buChar char="-"/>
            </a:pPr>
            <a:r>
              <a:rPr lang="en-US" altLang="en-US" dirty="0" smtClean="0"/>
              <a:t>Demand</a:t>
            </a:r>
            <a:r>
              <a:rPr lang="en-US" altLang="en-US" baseline="0" dirty="0" smtClean="0"/>
              <a:t> versus supply driven or hybrid</a:t>
            </a:r>
            <a:endParaRPr lang="en-US" altLang="en-US" dirty="0" smtClean="0"/>
          </a:p>
          <a:p>
            <a:pPr marL="171450" indent="-171450" eaLnBrk="1" hangingPunct="1">
              <a:buFontTx/>
              <a:buChar char="-"/>
            </a:pPr>
            <a:r>
              <a:rPr lang="en-US" altLang="en-US" dirty="0" smtClean="0"/>
              <a:t>Automation: tools to extract dimension</a:t>
            </a:r>
            <a:r>
              <a:rPr lang="en-US" altLang="en-US" baseline="0" dirty="0" smtClean="0"/>
              <a:t> models from data sources; not well developed or widely used</a:t>
            </a:r>
            <a:endParaRPr lang="en-US" altLang="en-US" dirty="0" smtClean="0"/>
          </a:p>
          <a:p>
            <a:pPr marL="0" indent="0" eaLnBrk="1" hangingPunct="1">
              <a:buFontTx/>
              <a:buNone/>
            </a:pPr>
            <a:endParaRPr lang="en-US" altLang="en-US" dirty="0" smtClean="0"/>
          </a:p>
          <a:p>
            <a:pPr marL="0" indent="0" eaLnBrk="1" hangingPunct="1">
              <a:buFontTx/>
              <a:buNone/>
            </a:pPr>
            <a:r>
              <a:rPr lang="en-US" altLang="en-US" dirty="0" smtClean="0"/>
              <a:t>Grain determines</a:t>
            </a:r>
            <a:r>
              <a:rPr lang="en-US" altLang="en-US" baseline="0" dirty="0" smtClean="0"/>
              <a:t> flexibility and performance demands on warehouse</a:t>
            </a:r>
            <a:endParaRPr lang="en-US" altLang="en-US" dirty="0" smtClean="0"/>
          </a:p>
        </p:txBody>
      </p:sp>
    </p:spTree>
    <p:extLst>
      <p:ext uri="{BB962C8B-B14F-4D97-AF65-F5344CB8AC3E}">
        <p14:creationId xmlns:p14="http://schemas.microsoft.com/office/powerpoint/2010/main" val="3747794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Smaller grain supports data mining analysis: provides more flexibility but involves much higher storage levels</a:t>
            </a:r>
          </a:p>
        </p:txBody>
      </p:sp>
      <p:sp>
        <p:nvSpPr>
          <p:cNvPr id="148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09CA1A-DA93-47A5-B43E-56ACE6032509}" type="slidenum">
              <a:rPr kumimoji="0" lang="en-US" altLang="en-US" sz="1200" b="0" smtClean="0">
                <a:latin typeface="Arial" charset="0"/>
              </a:rPr>
              <a:pPr/>
              <a:t>13</a:t>
            </a:fld>
            <a:endParaRPr kumimoji="0" lang="en-US" altLang="en-US" sz="1200" b="0" smtClean="0">
              <a:latin typeface="Arial" charset="0"/>
            </a:endParaRPr>
          </a:p>
        </p:txBody>
      </p:sp>
    </p:spTree>
    <p:extLst>
      <p:ext uri="{BB962C8B-B14F-4D97-AF65-F5344CB8AC3E}">
        <p14:creationId xmlns:p14="http://schemas.microsoft.com/office/powerpoint/2010/main" val="327093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Previous lectures in Unit 3:</a:t>
            </a:r>
          </a:p>
          <a:p>
            <a:pPr marL="171450" indent="-171450">
              <a:buFontTx/>
              <a:buChar char="-"/>
            </a:pPr>
            <a:r>
              <a:rPr lang="en-US" altLang="en-US" dirty="0" smtClean="0"/>
              <a:t>Focus on relational database design</a:t>
            </a:r>
            <a:endParaRPr lang="en-US" altLang="en-US" baseline="0" dirty="0" smtClean="0"/>
          </a:p>
          <a:p>
            <a:pPr marL="171450" indent="-171450">
              <a:buFontTx/>
              <a:buChar char="-"/>
            </a:pPr>
            <a:r>
              <a:rPr lang="en-US" altLang="en-US" baseline="0" dirty="0" smtClean="0"/>
              <a:t>Schema patterns</a:t>
            </a:r>
            <a:endParaRPr lang="en-US" altLang="en-US" dirty="0" smtClean="0"/>
          </a:p>
          <a:p>
            <a:pPr marL="171450" indent="-171450">
              <a:buFontTx/>
              <a:buChar char="-"/>
            </a:pPr>
            <a:r>
              <a:rPr lang="en-US" altLang="en-US" dirty="0" err="1" smtClean="0"/>
              <a:t>Summarizability</a:t>
            </a:r>
            <a:r>
              <a:rPr lang="en-US" altLang="en-US" baseline="0" dirty="0" smtClean="0"/>
              <a:t> patterns and problems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8489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D31249E8-AB51-4CF2-9603-D5FDBF183C2E}" type="slidenum">
              <a:rPr lang="en-US" altLang="en-US" sz="1200">
                <a:latin typeface="Arial" charset="0"/>
              </a:rPr>
              <a:pPr algn="r" eaLnBrk="1" hangingPunct="1"/>
              <a:t>3</a:t>
            </a:fld>
            <a:endParaRPr lang="en-US" altLang="en-US" sz="120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What is a design methodology?</a:t>
            </a:r>
          </a:p>
          <a:p>
            <a:pPr marL="171450" indent="-171450" eaLnBrk="1" hangingPunct="1">
              <a:buFontTx/>
              <a:buChar char="-"/>
            </a:pPr>
            <a:r>
              <a:rPr lang="en-US" altLang="en-US" baseline="0" dirty="0" smtClean="0"/>
              <a:t>Process to achieve design artifacts and working system</a:t>
            </a:r>
          </a:p>
          <a:p>
            <a:pPr marL="171450" indent="-171450" eaLnBrk="1" hangingPunct="1">
              <a:buFontTx/>
              <a:buChar char="-"/>
            </a:pPr>
            <a:r>
              <a:rPr lang="en-US" altLang="en-US" baseline="0" dirty="0" smtClean="0"/>
              <a:t>Human and automated processes</a:t>
            </a:r>
          </a:p>
          <a:p>
            <a:pPr marL="171450" indent="-171450" eaLnBrk="1" hangingPunct="1">
              <a:buFontTx/>
              <a:buChar char="-"/>
            </a:pPr>
            <a:r>
              <a:rPr lang="en-US" altLang="en-US" baseline="0" dirty="0" smtClean="0"/>
              <a:t>Require project management skills to monitor</a:t>
            </a:r>
            <a:endParaRPr lang="en-US" altLang="en-US" dirty="0" smtClean="0"/>
          </a:p>
          <a:p>
            <a:pPr eaLnBrk="1" hangingPunct="1"/>
            <a:endParaRPr lang="en-US" altLang="en-US" dirty="0" smtClean="0"/>
          </a:p>
          <a:p>
            <a:pPr eaLnBrk="1" hangingPunct="1"/>
            <a:r>
              <a:rPr lang="en-US" altLang="en-US" dirty="0" smtClean="0"/>
              <a:t>Both demand and supply must be addressed. Order of addressing demand and supply varies among approaches.</a:t>
            </a:r>
          </a:p>
          <a:p>
            <a:pPr eaLnBrk="1" hangingPunct="1"/>
            <a:r>
              <a:rPr lang="en-US" altLang="en-US" dirty="0" smtClean="0"/>
              <a:t>Some tools to support derivation of dimension model components</a:t>
            </a:r>
          </a:p>
        </p:txBody>
      </p:sp>
    </p:spTree>
    <p:extLst>
      <p:ext uri="{BB962C8B-B14F-4D97-AF65-F5344CB8AC3E}">
        <p14:creationId xmlns:p14="http://schemas.microsoft.com/office/powerpoint/2010/main" val="22398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What is a design methodology?</a:t>
            </a:r>
          </a:p>
          <a:p>
            <a:pPr marL="171450" indent="-171450" eaLnBrk="1" hangingPunct="1">
              <a:buFontTx/>
              <a:buChar char="-"/>
            </a:pPr>
            <a:r>
              <a:rPr lang="en-US" altLang="en-US" baseline="0" dirty="0" smtClean="0"/>
              <a:t>Process to achieve design artifacts and working system</a:t>
            </a:r>
          </a:p>
          <a:p>
            <a:pPr marL="171450" indent="-171450" eaLnBrk="1" hangingPunct="1">
              <a:buFontTx/>
              <a:buChar char="-"/>
            </a:pPr>
            <a:r>
              <a:rPr lang="en-US" altLang="en-US" baseline="0" dirty="0" smtClean="0"/>
              <a:t>Human and automated processes</a:t>
            </a:r>
          </a:p>
          <a:p>
            <a:pPr marL="171450" indent="-171450" eaLnBrk="1" hangingPunct="1">
              <a:buFontTx/>
              <a:buChar char="-"/>
            </a:pPr>
            <a:r>
              <a:rPr lang="en-US" altLang="en-US" baseline="0" dirty="0" smtClean="0"/>
              <a:t>Require project management skills to monitor</a:t>
            </a:r>
            <a:endParaRPr lang="en-US" altLang="en-US" dirty="0" smtClean="0"/>
          </a:p>
          <a:p>
            <a:pPr eaLnBrk="1" hangingPunct="1"/>
            <a:endParaRPr lang="en-US" altLang="en-US" dirty="0" smtClean="0"/>
          </a:p>
          <a:p>
            <a:pPr eaLnBrk="1" hangingPunct="1"/>
            <a:r>
              <a:rPr lang="en-US" altLang="en-US" dirty="0" smtClean="0"/>
              <a:t>Both demand and supply must be addressed. Order of addressing demand and supply varies among approaches.</a:t>
            </a:r>
          </a:p>
          <a:p>
            <a:pPr eaLnBrk="1" hangingPunct="1"/>
            <a:r>
              <a:rPr lang="en-US" altLang="en-US" dirty="0" smtClean="0"/>
              <a:t>Some tools to support derivation of dimension model components</a:t>
            </a:r>
          </a:p>
          <a:p>
            <a:pPr eaLnBrk="1" hangingPunct="1"/>
            <a:endParaRPr lang="en-US" alt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Because of differences in data characteristics and usage, data warehouses have different design artifacts than operational databases. Data warehouse design methodologies support the development of data models, data integration procedures, and data marts for enterprise data warehouses. The data models for data warehouses have different patterns than data models for operational databases. Data integration procedures are essential for data warehouses but typically not important for operational databases. </a:t>
            </a:r>
            <a:r>
              <a:rPr kumimoji="1" lang="en-US" sz="1200" kern="1200" smtClean="0">
                <a:solidFill>
                  <a:schemeClr val="tx1"/>
                </a:solidFill>
                <a:effectLst/>
                <a:latin typeface="Times New Roman" pitchFamily="18" charset="0"/>
                <a:ea typeface="+mn-ea"/>
                <a:cs typeface="+mn-cs"/>
              </a:rPr>
              <a:t>Data marts have different characteristics than views for operational databases.</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97939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Balance demand</a:t>
            </a:r>
            <a:r>
              <a:rPr lang="en-US" baseline="0" dirty="0" smtClean="0"/>
              <a:t> and supply and use automation when feasible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11785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p:spPr>
        <p:txBody>
          <a:bodyPr/>
          <a:lstStyle/>
          <a:p>
            <a:r>
              <a:rPr lang="en-US" altLang="en-US" b="1" dirty="0" smtClean="0"/>
              <a:t>Demand Driven Methodology</a:t>
            </a:r>
          </a:p>
          <a:p>
            <a:r>
              <a:rPr lang="en-US" altLang="en-US" dirty="0" smtClean="0"/>
              <a:t>The </a:t>
            </a:r>
            <a:r>
              <a:rPr lang="en-US" altLang="en-US" u="sng" dirty="0" smtClean="0"/>
              <a:t>demand-driven data warehouse design methodology</a:t>
            </a:r>
            <a:r>
              <a:rPr lang="en-US" altLang="en-US" dirty="0" smtClean="0"/>
              <a:t> (also known as the requirements driven approach), first proposed by Kimball et al. (1998), is one of the earliest data warehouse design methodologies. The demand-driven methodology emphasizes the identification of data marts to capture intended usage of a data warehouse as depicted in this slide. A data mart is defined as a collection of related facts important for a group of data warehouse users. When this methodology was proposed, the data mart architecture was common for data warehouses. </a:t>
            </a:r>
          </a:p>
        </p:txBody>
      </p:sp>
      <p:sp>
        <p:nvSpPr>
          <p:cNvPr id="14643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71673A5-4135-44A8-8DFD-6F92EA510F36}" type="slidenum">
              <a:rPr kumimoji="0" lang="en-US" altLang="en-US" sz="1200" b="0" smtClean="0"/>
              <a:pPr/>
              <a:t>6</a:t>
            </a:fld>
            <a:endParaRPr kumimoji="0" lang="en-US" altLang="en-US" sz="1200" b="0" smtClean="0"/>
          </a:p>
        </p:txBody>
      </p:sp>
    </p:spTree>
    <p:extLst>
      <p:ext uri="{BB962C8B-B14F-4D97-AF65-F5344CB8AC3E}">
        <p14:creationId xmlns:p14="http://schemas.microsoft.com/office/powerpoint/2010/main" val="128096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5E08017-B2FD-4DEA-BD22-B49EBD64B7E4}" type="slidenum">
              <a:rPr lang="en-US" altLang="en-US" sz="1200">
                <a:latin typeface="Arial" charset="0"/>
              </a:rPr>
              <a:pPr algn="r" eaLnBrk="1" hangingPunct="1"/>
              <a:t>7</a:t>
            </a:fld>
            <a:endParaRPr lang="en-US" altLang="en-US" sz="120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Earliest well known approach (mid 1990s)</a:t>
            </a:r>
          </a:p>
          <a:p>
            <a:pPr eaLnBrk="1" hangingPunct="1"/>
            <a:r>
              <a:rPr lang="en-US" altLang="en-US" smtClean="0"/>
              <a:t>Data mart architecture was still prevalent during mid 1990s</a:t>
            </a:r>
          </a:p>
          <a:p>
            <a:pPr eaLnBrk="1" hangingPunct="1"/>
            <a:r>
              <a:rPr lang="en-US" altLang="en-US" smtClean="0"/>
              <a:t>Data mart is used to denote a subset of a data warehouse: similar to a view driven approach to database design.</a:t>
            </a:r>
          </a:p>
          <a:p>
            <a:pPr eaLnBrk="1" hangingPunct="1"/>
            <a:r>
              <a:rPr lang="en-US" altLang="en-US" smtClean="0"/>
              <a:t>Develop a matrix relating data marts and dimensions</a:t>
            </a:r>
          </a:p>
          <a:p>
            <a:pPr eaLnBrk="1" hangingPunct="1"/>
            <a:r>
              <a:rPr lang="en-US" altLang="en-US" smtClean="0"/>
              <a:t>Standardize dimensions so they can be used with any fact table</a:t>
            </a:r>
          </a:p>
          <a:p>
            <a:pPr eaLnBrk="1" hangingPunct="1"/>
            <a:r>
              <a:rPr lang="en-US" altLang="en-US" smtClean="0"/>
              <a:t>Grain: usually influenced by primary dimensions</a:t>
            </a:r>
          </a:p>
        </p:txBody>
      </p:sp>
    </p:spTree>
    <p:extLst>
      <p:ext uri="{BB962C8B-B14F-4D97-AF65-F5344CB8AC3E}">
        <p14:creationId xmlns:p14="http://schemas.microsoft.com/office/powerpoint/2010/main" val="140623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p:spPr>
        <p:txBody>
          <a:bodyPr/>
          <a:lstStyle/>
          <a:p>
            <a:r>
              <a:rPr lang="en-US" altLang="en-US" dirty="0" smtClean="0"/>
              <a:t>The </a:t>
            </a:r>
            <a:r>
              <a:rPr lang="en-US" altLang="en-US" u="sng" dirty="0" smtClean="0"/>
              <a:t>supply-driven data warehouse design methodology</a:t>
            </a:r>
            <a:r>
              <a:rPr lang="en-US" altLang="en-US" dirty="0" smtClean="0"/>
              <a:t> (Moody and </a:t>
            </a:r>
            <a:r>
              <a:rPr lang="en-US" altLang="en-US" dirty="0" err="1" smtClean="0"/>
              <a:t>Kortink</a:t>
            </a:r>
            <a:r>
              <a:rPr lang="en-US" altLang="en-US" dirty="0" smtClean="0"/>
              <a:t>, 2000) emphasizes the analysis of existing data sources. Entity types in ERDs of existing data sources are analyzed to provide a starting point for the data warehouse design as shown in this slide. The supply-driven methodology seems amenable to automation although automated tools to support the methodology have not been reported.</a:t>
            </a:r>
          </a:p>
        </p:txBody>
      </p:sp>
      <p:sp>
        <p:nvSpPr>
          <p:cNvPr id="149508"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247978B-B5DB-4970-9A5D-8DBA47F9334F}" type="slidenum">
              <a:rPr kumimoji="0" lang="en-US" altLang="en-US" sz="1200" b="0" smtClean="0"/>
              <a:pPr/>
              <a:t>8</a:t>
            </a:fld>
            <a:endParaRPr kumimoji="0" lang="en-US" altLang="en-US" sz="1200" b="0" smtClean="0"/>
          </a:p>
        </p:txBody>
      </p:sp>
    </p:spTree>
    <p:extLst>
      <p:ext uri="{BB962C8B-B14F-4D97-AF65-F5344CB8AC3E}">
        <p14:creationId xmlns:p14="http://schemas.microsoft.com/office/powerpoint/2010/main" val="297601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7513A88-25F9-4732-8D2C-446CA606E21E}" type="slidenum">
              <a:rPr lang="en-US" altLang="en-US" sz="1200">
                <a:latin typeface="Arial" charset="0"/>
              </a:rPr>
              <a:pPr algn="r" eaLnBrk="1" hangingPunct="1"/>
              <a:t>9</a:t>
            </a:fld>
            <a:endParaRPr lang="en-US" altLang="en-US" sz="120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Enterprise model: conceptual model for entire organization</a:t>
            </a:r>
          </a:p>
          <a:p>
            <a:pPr eaLnBrk="1" hangingPunct="1"/>
            <a:r>
              <a:rPr lang="en-US" altLang="en-US" smtClean="0"/>
              <a:t>Most organizations do not have an enterprise model: EDM is a result of data warehouse development</a:t>
            </a:r>
          </a:p>
          <a:p>
            <a:pPr eaLnBrk="1" hangingPunct="1"/>
            <a:r>
              <a:rPr lang="en-US" altLang="en-US" smtClean="0"/>
              <a:t>Approach to analyze an ER diagram</a:t>
            </a:r>
          </a:p>
          <a:p>
            <a:pPr eaLnBrk="1" hangingPunct="1"/>
            <a:r>
              <a:rPr lang="en-US" altLang="en-US" smtClean="0"/>
              <a:t>Refinements:</a:t>
            </a:r>
          </a:p>
          <a:p>
            <a:pPr eaLnBrk="1" hangingPunct="1">
              <a:buFontTx/>
              <a:buChar char="-"/>
            </a:pPr>
            <a:r>
              <a:rPr lang="en-US" altLang="en-US" smtClean="0"/>
              <a:t>Collapse: denormalize to reduce snowflaking</a:t>
            </a:r>
          </a:p>
          <a:p>
            <a:pPr eaLnBrk="1" hangingPunct="1">
              <a:buFontTx/>
              <a:buChar char="-"/>
            </a:pPr>
            <a:r>
              <a:rPr lang="en-US" altLang="en-US" smtClean="0"/>
              <a:t> Aggregate: Make the grain coarser in fact entity types</a:t>
            </a:r>
          </a:p>
        </p:txBody>
      </p:sp>
    </p:spTree>
    <p:extLst>
      <p:ext uri="{BB962C8B-B14F-4D97-AF65-F5344CB8AC3E}">
        <p14:creationId xmlns:p14="http://schemas.microsoft.com/office/powerpoint/2010/main" val="1098167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15730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189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600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591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369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0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596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7401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99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510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473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0439860"/>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14400" y="1356360"/>
            <a:ext cx="7391400" cy="1143000"/>
          </a:xfrm>
        </p:spPr>
        <p:txBody>
          <a:bodyPr/>
          <a:lstStyle/>
          <a:p>
            <a:pPr algn="ctr"/>
            <a:r>
              <a:rPr lang="en-US" altLang="en-US" dirty="0" smtClean="0"/>
              <a:t>Module 3</a:t>
            </a:r>
            <a:r>
              <a:rPr lang="en-US" altLang="en-US" dirty="0"/>
              <a:t/>
            </a:r>
            <a:br>
              <a:rPr lang="en-US" altLang="en-US" dirty="0"/>
            </a:br>
            <a:r>
              <a:rPr lang="en-US" altLang="en-US" dirty="0"/>
              <a:t>Relational Database Design and </a:t>
            </a:r>
            <a:br>
              <a:rPr lang="en-US" altLang="en-US" dirty="0"/>
            </a:br>
            <a:r>
              <a:rPr lang="en-US" altLang="en-US" dirty="0"/>
              <a:t>Enterprise Data Warehouse Development</a:t>
            </a:r>
            <a:endParaRPr lang="en-US" altLang="en-US" dirty="0" smtClean="0"/>
          </a:p>
        </p:txBody>
      </p:sp>
      <p:sp>
        <p:nvSpPr>
          <p:cNvPr id="3075" name="Rectangle 5"/>
          <p:cNvSpPr>
            <a:spLocks noGrp="1" noChangeArrowheads="1"/>
          </p:cNvSpPr>
          <p:nvPr>
            <p:ph type="subTitle" idx="1"/>
          </p:nvPr>
        </p:nvSpPr>
        <p:spPr>
          <a:xfrm>
            <a:off x="2149285" y="3436938"/>
            <a:ext cx="6629400" cy="1676400"/>
          </a:xfrm>
          <a:noFill/>
          <a:ln w="25400"/>
        </p:spPr>
        <p:txBody>
          <a:bodyPr/>
          <a:lstStyle/>
          <a:p>
            <a:pPr algn="r"/>
            <a:r>
              <a:rPr lang="en-US" altLang="en-US" sz="2800" dirty="0" smtClean="0"/>
              <a:t>Lesson 6: Data Warehouse Design Methodologies</a:t>
            </a:r>
            <a:endParaRPr lang="en-US" altLang="en-US" sz="2800" dirty="0"/>
          </a:p>
        </p:txBody>
      </p:sp>
    </p:spTree>
    <p:extLst>
      <p:ext uri="{BB962C8B-B14F-4D97-AF65-F5344CB8AC3E}">
        <p14:creationId xmlns:p14="http://schemas.microsoft.com/office/powerpoint/2010/main" val="3286697246"/>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Hybrid Methodology</a:t>
            </a:r>
          </a:p>
        </p:txBody>
      </p:sp>
      <p:sp>
        <p:nvSpPr>
          <p:cNvPr id="727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72708" name="Object 5"/>
          <p:cNvGraphicFramePr>
            <a:graphicFrameLocks noChangeAspect="1"/>
          </p:cNvGraphicFramePr>
          <p:nvPr>
            <p:extLst>
              <p:ext uri="{D42A27DB-BD31-4B8C-83A1-F6EECF244321}">
                <p14:modId xmlns:p14="http://schemas.microsoft.com/office/powerpoint/2010/main" val="141088448"/>
              </p:ext>
            </p:extLst>
          </p:nvPr>
        </p:nvGraphicFramePr>
        <p:xfrm>
          <a:off x="865187" y="1959610"/>
          <a:ext cx="7261225" cy="3344863"/>
        </p:xfrm>
        <a:graphic>
          <a:graphicData uri="http://schemas.openxmlformats.org/presentationml/2006/ole">
            <mc:AlternateContent xmlns:mc="http://schemas.openxmlformats.org/markup-compatibility/2006">
              <mc:Choice xmlns:v="urn:schemas-microsoft-com:vml" Requires="v">
                <p:oleObj spid="_x0000_s75819" name="Visio" r:id="rId4" imgW="5133320" imgH="2358664" progId="Visio.Drawing.11">
                  <p:embed/>
                </p:oleObj>
              </mc:Choice>
              <mc:Fallback>
                <p:oleObj name="Visio" r:id="rId4" imgW="5133320" imgH="235866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7" y="1959610"/>
                        <a:ext cx="7261225" cy="3344863"/>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2026878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Grp="1" noChangeArrowheads="1"/>
          </p:cNvSpPr>
          <p:nvPr>
            <p:ph type="title" idx="4294967295"/>
          </p:nvPr>
        </p:nvSpPr>
        <p:spPr/>
        <p:txBody>
          <a:bodyPr/>
          <a:lstStyle/>
          <a:p>
            <a:pPr eaLnBrk="1" hangingPunct="1"/>
            <a:r>
              <a:rPr lang="en-US" altLang="en-US" sz="4000" smtClean="0"/>
              <a:t>Hybrid Methodology Details</a:t>
            </a:r>
          </a:p>
        </p:txBody>
      </p:sp>
      <p:sp>
        <p:nvSpPr>
          <p:cNvPr id="73731" name="Rectangle 3"/>
          <p:cNvSpPr>
            <a:spLocks noGrp="1" noChangeArrowheads="1"/>
          </p:cNvSpPr>
          <p:nvPr>
            <p:ph type="body" idx="4294967295"/>
          </p:nvPr>
        </p:nvSpPr>
        <p:spPr/>
        <p:txBody>
          <a:bodyPr/>
          <a:lstStyle/>
          <a:p>
            <a:r>
              <a:rPr lang="en-US" altLang="en-US" sz="2400" dirty="0" smtClean="0"/>
              <a:t>Collect user requirements: </a:t>
            </a:r>
          </a:p>
          <a:p>
            <a:pPr lvl="1"/>
            <a:r>
              <a:rPr lang="en-US" altLang="en-US" sz="2000" dirty="0" smtClean="0"/>
              <a:t>Use Goal/Question/Metric approach</a:t>
            </a:r>
          </a:p>
          <a:p>
            <a:pPr lvl="1"/>
            <a:r>
              <a:rPr lang="en-US" altLang="en-US" sz="2000" dirty="0" smtClean="0"/>
              <a:t>Develop dimensions and measures (demand driven)</a:t>
            </a:r>
          </a:p>
          <a:p>
            <a:r>
              <a:rPr lang="en-US" altLang="en-US" sz="2400" dirty="0" smtClean="0"/>
              <a:t>Analyze existing ER diagrams</a:t>
            </a:r>
          </a:p>
          <a:p>
            <a:pPr lvl="1"/>
            <a:r>
              <a:rPr lang="en-US" altLang="en-US" sz="2000" dirty="0" smtClean="0"/>
              <a:t>Identify entity types representing facts and dimensions</a:t>
            </a:r>
          </a:p>
          <a:p>
            <a:pPr lvl="1"/>
            <a:r>
              <a:rPr lang="en-US" altLang="en-US" sz="2000" dirty="0" smtClean="0"/>
              <a:t>Create star schemas (supply driven)</a:t>
            </a:r>
          </a:p>
          <a:p>
            <a:r>
              <a:rPr lang="en-US" altLang="en-US" sz="2400" dirty="0" smtClean="0"/>
              <a:t>Integrate star schemas</a:t>
            </a:r>
          </a:p>
          <a:p>
            <a:pPr lvl="1"/>
            <a:r>
              <a:rPr lang="en-US" altLang="en-US" sz="2000" dirty="0" smtClean="0"/>
              <a:t>Convert schemas to common terminology</a:t>
            </a:r>
          </a:p>
          <a:p>
            <a:pPr lvl="1"/>
            <a:r>
              <a:rPr lang="en-US" altLang="en-US" sz="2000" dirty="0" smtClean="0"/>
              <a:t>Match demand and supply models</a:t>
            </a:r>
          </a:p>
        </p:txBody>
      </p:sp>
    </p:spTree>
    <p:extLst>
      <p:ext uri="{BB962C8B-B14F-4D97-AF65-F5344CB8AC3E}">
        <p14:creationId xmlns:p14="http://schemas.microsoft.com/office/powerpoint/2010/main" val="380574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Methodology matters</a:t>
            </a:r>
          </a:p>
          <a:p>
            <a:pPr eaLnBrk="1" hangingPunct="1"/>
            <a:r>
              <a:rPr lang="en-US" altLang="en-US" dirty="0" smtClean="0"/>
              <a:t>Balance demand, supply, and automation</a:t>
            </a:r>
          </a:p>
          <a:p>
            <a:pPr eaLnBrk="1" hangingPunct="1"/>
            <a:r>
              <a:rPr lang="en-US" altLang="en-US" dirty="0" smtClean="0"/>
              <a:t>Grain determination importance</a:t>
            </a:r>
          </a:p>
        </p:txBody>
      </p:sp>
    </p:spTree>
    <p:extLst>
      <p:ext uri="{BB962C8B-B14F-4D97-AF65-F5344CB8AC3E}">
        <p14:creationId xmlns:p14="http://schemas.microsoft.com/office/powerpoint/2010/main" val="377168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p:txBody>
          <a:bodyPr/>
          <a:lstStyle/>
          <a:p>
            <a:r>
              <a:rPr lang="en-US" altLang="en-US" dirty="0" smtClean="0"/>
              <a:t>Grain (unit of analysis)</a:t>
            </a:r>
          </a:p>
        </p:txBody>
      </p:sp>
      <p:sp>
        <p:nvSpPr>
          <p:cNvPr id="69635" name="Rectangle 3"/>
          <p:cNvSpPr>
            <a:spLocks noGrp="1" noChangeArrowheads="1"/>
          </p:cNvSpPr>
          <p:nvPr>
            <p:ph type="body" idx="1"/>
          </p:nvPr>
        </p:nvSpPr>
        <p:spPr>
          <a:xfrm>
            <a:off x="304800" y="1524000"/>
            <a:ext cx="8382000" cy="4038600"/>
          </a:xfrm>
        </p:spPr>
        <p:txBody>
          <a:bodyPr/>
          <a:lstStyle/>
          <a:p>
            <a:pPr>
              <a:lnSpc>
                <a:spcPct val="90000"/>
              </a:lnSpc>
            </a:pPr>
            <a:r>
              <a:rPr lang="en-US" altLang="en-US" dirty="0"/>
              <a:t>D</a:t>
            </a:r>
            <a:r>
              <a:rPr lang="en-US" altLang="en-US" dirty="0" smtClean="0"/>
              <a:t>etermines level of detail</a:t>
            </a:r>
          </a:p>
          <a:p>
            <a:pPr>
              <a:lnSpc>
                <a:spcPct val="90000"/>
              </a:lnSpc>
            </a:pPr>
            <a:r>
              <a:rPr lang="en-US" altLang="en-US" dirty="0" smtClean="0"/>
              <a:t>Typical granularities</a:t>
            </a:r>
          </a:p>
          <a:p>
            <a:pPr lvl="1">
              <a:lnSpc>
                <a:spcPct val="90000"/>
              </a:lnSpc>
            </a:pPr>
            <a:r>
              <a:rPr lang="en-US" altLang="en-US" dirty="0" smtClean="0"/>
              <a:t>Individual transactions</a:t>
            </a:r>
          </a:p>
          <a:p>
            <a:pPr lvl="1">
              <a:lnSpc>
                <a:spcPct val="90000"/>
              </a:lnSpc>
            </a:pPr>
            <a:r>
              <a:rPr lang="en-US" altLang="en-US" dirty="0" smtClean="0"/>
              <a:t>Snapshots (points in time)</a:t>
            </a:r>
          </a:p>
          <a:p>
            <a:pPr lvl="1">
              <a:lnSpc>
                <a:spcPct val="90000"/>
              </a:lnSpc>
            </a:pPr>
            <a:r>
              <a:rPr lang="en-US" altLang="en-US" dirty="0" smtClean="0"/>
              <a:t>Line items on a document</a:t>
            </a:r>
          </a:p>
          <a:p>
            <a:pPr>
              <a:lnSpc>
                <a:spcPct val="90000"/>
              </a:lnSpc>
            </a:pPr>
            <a:r>
              <a:rPr lang="en-US" altLang="en-US" dirty="0" smtClean="0"/>
              <a:t>Flexibility versus size tradeoff</a:t>
            </a:r>
          </a:p>
        </p:txBody>
      </p:sp>
    </p:spTree>
    <p:extLst>
      <p:ext uri="{BB962C8B-B14F-4D97-AF65-F5344CB8AC3E}">
        <p14:creationId xmlns:p14="http://schemas.microsoft.com/office/powerpoint/2010/main" val="193491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insights about </a:t>
            </a:r>
            <a:r>
              <a:rPr lang="en-US" dirty="0" smtClean="0"/>
              <a:t>issues involved </a:t>
            </a:r>
            <a:r>
              <a:rPr lang="en-US" dirty="0"/>
              <a:t>with enterprise data warehouse </a:t>
            </a:r>
            <a:r>
              <a:rPr lang="en-US" dirty="0" smtClean="0"/>
              <a:t>development</a:t>
            </a:r>
          </a:p>
          <a:p>
            <a:r>
              <a:rPr lang="en-US" dirty="0" smtClean="0"/>
              <a:t>Compare and contrast methodologies </a:t>
            </a:r>
            <a:r>
              <a:rPr lang="en-US" dirty="0"/>
              <a:t>for data warehouse </a:t>
            </a:r>
            <a:r>
              <a:rPr lang="en-US" dirty="0" smtClean="0"/>
              <a:t>design</a:t>
            </a:r>
          </a:p>
          <a:p>
            <a:r>
              <a:rPr lang="en-US" altLang="en-US" dirty="0"/>
              <a:t>Understand the importance of grain on data warehouse flexibility and </a:t>
            </a:r>
            <a:r>
              <a:rPr lang="en-US" altLang="en-US" dirty="0" smtClean="0"/>
              <a:t>capacity</a:t>
            </a:r>
            <a:endParaRPr lang="en-US" altLang="en-US" dirty="0"/>
          </a:p>
        </p:txBody>
      </p:sp>
    </p:spTree>
    <p:extLst>
      <p:ext uri="{BB962C8B-B14F-4D97-AF65-F5344CB8AC3E}">
        <p14:creationId xmlns:p14="http://schemas.microsoft.com/office/powerpoint/2010/main" val="96393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title" idx="4294967295"/>
          </p:nvPr>
        </p:nvSpPr>
        <p:spPr/>
        <p:txBody>
          <a:bodyPr/>
          <a:lstStyle/>
          <a:p>
            <a:pPr eaLnBrk="1" hangingPunct="1"/>
            <a:r>
              <a:rPr lang="en-US" altLang="en-US" sz="3600" dirty="0" smtClean="0"/>
              <a:t>Design Methodology</a:t>
            </a:r>
          </a:p>
        </p:txBody>
      </p:sp>
      <p:sp>
        <p:nvSpPr>
          <p:cNvPr id="66563" name="Rectangle 3"/>
          <p:cNvSpPr>
            <a:spLocks noGrp="1" noChangeArrowheads="1"/>
          </p:cNvSpPr>
          <p:nvPr>
            <p:ph type="body" idx="4294967295"/>
          </p:nvPr>
        </p:nvSpPr>
        <p:spPr/>
        <p:txBody>
          <a:bodyPr/>
          <a:lstStyle/>
          <a:p>
            <a:r>
              <a:rPr lang="en-US" altLang="en-US" dirty="0" smtClean="0"/>
              <a:t>Elements</a:t>
            </a:r>
          </a:p>
          <a:p>
            <a:pPr lvl="1"/>
            <a:r>
              <a:rPr lang="en-US" altLang="en-US" dirty="0" smtClean="0"/>
              <a:t>Phases to create design artifacts and working system</a:t>
            </a:r>
          </a:p>
          <a:p>
            <a:pPr lvl="1"/>
            <a:r>
              <a:rPr lang="en-US" altLang="en-US" dirty="0" smtClean="0"/>
              <a:t>Human and automated processes</a:t>
            </a:r>
          </a:p>
          <a:p>
            <a:pPr lvl="1"/>
            <a:r>
              <a:rPr lang="en-US" altLang="en-US" dirty="0" smtClean="0"/>
              <a:t>Project management skills required</a:t>
            </a:r>
          </a:p>
          <a:p>
            <a:r>
              <a:rPr lang="en-US" altLang="en-US" dirty="0" smtClean="0"/>
              <a:t>Support the design of dimensional models, data warehouses, data marts, and data integration procedures</a:t>
            </a:r>
          </a:p>
        </p:txBody>
      </p:sp>
    </p:spTree>
    <p:extLst>
      <p:ext uri="{BB962C8B-B14F-4D97-AF65-F5344CB8AC3E}">
        <p14:creationId xmlns:p14="http://schemas.microsoft.com/office/powerpoint/2010/main" val="137963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8668179"/>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476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 Issues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5835954"/>
              </p:ext>
            </p:extLst>
          </p:nvPr>
        </p:nvGraphicFramePr>
        <p:xfrm>
          <a:off x="304800" y="1066800"/>
          <a:ext cx="8205216" cy="448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918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Demand-Driven Methodology</a:t>
            </a:r>
          </a:p>
        </p:txBody>
      </p:sp>
      <p:sp>
        <p:nvSpPr>
          <p:cNvPr id="6758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67588" name="Object 4"/>
          <p:cNvGraphicFramePr>
            <a:graphicFrameLocks noChangeAspect="1"/>
          </p:cNvGraphicFramePr>
          <p:nvPr>
            <p:extLst>
              <p:ext uri="{D42A27DB-BD31-4B8C-83A1-F6EECF244321}">
                <p14:modId xmlns:p14="http://schemas.microsoft.com/office/powerpoint/2010/main" val="3506138986"/>
              </p:ext>
            </p:extLst>
          </p:nvPr>
        </p:nvGraphicFramePr>
        <p:xfrm>
          <a:off x="3756660" y="1088136"/>
          <a:ext cx="2732088" cy="4740275"/>
        </p:xfrm>
        <a:graphic>
          <a:graphicData uri="http://schemas.openxmlformats.org/presentationml/2006/ole">
            <mc:AlternateContent xmlns:mc="http://schemas.openxmlformats.org/markup-compatibility/2006">
              <mc:Choice xmlns:v="urn:schemas-microsoft-com:vml" Requires="v">
                <p:oleObj spid="_x0000_s73771" name="Visio" r:id="rId4" imgW="2040941" imgH="3520806" progId="Visio.Drawing.11">
                  <p:embed/>
                </p:oleObj>
              </mc:Choice>
              <mc:Fallback>
                <p:oleObj name="Visio" r:id="rId4" imgW="2040941" imgH="35208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660" y="1088136"/>
                        <a:ext cx="2732088" cy="4740275"/>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278946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p:txBody>
          <a:bodyPr/>
          <a:lstStyle/>
          <a:p>
            <a:pPr eaLnBrk="1" hangingPunct="1"/>
            <a:r>
              <a:rPr lang="en-US" altLang="en-US" sz="3600" dirty="0" smtClean="0"/>
              <a:t>Demand-Driven Methodology </a:t>
            </a:r>
            <a:br>
              <a:rPr lang="en-US" altLang="en-US" sz="3600" dirty="0" smtClean="0"/>
            </a:br>
            <a:r>
              <a:rPr lang="en-US" altLang="en-US" sz="3600" dirty="0" smtClean="0"/>
              <a:t>Details</a:t>
            </a:r>
          </a:p>
        </p:txBody>
      </p:sp>
      <p:sp>
        <p:nvSpPr>
          <p:cNvPr id="68611" name="Rectangle 3"/>
          <p:cNvSpPr>
            <a:spLocks noGrp="1" noChangeArrowheads="1"/>
          </p:cNvSpPr>
          <p:nvPr>
            <p:ph type="body" idx="4294967295"/>
          </p:nvPr>
        </p:nvSpPr>
        <p:spPr>
          <a:xfrm>
            <a:off x="304800" y="1731264"/>
            <a:ext cx="8382000" cy="3831336"/>
          </a:xfrm>
        </p:spPr>
        <p:txBody>
          <a:bodyPr/>
          <a:lstStyle/>
          <a:p>
            <a:r>
              <a:rPr lang="en-US" altLang="en-US" dirty="0" smtClean="0"/>
              <a:t>Identify data marts</a:t>
            </a:r>
          </a:p>
          <a:p>
            <a:r>
              <a:rPr lang="en-US" altLang="en-US" dirty="0" smtClean="0"/>
              <a:t>Identify dimensions for data marts</a:t>
            </a:r>
          </a:p>
          <a:p>
            <a:pPr lvl="1"/>
            <a:r>
              <a:rPr lang="en-US" altLang="en-US" dirty="0" smtClean="0"/>
              <a:t>Matrix relating data marts and dimensions</a:t>
            </a:r>
          </a:p>
          <a:p>
            <a:pPr lvl="1"/>
            <a:r>
              <a:rPr lang="en-US" altLang="en-US" dirty="0" smtClean="0"/>
              <a:t>Standardize (conform) dimensions</a:t>
            </a:r>
          </a:p>
          <a:p>
            <a:r>
              <a:rPr lang="en-US" altLang="en-US" dirty="0" smtClean="0"/>
              <a:t>Design fact tables</a:t>
            </a:r>
          </a:p>
          <a:p>
            <a:pPr lvl="1"/>
            <a:r>
              <a:rPr lang="en-US" altLang="en-US" dirty="0" smtClean="0"/>
              <a:t>Define grain </a:t>
            </a:r>
          </a:p>
          <a:p>
            <a:pPr lvl="1"/>
            <a:r>
              <a:rPr lang="en-US" altLang="en-US" dirty="0" smtClean="0"/>
              <a:t>Determine details of dimensions</a:t>
            </a:r>
          </a:p>
          <a:p>
            <a:pPr lvl="1"/>
            <a:r>
              <a:rPr lang="en-US" altLang="en-US" dirty="0" smtClean="0"/>
              <a:t>Define </a:t>
            </a:r>
            <a:r>
              <a:rPr lang="en-US" altLang="en-US" dirty="0" smtClean="0"/>
              <a:t>measures</a:t>
            </a:r>
          </a:p>
        </p:txBody>
      </p:sp>
    </p:spTree>
    <p:extLst>
      <p:ext uri="{BB962C8B-B14F-4D97-AF65-F5344CB8AC3E}">
        <p14:creationId xmlns:p14="http://schemas.microsoft.com/office/powerpoint/2010/main" val="14928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Supply-Driven Methodology</a:t>
            </a:r>
          </a:p>
        </p:txBody>
      </p:sp>
      <p:sp>
        <p:nvSpPr>
          <p:cNvPr id="7065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70660" name="Object 4"/>
          <p:cNvGraphicFramePr>
            <a:graphicFrameLocks noChangeAspect="1"/>
          </p:cNvGraphicFramePr>
          <p:nvPr>
            <p:extLst>
              <p:ext uri="{D42A27DB-BD31-4B8C-83A1-F6EECF244321}">
                <p14:modId xmlns:p14="http://schemas.microsoft.com/office/powerpoint/2010/main" val="331147465"/>
              </p:ext>
            </p:extLst>
          </p:nvPr>
        </p:nvGraphicFramePr>
        <p:xfrm>
          <a:off x="3762248" y="1295399"/>
          <a:ext cx="2557463" cy="4413250"/>
        </p:xfrm>
        <a:graphic>
          <a:graphicData uri="http://schemas.openxmlformats.org/presentationml/2006/ole">
            <mc:AlternateContent xmlns:mc="http://schemas.openxmlformats.org/markup-compatibility/2006">
              <mc:Choice xmlns:v="urn:schemas-microsoft-com:vml" Requires="v">
                <p:oleObj spid="_x0000_s74795" name="Visio" r:id="rId4" imgW="2040941" imgH="3520806" progId="Visio.Drawing.11">
                  <p:embed/>
                </p:oleObj>
              </mc:Choice>
              <mc:Fallback>
                <p:oleObj name="Visio" r:id="rId4" imgW="2040941" imgH="35208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248" y="1295399"/>
                        <a:ext cx="2557463" cy="4413250"/>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276932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p:txBody>
          <a:bodyPr/>
          <a:lstStyle/>
          <a:p>
            <a:pPr eaLnBrk="1" hangingPunct="1"/>
            <a:r>
              <a:rPr lang="en-US" altLang="en-US" sz="3600" dirty="0" smtClean="0"/>
              <a:t>Supply-Driven Methodology Details</a:t>
            </a:r>
          </a:p>
        </p:txBody>
      </p:sp>
      <p:sp>
        <p:nvSpPr>
          <p:cNvPr id="71683" name="Rectangle 3"/>
          <p:cNvSpPr>
            <a:spLocks noGrp="1" noChangeArrowheads="1"/>
          </p:cNvSpPr>
          <p:nvPr>
            <p:ph type="body" idx="4294967295"/>
          </p:nvPr>
        </p:nvSpPr>
        <p:spPr/>
        <p:txBody>
          <a:bodyPr/>
          <a:lstStyle/>
          <a:p>
            <a:r>
              <a:rPr lang="en-US" altLang="en-US" sz="2400" dirty="0" smtClean="0"/>
              <a:t>Classify entity types</a:t>
            </a:r>
          </a:p>
          <a:p>
            <a:pPr lvl="1"/>
            <a:r>
              <a:rPr lang="en-US" altLang="en-US" sz="2000" dirty="0" smtClean="0"/>
              <a:t>Transactional entity types: events</a:t>
            </a:r>
          </a:p>
          <a:p>
            <a:pPr lvl="1"/>
            <a:r>
              <a:rPr lang="en-US" altLang="en-US" sz="2000" dirty="0" smtClean="0"/>
              <a:t>Component entity types: related to events in 1-M relationships</a:t>
            </a:r>
          </a:p>
          <a:p>
            <a:r>
              <a:rPr lang="en-US" altLang="en-US" dirty="0"/>
              <a:t>Define </a:t>
            </a:r>
            <a:r>
              <a:rPr lang="en-US" altLang="en-US" dirty="0" smtClean="0"/>
              <a:t>dimensions</a:t>
            </a:r>
            <a:endParaRPr lang="en-US" altLang="en-US" sz="2400" dirty="0" smtClean="0"/>
          </a:p>
          <a:p>
            <a:pPr lvl="1"/>
            <a:r>
              <a:rPr lang="en-US" altLang="en-US" dirty="0" smtClean="0"/>
              <a:t>Classification </a:t>
            </a:r>
            <a:r>
              <a:rPr lang="en-US" altLang="en-US" dirty="0"/>
              <a:t>entity types: related to component entity types in 1-M </a:t>
            </a:r>
            <a:r>
              <a:rPr lang="en-US" altLang="en-US" dirty="0" smtClean="0"/>
              <a:t>relationship</a:t>
            </a:r>
          </a:p>
          <a:p>
            <a:pPr lvl="1"/>
            <a:r>
              <a:rPr lang="en-US" altLang="en-US" sz="2000" dirty="0" smtClean="0"/>
              <a:t>Dimension hierarchies for component/classification entity types</a:t>
            </a:r>
          </a:p>
          <a:p>
            <a:r>
              <a:rPr lang="en-US" altLang="en-US" sz="2400" dirty="0" smtClean="0"/>
              <a:t>Refine dimension model</a:t>
            </a:r>
          </a:p>
          <a:p>
            <a:pPr lvl="1"/>
            <a:r>
              <a:rPr lang="en-US" altLang="en-US" sz="2000" dirty="0" smtClean="0"/>
              <a:t>Collapse</a:t>
            </a:r>
          </a:p>
          <a:p>
            <a:pPr lvl="1"/>
            <a:r>
              <a:rPr lang="en-US" altLang="en-US" sz="2000" dirty="0" smtClean="0"/>
              <a:t>Aggregate</a:t>
            </a:r>
          </a:p>
        </p:txBody>
      </p:sp>
    </p:spTree>
    <p:extLst>
      <p:ext uri="{BB962C8B-B14F-4D97-AF65-F5344CB8AC3E}">
        <p14:creationId xmlns:p14="http://schemas.microsoft.com/office/powerpoint/2010/main" val="20297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Relational Database Design and  Enterprise Data Warehouse Development&amp;quot;&quot;/&gt;&lt;property id=&quot;20307&quot; value=&quot;256&quot;/&gt;&lt;/object&gt;&lt;object type=&quot;3&quot; unique_id=&quot;11337&quot;&gt;&lt;property id=&quot;20148&quot; value=&quot;5&quot;/&gt;&lt;property id=&quot;20300&quot; value=&quot;Slide 3 - &amp;quot;Design Methodology&amp;quot;&quot;/&gt;&lt;property id=&quot;20307&quot; value=&quot;257&quot;/&gt;&lt;/object&gt;&lt;object type=&quot;3&quot; unique_id=&quot;11338&quot;&gt;&lt;property id=&quot;20148&quot; value=&quot;5&quot;/&gt;&lt;property id=&quot;20300&quot; value=&quot;Slide 5 - &amp;quot;Demand-Driven Methodology&amp;quot;&quot;/&gt;&lt;property id=&quot;20307&quot; value=&quot;258&quot;/&gt;&lt;/object&gt;&lt;object type=&quot;3&quot; unique_id=&quot;11339&quot;&gt;&lt;property id=&quot;20148&quot; value=&quot;5&quot;/&gt;&lt;property id=&quot;20300&quot; value=&quot;Slide 6 - &amp;quot;Demand-Driven Methodology  Details&amp;quot;&quot;/&gt;&lt;property id=&quot;20307&quot; value=&quot;259&quot;/&gt;&lt;/object&gt;&lt;object type=&quot;3&quot; unique_id=&quot;11340&quot;&gt;&lt;property id=&quot;20148&quot; value=&quot;5&quot;/&gt;&lt;property id=&quot;20300&quot; value=&quot;Slide 12 - &amp;quot;Grain (unit of analysis)&amp;quot;&quot;/&gt;&lt;property id=&quot;20307&quot; value=&quot;260&quot;/&gt;&lt;/object&gt;&lt;object type=&quot;3&quot; unique_id=&quot;11341&quot;&gt;&lt;property id=&quot;20148&quot; value=&quot;5&quot;/&gt;&lt;property id=&quot;20300&quot; value=&quot;Slide 7 - &amp;quot;Supply-Driven Methodology&amp;quot;&quot;/&gt;&lt;property id=&quot;20307&quot; value=&quot;261&quot;/&gt;&lt;/object&gt;&lt;object type=&quot;3&quot; unique_id=&quot;11342&quot;&gt;&lt;property id=&quot;20148&quot; value=&quot;5&quot;/&gt;&lt;property id=&quot;20300&quot; value=&quot;Slide 8 - &amp;quot;Supply-Driven Methodology Details&amp;quot;&quot;/&gt;&lt;property id=&quot;20307&quot; value=&quot;262&quot;/&gt;&lt;/object&gt;&lt;object type=&quot;3&quot; unique_id=&quot;11343&quot;&gt;&lt;property id=&quot;20148&quot; value=&quot;5&quot;/&gt;&lt;property id=&quot;20300&quot; value=&quot;Slide 9 - &amp;quot;Hybrid Methodology&amp;quot;&quot;/&gt;&lt;property id=&quot;20307&quot; value=&quot;263&quot;/&gt;&lt;/object&gt;&lt;object type=&quot;3&quot; unique_id=&quot;11344&quot;&gt;&lt;property id=&quot;20148&quot; value=&quot;5&quot;/&gt;&lt;property id=&quot;20300&quot; value=&quot;Slide 10 - &amp;quot;Hybrid Methodology Details&amp;quot;&quot;/&gt;&lt;property id=&quot;20307&quot; value=&quot;264&quot;/&gt;&lt;/object&gt;&lt;object type=&quot;3&quot; unique_id=&quot;11345&quot;&gt;&lt;property id=&quot;20148&quot; value=&quot;5&quot;/&gt;&lt;property id=&quot;20300&quot; value=&quot;Slide 11 - &amp;quot;Summary&amp;quot;&quot;/&gt;&lt;property id=&quot;20307&quot; value=&quot;265&quot;/&gt;&lt;/object&gt;&lt;object type=&quot;3&quot; unique_id=&quot;11583&quot;&gt;&lt;property id=&quot;20148&quot; value=&quot;5&quot;/&gt;&lt;property id=&quot;20300&quot; value=&quot;Slide 2 - &amp;quot;Lesson Objectives&amp;quot;&quot;/&gt;&lt;property id=&quot;20307&quot; value=&quot;266&quot;/&gt;&lt;/object&gt;&lt;object type=&quot;3&quot; unique_id=&quot;12129&quot;&gt;&lt;property id=&quot;20148&quot; value=&quot;5&quot;/&gt;&lt;property id=&quot;20300&quot; value=&quot;Slide 4 - &amp;quot;Design Methodology Issues&amp;quot;&quot;/&gt;&lt;property id=&quot;20307&quot; value=&quot;26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7857</TotalTime>
  <Words>993</Words>
  <Application>Microsoft Office PowerPoint</Application>
  <PresentationFormat>On-screen Show (4:3)</PresentationFormat>
  <Paragraphs>136</Paragraphs>
  <Slides>13</Slides>
  <Notes>13</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ＭＳ Ｐゴシック</vt:lpstr>
      <vt:lpstr>Arial</vt:lpstr>
      <vt:lpstr>Times New Roman</vt:lpstr>
      <vt:lpstr>Blank Presentation</vt:lpstr>
      <vt:lpstr>Visio</vt:lpstr>
      <vt:lpstr>Module 3 Relational Database Design and  Enterprise Data Warehouse Development</vt:lpstr>
      <vt:lpstr>Lesson Objectives</vt:lpstr>
      <vt:lpstr>Design Methodology</vt:lpstr>
      <vt:lpstr>Design Methodology</vt:lpstr>
      <vt:lpstr>Design Methodology Issues</vt:lpstr>
      <vt:lpstr>Demand-Driven Methodology</vt:lpstr>
      <vt:lpstr>Demand-Driven Methodology  Details</vt:lpstr>
      <vt:lpstr>Supply-Driven Methodology</vt:lpstr>
      <vt:lpstr>Supply-Driven Methodology Details</vt:lpstr>
      <vt:lpstr>Hybrid Methodology</vt:lpstr>
      <vt:lpstr>Hybrid Methodology Details</vt:lpstr>
      <vt:lpstr>Summary</vt:lpstr>
      <vt:lpstr>Grain (unit of analysis)</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Lesson 6: Data warehouse design methodologies</dc:title>
  <dc:subject>Data Warehouse Design Practices and Methodologies</dc:subject>
  <dc:creator>Michael Mannino</dc:creator>
  <dc:description>Third edition</dc:description>
  <cp:lastModifiedBy>Mike</cp:lastModifiedBy>
  <cp:revision>1979</cp:revision>
  <cp:lastPrinted>1601-01-01T00:00:00Z</cp:lastPrinted>
  <dcterms:created xsi:type="dcterms:W3CDTF">2000-07-15T18:34:14Z</dcterms:created>
  <dcterms:modified xsi:type="dcterms:W3CDTF">2015-09-09T17:32:19Z</dcterms:modified>
</cp:coreProperties>
</file>