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1"/>
  </p:notesMasterIdLst>
  <p:handoutMasterIdLst>
    <p:handoutMasterId r:id="rId12"/>
  </p:handoutMasterIdLst>
  <p:sldIdLst>
    <p:sldId id="256" r:id="rId2"/>
    <p:sldId id="273" r:id="rId3"/>
    <p:sldId id="274" r:id="rId4"/>
    <p:sldId id="258" r:id="rId5"/>
    <p:sldId id="264" r:id="rId6"/>
    <p:sldId id="277" r:id="rId7"/>
    <p:sldId id="275" r:id="rId8"/>
    <p:sldId id="276" r:id="rId9"/>
    <p:sldId id="270"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3.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3A1A55-C97E-4125-A216-577FF3D932C0}" type="doc">
      <dgm:prSet loTypeId="urn:microsoft.com/office/officeart/2005/8/layout/radial4" loCatId="relationship" qsTypeId="urn:microsoft.com/office/officeart/2005/8/quickstyle/simple3" qsCatId="simple" csTypeId="urn:microsoft.com/office/officeart/2005/8/colors/colorful5" csCatId="colorful" phldr="1"/>
      <dgm:spPr/>
      <dgm:t>
        <a:bodyPr/>
        <a:lstStyle/>
        <a:p>
          <a:endParaRPr lang="en-US"/>
        </a:p>
      </dgm:t>
    </dgm:pt>
    <dgm:pt modelId="{13B78CF4-EE27-4C07-A77A-77DE218D9842}">
      <dgm:prSet phldrT="[Text]"/>
      <dgm:spPr/>
      <dgm:t>
        <a:bodyPr/>
        <a:lstStyle/>
        <a:p>
          <a:r>
            <a:rPr lang="en-US" dirty="0" smtClean="0"/>
            <a:t>Manage refresh frequency and schedules</a:t>
          </a:r>
          <a:endParaRPr lang="en-US" dirty="0"/>
        </a:p>
      </dgm:t>
    </dgm:pt>
    <dgm:pt modelId="{9CF50DCF-C531-47E6-A709-206A70FD5F71}" type="parTrans" cxnId="{BFD7C8CA-588A-41C6-BB71-130D9FEB99A4}">
      <dgm:prSet/>
      <dgm:spPr/>
      <dgm:t>
        <a:bodyPr/>
        <a:lstStyle/>
        <a:p>
          <a:endParaRPr lang="en-US"/>
        </a:p>
      </dgm:t>
    </dgm:pt>
    <dgm:pt modelId="{38961D7B-64A7-4155-9EED-CA17B5351E53}" type="sibTrans" cxnId="{BFD7C8CA-588A-41C6-BB71-130D9FEB99A4}">
      <dgm:prSet/>
      <dgm:spPr/>
      <dgm:t>
        <a:bodyPr/>
        <a:lstStyle/>
        <a:p>
          <a:endParaRPr lang="en-US"/>
        </a:p>
      </dgm:t>
    </dgm:pt>
    <dgm:pt modelId="{B15D4AA5-1FAD-42BC-9CFE-AB22878C4A4B}">
      <dgm:prSet phldrT="[Text]"/>
      <dgm:spPr/>
      <dgm:t>
        <a:bodyPr/>
        <a:lstStyle/>
        <a:p>
          <a:r>
            <a:rPr lang="en-US" dirty="0" smtClean="0"/>
            <a:t>Timeliness </a:t>
          </a:r>
          <a:r>
            <a:rPr lang="en-US" dirty="0" smtClean="0"/>
            <a:t>importance</a:t>
          </a:r>
          <a:endParaRPr lang="en-US" dirty="0"/>
        </a:p>
      </dgm:t>
    </dgm:pt>
    <dgm:pt modelId="{69261C70-B09D-4488-9E19-185F4B9C6BA9}" type="parTrans" cxnId="{39E785DB-4099-4081-BE05-9E47573E7720}">
      <dgm:prSet/>
      <dgm:spPr/>
      <dgm:t>
        <a:bodyPr/>
        <a:lstStyle/>
        <a:p>
          <a:endParaRPr lang="en-US"/>
        </a:p>
      </dgm:t>
    </dgm:pt>
    <dgm:pt modelId="{7176D908-D5AB-4F3D-8CAA-4117BC49083D}" type="sibTrans" cxnId="{39E785DB-4099-4081-BE05-9E47573E7720}">
      <dgm:prSet/>
      <dgm:spPr/>
      <dgm:t>
        <a:bodyPr/>
        <a:lstStyle/>
        <a:p>
          <a:endParaRPr lang="en-US"/>
        </a:p>
      </dgm:t>
    </dgm:pt>
    <dgm:pt modelId="{2D306F30-B9E2-4CF2-B2C2-94BE04D16D3D}">
      <dgm:prSet phldrT="[Text]"/>
      <dgm:spPr/>
      <dgm:t>
        <a:bodyPr/>
        <a:lstStyle/>
        <a:p>
          <a:r>
            <a:rPr lang="en-US" dirty="0" smtClean="0"/>
            <a:t>Refresh costs</a:t>
          </a:r>
          <a:endParaRPr lang="en-US" dirty="0"/>
        </a:p>
      </dgm:t>
    </dgm:pt>
    <dgm:pt modelId="{CCAA7D7F-2105-43A8-AB21-E0E28A523437}" type="parTrans" cxnId="{9B8C7C4D-7579-48D8-807B-27010F2D66E1}">
      <dgm:prSet/>
      <dgm:spPr/>
      <dgm:t>
        <a:bodyPr/>
        <a:lstStyle/>
        <a:p>
          <a:endParaRPr lang="en-US"/>
        </a:p>
      </dgm:t>
    </dgm:pt>
    <dgm:pt modelId="{7E7A02B7-6631-4E2C-9FDE-3B1104AC3BB2}" type="sibTrans" cxnId="{9B8C7C4D-7579-48D8-807B-27010F2D66E1}">
      <dgm:prSet/>
      <dgm:spPr/>
      <dgm:t>
        <a:bodyPr/>
        <a:lstStyle/>
        <a:p>
          <a:endParaRPr lang="en-US"/>
        </a:p>
      </dgm:t>
    </dgm:pt>
    <dgm:pt modelId="{A49E2064-3253-45DB-82D6-7D8DE8A3BD18}">
      <dgm:prSet phldrT="[Text]"/>
      <dgm:spPr/>
      <dgm:t>
        <a:bodyPr/>
        <a:lstStyle/>
        <a:p>
          <a:r>
            <a:rPr lang="en-US" dirty="0" smtClean="0"/>
            <a:t>Constraints</a:t>
          </a:r>
          <a:endParaRPr lang="en-US" dirty="0"/>
        </a:p>
      </dgm:t>
    </dgm:pt>
    <dgm:pt modelId="{37C82335-5791-48C5-9251-4506EF3CC0CE}" type="parTrans" cxnId="{CFF38BC5-C30A-447D-83FE-6B6F54182CD5}">
      <dgm:prSet/>
      <dgm:spPr/>
      <dgm:t>
        <a:bodyPr/>
        <a:lstStyle/>
        <a:p>
          <a:endParaRPr lang="en-US"/>
        </a:p>
      </dgm:t>
    </dgm:pt>
    <dgm:pt modelId="{B83D09BF-5012-41A7-B32A-AC47669AD363}" type="sibTrans" cxnId="{CFF38BC5-C30A-447D-83FE-6B6F54182CD5}">
      <dgm:prSet/>
      <dgm:spPr/>
      <dgm:t>
        <a:bodyPr/>
        <a:lstStyle/>
        <a:p>
          <a:endParaRPr lang="en-US"/>
        </a:p>
      </dgm:t>
    </dgm:pt>
    <dgm:pt modelId="{4F91EBA7-92C7-4CE2-B8D5-CCD500292BFD}" type="pres">
      <dgm:prSet presAssocID="{853A1A55-C97E-4125-A216-577FF3D932C0}" presName="cycle" presStyleCnt="0">
        <dgm:presLayoutVars>
          <dgm:chMax val="1"/>
          <dgm:dir/>
          <dgm:animLvl val="ctr"/>
          <dgm:resizeHandles val="exact"/>
        </dgm:presLayoutVars>
      </dgm:prSet>
      <dgm:spPr/>
      <dgm:t>
        <a:bodyPr/>
        <a:lstStyle/>
        <a:p>
          <a:endParaRPr lang="en-US"/>
        </a:p>
      </dgm:t>
    </dgm:pt>
    <dgm:pt modelId="{6EBE5058-AC2D-45BF-9A61-C775323B8711}" type="pres">
      <dgm:prSet presAssocID="{13B78CF4-EE27-4C07-A77A-77DE218D9842}" presName="centerShape" presStyleLbl="node0" presStyleIdx="0" presStyleCnt="1"/>
      <dgm:spPr/>
      <dgm:t>
        <a:bodyPr/>
        <a:lstStyle/>
        <a:p>
          <a:endParaRPr lang="en-US"/>
        </a:p>
      </dgm:t>
    </dgm:pt>
    <dgm:pt modelId="{40216126-778D-4ACA-815B-0B3564BEB23E}" type="pres">
      <dgm:prSet presAssocID="{69261C70-B09D-4488-9E19-185F4B9C6BA9}" presName="parTrans" presStyleLbl="bgSibTrans2D1" presStyleIdx="0" presStyleCnt="3"/>
      <dgm:spPr/>
      <dgm:t>
        <a:bodyPr/>
        <a:lstStyle/>
        <a:p>
          <a:endParaRPr lang="en-US"/>
        </a:p>
      </dgm:t>
    </dgm:pt>
    <dgm:pt modelId="{99CA83E9-CBC9-471B-88E9-33FFC7BFFCF0}" type="pres">
      <dgm:prSet presAssocID="{B15D4AA5-1FAD-42BC-9CFE-AB22878C4A4B}" presName="node" presStyleLbl="node1" presStyleIdx="0" presStyleCnt="3">
        <dgm:presLayoutVars>
          <dgm:bulletEnabled val="1"/>
        </dgm:presLayoutVars>
      </dgm:prSet>
      <dgm:spPr/>
      <dgm:t>
        <a:bodyPr/>
        <a:lstStyle/>
        <a:p>
          <a:endParaRPr lang="en-US"/>
        </a:p>
      </dgm:t>
    </dgm:pt>
    <dgm:pt modelId="{E5A9BCC9-9701-4089-BA23-D48556D3E00A}" type="pres">
      <dgm:prSet presAssocID="{CCAA7D7F-2105-43A8-AB21-E0E28A523437}" presName="parTrans" presStyleLbl="bgSibTrans2D1" presStyleIdx="1" presStyleCnt="3"/>
      <dgm:spPr/>
      <dgm:t>
        <a:bodyPr/>
        <a:lstStyle/>
        <a:p>
          <a:endParaRPr lang="en-US"/>
        </a:p>
      </dgm:t>
    </dgm:pt>
    <dgm:pt modelId="{7F2F1BBB-0C65-48B9-AC53-569BF837A95B}" type="pres">
      <dgm:prSet presAssocID="{2D306F30-B9E2-4CF2-B2C2-94BE04D16D3D}" presName="node" presStyleLbl="node1" presStyleIdx="1" presStyleCnt="3">
        <dgm:presLayoutVars>
          <dgm:bulletEnabled val="1"/>
        </dgm:presLayoutVars>
      </dgm:prSet>
      <dgm:spPr/>
      <dgm:t>
        <a:bodyPr/>
        <a:lstStyle/>
        <a:p>
          <a:endParaRPr lang="en-US"/>
        </a:p>
      </dgm:t>
    </dgm:pt>
    <dgm:pt modelId="{9B5DF2E7-F44D-4D30-BD85-930A2BE0C66D}" type="pres">
      <dgm:prSet presAssocID="{37C82335-5791-48C5-9251-4506EF3CC0CE}" presName="parTrans" presStyleLbl="bgSibTrans2D1" presStyleIdx="2" presStyleCnt="3"/>
      <dgm:spPr/>
      <dgm:t>
        <a:bodyPr/>
        <a:lstStyle/>
        <a:p>
          <a:endParaRPr lang="en-US"/>
        </a:p>
      </dgm:t>
    </dgm:pt>
    <dgm:pt modelId="{6FB651FA-460C-44C7-9387-B986B55E6508}" type="pres">
      <dgm:prSet presAssocID="{A49E2064-3253-45DB-82D6-7D8DE8A3BD18}" presName="node" presStyleLbl="node1" presStyleIdx="2" presStyleCnt="3">
        <dgm:presLayoutVars>
          <dgm:bulletEnabled val="1"/>
        </dgm:presLayoutVars>
      </dgm:prSet>
      <dgm:spPr/>
      <dgm:t>
        <a:bodyPr/>
        <a:lstStyle/>
        <a:p>
          <a:endParaRPr lang="en-US"/>
        </a:p>
      </dgm:t>
    </dgm:pt>
  </dgm:ptLst>
  <dgm:cxnLst>
    <dgm:cxn modelId="{564A89DC-AE1D-4660-BDE2-261C95180C3C}" type="presOf" srcId="{A49E2064-3253-45DB-82D6-7D8DE8A3BD18}" destId="{6FB651FA-460C-44C7-9387-B986B55E6508}" srcOrd="0" destOrd="0" presId="urn:microsoft.com/office/officeart/2005/8/layout/radial4"/>
    <dgm:cxn modelId="{CFF38BC5-C30A-447D-83FE-6B6F54182CD5}" srcId="{13B78CF4-EE27-4C07-A77A-77DE218D9842}" destId="{A49E2064-3253-45DB-82D6-7D8DE8A3BD18}" srcOrd="2" destOrd="0" parTransId="{37C82335-5791-48C5-9251-4506EF3CC0CE}" sibTransId="{B83D09BF-5012-41A7-B32A-AC47669AD363}"/>
    <dgm:cxn modelId="{39E785DB-4099-4081-BE05-9E47573E7720}" srcId="{13B78CF4-EE27-4C07-A77A-77DE218D9842}" destId="{B15D4AA5-1FAD-42BC-9CFE-AB22878C4A4B}" srcOrd="0" destOrd="0" parTransId="{69261C70-B09D-4488-9E19-185F4B9C6BA9}" sibTransId="{7176D908-D5AB-4F3D-8CAA-4117BC49083D}"/>
    <dgm:cxn modelId="{BFA60A91-385F-4B01-BD07-DD76A5563874}" type="presOf" srcId="{37C82335-5791-48C5-9251-4506EF3CC0CE}" destId="{9B5DF2E7-F44D-4D30-BD85-930A2BE0C66D}" srcOrd="0" destOrd="0" presId="urn:microsoft.com/office/officeart/2005/8/layout/radial4"/>
    <dgm:cxn modelId="{2A570936-5161-46CC-B559-588AA2DC0366}" type="presOf" srcId="{69261C70-B09D-4488-9E19-185F4B9C6BA9}" destId="{40216126-778D-4ACA-815B-0B3564BEB23E}" srcOrd="0" destOrd="0" presId="urn:microsoft.com/office/officeart/2005/8/layout/radial4"/>
    <dgm:cxn modelId="{FE596EF7-75CF-48B7-93A7-D71E24F5BD9A}" type="presOf" srcId="{B15D4AA5-1FAD-42BC-9CFE-AB22878C4A4B}" destId="{99CA83E9-CBC9-471B-88E9-33FFC7BFFCF0}" srcOrd="0" destOrd="0" presId="urn:microsoft.com/office/officeart/2005/8/layout/radial4"/>
    <dgm:cxn modelId="{6B10336C-1D36-46C6-A47C-C531C6852F31}" type="presOf" srcId="{853A1A55-C97E-4125-A216-577FF3D932C0}" destId="{4F91EBA7-92C7-4CE2-B8D5-CCD500292BFD}" srcOrd="0" destOrd="0" presId="urn:microsoft.com/office/officeart/2005/8/layout/radial4"/>
    <dgm:cxn modelId="{BFD7C8CA-588A-41C6-BB71-130D9FEB99A4}" srcId="{853A1A55-C97E-4125-A216-577FF3D932C0}" destId="{13B78CF4-EE27-4C07-A77A-77DE218D9842}" srcOrd="0" destOrd="0" parTransId="{9CF50DCF-C531-47E6-A709-206A70FD5F71}" sibTransId="{38961D7B-64A7-4155-9EED-CA17B5351E53}"/>
    <dgm:cxn modelId="{2BC667CD-5B88-4CF7-85A2-A91C1B4F59BB}" type="presOf" srcId="{CCAA7D7F-2105-43A8-AB21-E0E28A523437}" destId="{E5A9BCC9-9701-4089-BA23-D48556D3E00A}" srcOrd="0" destOrd="0" presId="urn:microsoft.com/office/officeart/2005/8/layout/radial4"/>
    <dgm:cxn modelId="{C858523C-0180-466B-A87C-FB490874E70D}" type="presOf" srcId="{2D306F30-B9E2-4CF2-B2C2-94BE04D16D3D}" destId="{7F2F1BBB-0C65-48B9-AC53-569BF837A95B}" srcOrd="0" destOrd="0" presId="urn:microsoft.com/office/officeart/2005/8/layout/radial4"/>
    <dgm:cxn modelId="{2AFC57DA-3D67-4B2C-8831-EEBA69D49864}" type="presOf" srcId="{13B78CF4-EE27-4C07-A77A-77DE218D9842}" destId="{6EBE5058-AC2D-45BF-9A61-C775323B8711}" srcOrd="0" destOrd="0" presId="urn:microsoft.com/office/officeart/2005/8/layout/radial4"/>
    <dgm:cxn modelId="{9B8C7C4D-7579-48D8-807B-27010F2D66E1}" srcId="{13B78CF4-EE27-4C07-A77A-77DE218D9842}" destId="{2D306F30-B9E2-4CF2-B2C2-94BE04D16D3D}" srcOrd="1" destOrd="0" parTransId="{CCAA7D7F-2105-43A8-AB21-E0E28A523437}" sibTransId="{7E7A02B7-6631-4E2C-9FDE-3B1104AC3BB2}"/>
    <dgm:cxn modelId="{C579B622-9A9B-48A6-A0C4-629867CB8084}" type="presParOf" srcId="{4F91EBA7-92C7-4CE2-B8D5-CCD500292BFD}" destId="{6EBE5058-AC2D-45BF-9A61-C775323B8711}" srcOrd="0" destOrd="0" presId="urn:microsoft.com/office/officeart/2005/8/layout/radial4"/>
    <dgm:cxn modelId="{EC057FE3-2EF0-4165-A2D5-9CACE29BCF31}" type="presParOf" srcId="{4F91EBA7-92C7-4CE2-B8D5-CCD500292BFD}" destId="{40216126-778D-4ACA-815B-0B3564BEB23E}" srcOrd="1" destOrd="0" presId="urn:microsoft.com/office/officeart/2005/8/layout/radial4"/>
    <dgm:cxn modelId="{CD356C5E-CB98-4D67-9FC8-1704CB312696}" type="presParOf" srcId="{4F91EBA7-92C7-4CE2-B8D5-CCD500292BFD}" destId="{99CA83E9-CBC9-471B-88E9-33FFC7BFFCF0}" srcOrd="2" destOrd="0" presId="urn:microsoft.com/office/officeart/2005/8/layout/radial4"/>
    <dgm:cxn modelId="{EED5574E-0BD0-4EB6-ACD7-0808E489A12C}" type="presParOf" srcId="{4F91EBA7-92C7-4CE2-B8D5-CCD500292BFD}" destId="{E5A9BCC9-9701-4089-BA23-D48556D3E00A}" srcOrd="3" destOrd="0" presId="urn:microsoft.com/office/officeart/2005/8/layout/radial4"/>
    <dgm:cxn modelId="{C3E489B9-77CB-4095-8FCC-68F48A9EAFF3}" type="presParOf" srcId="{4F91EBA7-92C7-4CE2-B8D5-CCD500292BFD}" destId="{7F2F1BBB-0C65-48B9-AC53-569BF837A95B}" srcOrd="4" destOrd="0" presId="urn:microsoft.com/office/officeart/2005/8/layout/radial4"/>
    <dgm:cxn modelId="{EEACA80B-4BD7-4816-8778-2C33821BD3AC}" type="presParOf" srcId="{4F91EBA7-92C7-4CE2-B8D5-CCD500292BFD}" destId="{9B5DF2E7-F44D-4D30-BD85-930A2BE0C66D}" srcOrd="5" destOrd="0" presId="urn:microsoft.com/office/officeart/2005/8/layout/radial4"/>
    <dgm:cxn modelId="{F6DC5A88-D4DA-4ABC-A9CC-281EBB7148DD}" type="presParOf" srcId="{4F91EBA7-92C7-4CE2-B8D5-CCD500292BFD}" destId="{6FB651FA-460C-44C7-9387-B986B55E6508}"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0A4634-21AD-4426-8D17-F0AAF58EA81F}" type="doc">
      <dgm:prSet loTypeId="urn:microsoft.com/office/officeart/2008/layout/RadialCluster" loCatId="cycle" qsTypeId="urn:microsoft.com/office/officeart/2005/8/quickstyle/simple3" qsCatId="simple" csTypeId="urn:microsoft.com/office/officeart/2005/8/colors/colorful5" csCatId="colorful" phldr="1"/>
      <dgm:spPr/>
      <dgm:t>
        <a:bodyPr/>
        <a:lstStyle/>
        <a:p>
          <a:endParaRPr lang="en-US"/>
        </a:p>
      </dgm:t>
    </dgm:pt>
    <dgm:pt modelId="{B956D295-0FA4-45D2-BE55-2C0F0DDFE49E}">
      <dgm:prSet phldrT="[Text]"/>
      <dgm:spPr/>
      <dgm:t>
        <a:bodyPr/>
        <a:lstStyle/>
        <a:p>
          <a:r>
            <a:rPr lang="en-US" dirty="0" smtClean="0"/>
            <a:t>Satisfy Constraints</a:t>
          </a:r>
          <a:endParaRPr lang="en-US" dirty="0"/>
        </a:p>
      </dgm:t>
    </dgm:pt>
    <dgm:pt modelId="{DB9C2448-C3C5-4BE9-93AE-A0AF8C41D097}" type="parTrans" cxnId="{37606357-9CEC-45D5-8BE0-DD12E7543BB2}">
      <dgm:prSet/>
      <dgm:spPr/>
      <dgm:t>
        <a:bodyPr/>
        <a:lstStyle/>
        <a:p>
          <a:endParaRPr lang="en-US"/>
        </a:p>
      </dgm:t>
    </dgm:pt>
    <dgm:pt modelId="{3520B537-80EA-4BE6-BA23-DAF1CC31B2C4}" type="sibTrans" cxnId="{37606357-9CEC-45D5-8BE0-DD12E7543BB2}">
      <dgm:prSet/>
      <dgm:spPr/>
      <dgm:t>
        <a:bodyPr/>
        <a:lstStyle/>
        <a:p>
          <a:endParaRPr lang="en-US"/>
        </a:p>
      </dgm:t>
    </dgm:pt>
    <dgm:pt modelId="{1ADC22AA-5920-4009-8931-43A96EBE2D46}">
      <dgm:prSet phldrT="[Text]" custT="1"/>
      <dgm:spPr/>
      <dgm:t>
        <a:bodyPr/>
        <a:lstStyle/>
        <a:p>
          <a:r>
            <a:rPr lang="en-US" sz="1600" dirty="0" smtClean="0"/>
            <a:t>Source Access</a:t>
          </a:r>
          <a:endParaRPr lang="en-US" sz="1600" dirty="0"/>
        </a:p>
      </dgm:t>
    </dgm:pt>
    <dgm:pt modelId="{D0238063-31AD-4DA6-A015-A46C3A4E3FCA}" type="parTrans" cxnId="{69BB63E7-E791-462E-83AA-C993C20E3C22}">
      <dgm:prSet/>
      <dgm:spPr/>
      <dgm:t>
        <a:bodyPr/>
        <a:lstStyle/>
        <a:p>
          <a:endParaRPr lang="en-US"/>
        </a:p>
      </dgm:t>
    </dgm:pt>
    <dgm:pt modelId="{F5ECA441-934B-473D-9B1C-67819E123F11}" type="sibTrans" cxnId="{69BB63E7-E791-462E-83AA-C993C20E3C22}">
      <dgm:prSet/>
      <dgm:spPr/>
      <dgm:t>
        <a:bodyPr/>
        <a:lstStyle/>
        <a:p>
          <a:endParaRPr lang="en-US"/>
        </a:p>
      </dgm:t>
    </dgm:pt>
    <dgm:pt modelId="{3838454A-8F8D-4E83-BDB3-D59CD463D19C}">
      <dgm:prSet phldrT="[Text]" custT="1"/>
      <dgm:spPr/>
      <dgm:t>
        <a:bodyPr/>
        <a:lstStyle/>
        <a:p>
          <a:r>
            <a:rPr lang="en-US" sz="1400" dirty="0" smtClean="0"/>
            <a:t>Consistency</a:t>
          </a:r>
          <a:endParaRPr lang="en-US" sz="1400" dirty="0"/>
        </a:p>
      </dgm:t>
    </dgm:pt>
    <dgm:pt modelId="{C1380BC3-AF37-4F01-A86B-1D83164586AE}" type="parTrans" cxnId="{D05440B2-0A83-477C-873C-4F5E55DDE6E9}">
      <dgm:prSet/>
      <dgm:spPr/>
      <dgm:t>
        <a:bodyPr/>
        <a:lstStyle/>
        <a:p>
          <a:endParaRPr lang="en-US"/>
        </a:p>
      </dgm:t>
    </dgm:pt>
    <dgm:pt modelId="{7C466A8C-EE19-4658-953D-CBCDCE5B2D48}" type="sibTrans" cxnId="{D05440B2-0A83-477C-873C-4F5E55DDE6E9}">
      <dgm:prSet/>
      <dgm:spPr/>
      <dgm:t>
        <a:bodyPr/>
        <a:lstStyle/>
        <a:p>
          <a:endParaRPr lang="en-US"/>
        </a:p>
      </dgm:t>
    </dgm:pt>
    <dgm:pt modelId="{AD78B9D9-9B71-4870-A776-BC60951CEF0C}">
      <dgm:prSet phldrT="[Text]" custT="1"/>
      <dgm:spPr/>
      <dgm:t>
        <a:bodyPr/>
        <a:lstStyle/>
        <a:p>
          <a:r>
            <a:rPr lang="en-US" sz="1400" dirty="0" smtClean="0"/>
            <a:t>Completeness</a:t>
          </a:r>
          <a:endParaRPr lang="en-US" sz="1400" dirty="0"/>
        </a:p>
      </dgm:t>
    </dgm:pt>
    <dgm:pt modelId="{DC7D96D6-C67C-4FB8-AF9F-113B3F0D015E}" type="parTrans" cxnId="{629ACD35-5F11-4750-947C-DE43868B5C7B}">
      <dgm:prSet/>
      <dgm:spPr/>
      <dgm:t>
        <a:bodyPr/>
        <a:lstStyle/>
        <a:p>
          <a:endParaRPr lang="en-US"/>
        </a:p>
      </dgm:t>
    </dgm:pt>
    <dgm:pt modelId="{AD397448-ED6A-457B-8D7A-45EAB9E0B1DB}" type="sibTrans" cxnId="{629ACD35-5F11-4750-947C-DE43868B5C7B}">
      <dgm:prSet/>
      <dgm:spPr/>
      <dgm:t>
        <a:bodyPr/>
        <a:lstStyle/>
        <a:p>
          <a:endParaRPr lang="en-US"/>
        </a:p>
      </dgm:t>
    </dgm:pt>
    <dgm:pt modelId="{89F0729C-2E62-4537-BA9D-0FA98D581121}">
      <dgm:prSet phldrT="[Text]" custT="1"/>
      <dgm:spPr/>
      <dgm:t>
        <a:bodyPr/>
        <a:lstStyle/>
        <a:p>
          <a:r>
            <a:rPr lang="en-US" sz="1400" dirty="0" smtClean="0"/>
            <a:t>Availability</a:t>
          </a:r>
          <a:endParaRPr lang="en-US" sz="1400" dirty="0"/>
        </a:p>
      </dgm:t>
    </dgm:pt>
    <dgm:pt modelId="{74BDB3AE-99CA-49C0-88AB-2ADEE3F2A21A}" type="parTrans" cxnId="{A9D9339E-67C5-479B-A20A-E762E245A31F}">
      <dgm:prSet/>
      <dgm:spPr/>
      <dgm:t>
        <a:bodyPr/>
        <a:lstStyle/>
        <a:p>
          <a:endParaRPr lang="en-US"/>
        </a:p>
      </dgm:t>
    </dgm:pt>
    <dgm:pt modelId="{6FE766AF-C8E3-4D97-9132-AD63C9E39E96}" type="sibTrans" cxnId="{A9D9339E-67C5-479B-A20A-E762E245A31F}">
      <dgm:prSet/>
      <dgm:spPr/>
      <dgm:t>
        <a:bodyPr/>
        <a:lstStyle/>
        <a:p>
          <a:endParaRPr lang="en-US"/>
        </a:p>
      </dgm:t>
    </dgm:pt>
    <dgm:pt modelId="{2B0EB5B6-BAD5-4C13-9FB6-B0ECAE318301}">
      <dgm:prSet phldrT="[Text]" custT="1"/>
      <dgm:spPr/>
      <dgm:t>
        <a:bodyPr/>
        <a:lstStyle/>
        <a:p>
          <a:r>
            <a:rPr lang="en-US" sz="1400" dirty="0" smtClean="0"/>
            <a:t>Integration</a:t>
          </a:r>
          <a:endParaRPr lang="en-US" sz="1400" dirty="0"/>
        </a:p>
      </dgm:t>
    </dgm:pt>
    <dgm:pt modelId="{8BC74CE7-EB9B-4A3C-8DED-289EDEBEF1BD}" type="parTrans" cxnId="{1BF4962C-2285-482F-95B5-E2859AB29793}">
      <dgm:prSet/>
      <dgm:spPr/>
      <dgm:t>
        <a:bodyPr/>
        <a:lstStyle/>
        <a:p>
          <a:endParaRPr lang="en-US"/>
        </a:p>
      </dgm:t>
    </dgm:pt>
    <dgm:pt modelId="{CB4601E4-ECF5-4AB4-9B90-9300281771FA}" type="sibTrans" cxnId="{1BF4962C-2285-482F-95B5-E2859AB29793}">
      <dgm:prSet/>
      <dgm:spPr/>
      <dgm:t>
        <a:bodyPr/>
        <a:lstStyle/>
        <a:p>
          <a:endParaRPr lang="en-US"/>
        </a:p>
      </dgm:t>
    </dgm:pt>
    <dgm:pt modelId="{45E32EB4-FB39-419E-A012-2CFC6AB9350C}" type="pres">
      <dgm:prSet presAssocID="{B30A4634-21AD-4426-8D17-F0AAF58EA81F}" presName="Name0" presStyleCnt="0">
        <dgm:presLayoutVars>
          <dgm:chMax val="1"/>
          <dgm:chPref val="1"/>
          <dgm:dir/>
          <dgm:animOne val="branch"/>
          <dgm:animLvl val="lvl"/>
        </dgm:presLayoutVars>
      </dgm:prSet>
      <dgm:spPr/>
      <dgm:t>
        <a:bodyPr/>
        <a:lstStyle/>
        <a:p>
          <a:endParaRPr lang="en-US"/>
        </a:p>
      </dgm:t>
    </dgm:pt>
    <dgm:pt modelId="{B3DC07B1-0185-49EB-A0E9-52E766D4448B}" type="pres">
      <dgm:prSet presAssocID="{B956D295-0FA4-45D2-BE55-2C0F0DDFE49E}" presName="singleCycle" presStyleCnt="0"/>
      <dgm:spPr/>
    </dgm:pt>
    <dgm:pt modelId="{6AEA37CA-7DC9-49A8-8CC7-787A11BC7B46}" type="pres">
      <dgm:prSet presAssocID="{B956D295-0FA4-45D2-BE55-2C0F0DDFE49E}" presName="singleCenter" presStyleLbl="node1" presStyleIdx="0" presStyleCnt="6" custScaleX="144627" custScaleY="134482">
        <dgm:presLayoutVars>
          <dgm:chMax val="7"/>
          <dgm:chPref val="7"/>
        </dgm:presLayoutVars>
      </dgm:prSet>
      <dgm:spPr/>
      <dgm:t>
        <a:bodyPr/>
        <a:lstStyle/>
        <a:p>
          <a:endParaRPr lang="en-US"/>
        </a:p>
      </dgm:t>
    </dgm:pt>
    <dgm:pt modelId="{E5DAB740-BA4E-4D51-8F79-B57C9B9A8BBE}" type="pres">
      <dgm:prSet presAssocID="{D0238063-31AD-4DA6-A015-A46C3A4E3FCA}" presName="Name56" presStyleLbl="parChTrans1D2" presStyleIdx="0" presStyleCnt="5"/>
      <dgm:spPr/>
      <dgm:t>
        <a:bodyPr/>
        <a:lstStyle/>
        <a:p>
          <a:endParaRPr lang="en-US"/>
        </a:p>
      </dgm:t>
    </dgm:pt>
    <dgm:pt modelId="{1EB963F6-98B2-458A-AEC9-556407DDFE31}" type="pres">
      <dgm:prSet presAssocID="{1ADC22AA-5920-4009-8931-43A96EBE2D46}" presName="text0" presStyleLbl="node1" presStyleIdx="1" presStyleCnt="6" custScaleX="155419" custScaleY="120128">
        <dgm:presLayoutVars>
          <dgm:bulletEnabled val="1"/>
        </dgm:presLayoutVars>
      </dgm:prSet>
      <dgm:spPr/>
      <dgm:t>
        <a:bodyPr/>
        <a:lstStyle/>
        <a:p>
          <a:endParaRPr lang="en-US"/>
        </a:p>
      </dgm:t>
    </dgm:pt>
    <dgm:pt modelId="{3992D1CF-F89C-4B67-9F34-E44CC95BE4F4}" type="pres">
      <dgm:prSet presAssocID="{8BC74CE7-EB9B-4A3C-8DED-289EDEBEF1BD}" presName="Name56" presStyleLbl="parChTrans1D2" presStyleIdx="1" presStyleCnt="5"/>
      <dgm:spPr/>
      <dgm:t>
        <a:bodyPr/>
        <a:lstStyle/>
        <a:p>
          <a:endParaRPr lang="en-US"/>
        </a:p>
      </dgm:t>
    </dgm:pt>
    <dgm:pt modelId="{BB6A33AA-00B8-4C1F-A349-78C7FD1C04C9}" type="pres">
      <dgm:prSet presAssocID="{2B0EB5B6-BAD5-4C13-9FB6-B0ECAE318301}" presName="text0" presStyleLbl="node1" presStyleIdx="2" presStyleCnt="6" custScaleX="135645" custScaleY="102138" custRadScaleRad="110617" custRadScaleInc="173">
        <dgm:presLayoutVars>
          <dgm:bulletEnabled val="1"/>
        </dgm:presLayoutVars>
      </dgm:prSet>
      <dgm:spPr/>
      <dgm:t>
        <a:bodyPr/>
        <a:lstStyle/>
        <a:p>
          <a:endParaRPr lang="en-US"/>
        </a:p>
      </dgm:t>
    </dgm:pt>
    <dgm:pt modelId="{4FAAAD72-F012-46C3-8000-584F69EBC953}" type="pres">
      <dgm:prSet presAssocID="{C1380BC3-AF37-4F01-A86B-1D83164586AE}" presName="Name56" presStyleLbl="parChTrans1D2" presStyleIdx="2" presStyleCnt="5"/>
      <dgm:spPr/>
      <dgm:t>
        <a:bodyPr/>
        <a:lstStyle/>
        <a:p>
          <a:endParaRPr lang="en-US"/>
        </a:p>
      </dgm:t>
    </dgm:pt>
    <dgm:pt modelId="{FEDE75CA-FD4B-4418-9A3A-7C81100D3FAC}" type="pres">
      <dgm:prSet presAssocID="{3838454A-8F8D-4E83-BDB3-D59CD463D19C}" presName="text0" presStyleLbl="node1" presStyleIdx="3" presStyleCnt="6" custScaleX="131204" custScaleY="98976" custRadScaleRad="112045" custRadScaleInc="-13584">
        <dgm:presLayoutVars>
          <dgm:bulletEnabled val="1"/>
        </dgm:presLayoutVars>
      </dgm:prSet>
      <dgm:spPr/>
      <dgm:t>
        <a:bodyPr/>
        <a:lstStyle/>
        <a:p>
          <a:endParaRPr lang="en-US"/>
        </a:p>
      </dgm:t>
    </dgm:pt>
    <dgm:pt modelId="{02C64AB9-E294-4B47-B70A-1E84E6980687}" type="pres">
      <dgm:prSet presAssocID="{DC7D96D6-C67C-4FB8-AF9F-113B3F0D015E}" presName="Name56" presStyleLbl="parChTrans1D2" presStyleIdx="3" presStyleCnt="5"/>
      <dgm:spPr/>
      <dgm:t>
        <a:bodyPr/>
        <a:lstStyle/>
        <a:p>
          <a:endParaRPr lang="en-US"/>
        </a:p>
      </dgm:t>
    </dgm:pt>
    <dgm:pt modelId="{558E3F4C-E094-4C48-B2C0-24FA5DE0A09C}" type="pres">
      <dgm:prSet presAssocID="{AD78B9D9-9B71-4870-A776-BC60951CEF0C}" presName="text0" presStyleLbl="node1" presStyleIdx="4" presStyleCnt="6" custScaleX="142583" custScaleY="99714" custRadScaleRad="112633" custRadScaleInc="8999">
        <dgm:presLayoutVars>
          <dgm:bulletEnabled val="1"/>
        </dgm:presLayoutVars>
      </dgm:prSet>
      <dgm:spPr/>
      <dgm:t>
        <a:bodyPr/>
        <a:lstStyle/>
        <a:p>
          <a:endParaRPr lang="en-US"/>
        </a:p>
      </dgm:t>
    </dgm:pt>
    <dgm:pt modelId="{5C2793C9-A902-464B-B65A-8061F77822F8}" type="pres">
      <dgm:prSet presAssocID="{74BDB3AE-99CA-49C0-88AB-2ADEE3F2A21A}" presName="Name56" presStyleLbl="parChTrans1D2" presStyleIdx="4" presStyleCnt="5"/>
      <dgm:spPr/>
      <dgm:t>
        <a:bodyPr/>
        <a:lstStyle/>
        <a:p>
          <a:endParaRPr lang="en-US"/>
        </a:p>
      </dgm:t>
    </dgm:pt>
    <dgm:pt modelId="{9E9B2E07-9476-4164-BCAC-E9F61E554A24}" type="pres">
      <dgm:prSet presAssocID="{89F0729C-2E62-4537-BA9D-0FA98D581121}" presName="text0" presStyleLbl="node1" presStyleIdx="5" presStyleCnt="6" custScaleX="120537" custScaleY="102137">
        <dgm:presLayoutVars>
          <dgm:bulletEnabled val="1"/>
        </dgm:presLayoutVars>
      </dgm:prSet>
      <dgm:spPr/>
      <dgm:t>
        <a:bodyPr/>
        <a:lstStyle/>
        <a:p>
          <a:endParaRPr lang="en-US"/>
        </a:p>
      </dgm:t>
    </dgm:pt>
  </dgm:ptLst>
  <dgm:cxnLst>
    <dgm:cxn modelId="{2F350A37-9164-4485-A0C0-804784D36AAD}" type="presOf" srcId="{AD78B9D9-9B71-4870-A776-BC60951CEF0C}" destId="{558E3F4C-E094-4C48-B2C0-24FA5DE0A09C}" srcOrd="0" destOrd="0" presId="urn:microsoft.com/office/officeart/2008/layout/RadialCluster"/>
    <dgm:cxn modelId="{962EDC25-CCC6-4815-95D4-7D5CE5E348A7}" type="presOf" srcId="{89F0729C-2E62-4537-BA9D-0FA98D581121}" destId="{9E9B2E07-9476-4164-BCAC-E9F61E554A24}" srcOrd="0" destOrd="0" presId="urn:microsoft.com/office/officeart/2008/layout/RadialCluster"/>
    <dgm:cxn modelId="{0C35B449-CA5F-40EA-99F1-C89A6F270796}" type="presOf" srcId="{2B0EB5B6-BAD5-4C13-9FB6-B0ECAE318301}" destId="{BB6A33AA-00B8-4C1F-A349-78C7FD1C04C9}" srcOrd="0" destOrd="0" presId="urn:microsoft.com/office/officeart/2008/layout/RadialCluster"/>
    <dgm:cxn modelId="{A9D9339E-67C5-479B-A20A-E762E245A31F}" srcId="{B956D295-0FA4-45D2-BE55-2C0F0DDFE49E}" destId="{89F0729C-2E62-4537-BA9D-0FA98D581121}" srcOrd="4" destOrd="0" parTransId="{74BDB3AE-99CA-49C0-88AB-2ADEE3F2A21A}" sibTransId="{6FE766AF-C8E3-4D97-9132-AD63C9E39E96}"/>
    <dgm:cxn modelId="{A3C24978-D2B1-4685-82CB-9EE4C389D3D1}" type="presOf" srcId="{DC7D96D6-C67C-4FB8-AF9F-113B3F0D015E}" destId="{02C64AB9-E294-4B47-B70A-1E84E6980687}" srcOrd="0" destOrd="0" presId="urn:microsoft.com/office/officeart/2008/layout/RadialCluster"/>
    <dgm:cxn modelId="{37606357-9CEC-45D5-8BE0-DD12E7543BB2}" srcId="{B30A4634-21AD-4426-8D17-F0AAF58EA81F}" destId="{B956D295-0FA4-45D2-BE55-2C0F0DDFE49E}" srcOrd="0" destOrd="0" parTransId="{DB9C2448-C3C5-4BE9-93AE-A0AF8C41D097}" sibTransId="{3520B537-80EA-4BE6-BA23-DAF1CC31B2C4}"/>
    <dgm:cxn modelId="{2482DE84-F2C2-44AF-B349-0ACF09BAE98D}" type="presOf" srcId="{74BDB3AE-99CA-49C0-88AB-2ADEE3F2A21A}" destId="{5C2793C9-A902-464B-B65A-8061F77822F8}" srcOrd="0" destOrd="0" presId="urn:microsoft.com/office/officeart/2008/layout/RadialCluster"/>
    <dgm:cxn modelId="{0E60261F-F6A3-4EF0-8971-2F9E59E1A3B0}" type="presOf" srcId="{3838454A-8F8D-4E83-BDB3-D59CD463D19C}" destId="{FEDE75CA-FD4B-4418-9A3A-7C81100D3FAC}" srcOrd="0" destOrd="0" presId="urn:microsoft.com/office/officeart/2008/layout/RadialCluster"/>
    <dgm:cxn modelId="{D05440B2-0A83-477C-873C-4F5E55DDE6E9}" srcId="{B956D295-0FA4-45D2-BE55-2C0F0DDFE49E}" destId="{3838454A-8F8D-4E83-BDB3-D59CD463D19C}" srcOrd="2" destOrd="0" parTransId="{C1380BC3-AF37-4F01-A86B-1D83164586AE}" sibTransId="{7C466A8C-EE19-4658-953D-CBCDCE5B2D48}"/>
    <dgm:cxn modelId="{52D1B543-43F3-444F-8A54-B86C82B4AF6E}" type="presOf" srcId="{D0238063-31AD-4DA6-A015-A46C3A4E3FCA}" destId="{E5DAB740-BA4E-4D51-8F79-B57C9B9A8BBE}" srcOrd="0" destOrd="0" presId="urn:microsoft.com/office/officeart/2008/layout/RadialCluster"/>
    <dgm:cxn modelId="{CE96F60F-26F1-47C8-986D-F67778AA97AA}" type="presOf" srcId="{B956D295-0FA4-45D2-BE55-2C0F0DDFE49E}" destId="{6AEA37CA-7DC9-49A8-8CC7-787A11BC7B46}" srcOrd="0" destOrd="0" presId="urn:microsoft.com/office/officeart/2008/layout/RadialCluster"/>
    <dgm:cxn modelId="{69BB63E7-E791-462E-83AA-C993C20E3C22}" srcId="{B956D295-0FA4-45D2-BE55-2C0F0DDFE49E}" destId="{1ADC22AA-5920-4009-8931-43A96EBE2D46}" srcOrd="0" destOrd="0" parTransId="{D0238063-31AD-4DA6-A015-A46C3A4E3FCA}" sibTransId="{F5ECA441-934B-473D-9B1C-67819E123F11}"/>
    <dgm:cxn modelId="{1BF4962C-2285-482F-95B5-E2859AB29793}" srcId="{B956D295-0FA4-45D2-BE55-2C0F0DDFE49E}" destId="{2B0EB5B6-BAD5-4C13-9FB6-B0ECAE318301}" srcOrd="1" destOrd="0" parTransId="{8BC74CE7-EB9B-4A3C-8DED-289EDEBEF1BD}" sibTransId="{CB4601E4-ECF5-4AB4-9B90-9300281771FA}"/>
    <dgm:cxn modelId="{629ACD35-5F11-4750-947C-DE43868B5C7B}" srcId="{B956D295-0FA4-45D2-BE55-2C0F0DDFE49E}" destId="{AD78B9D9-9B71-4870-A776-BC60951CEF0C}" srcOrd="3" destOrd="0" parTransId="{DC7D96D6-C67C-4FB8-AF9F-113B3F0D015E}" sibTransId="{AD397448-ED6A-457B-8D7A-45EAB9E0B1DB}"/>
    <dgm:cxn modelId="{36D30DD0-4570-4A36-B090-CDCDB34BC6F3}" type="presOf" srcId="{8BC74CE7-EB9B-4A3C-8DED-289EDEBEF1BD}" destId="{3992D1CF-F89C-4B67-9F34-E44CC95BE4F4}" srcOrd="0" destOrd="0" presId="urn:microsoft.com/office/officeart/2008/layout/RadialCluster"/>
    <dgm:cxn modelId="{3C12DB41-549B-4E8C-914A-D25BDCB44CFB}" type="presOf" srcId="{C1380BC3-AF37-4F01-A86B-1D83164586AE}" destId="{4FAAAD72-F012-46C3-8000-584F69EBC953}" srcOrd="0" destOrd="0" presId="urn:microsoft.com/office/officeart/2008/layout/RadialCluster"/>
    <dgm:cxn modelId="{B71BEFED-360B-4067-AC98-E40BB7C19A6B}" type="presOf" srcId="{1ADC22AA-5920-4009-8931-43A96EBE2D46}" destId="{1EB963F6-98B2-458A-AEC9-556407DDFE31}" srcOrd="0" destOrd="0" presId="urn:microsoft.com/office/officeart/2008/layout/RadialCluster"/>
    <dgm:cxn modelId="{404DB6DB-0EE5-451B-8CD9-44F474BD7820}" type="presOf" srcId="{B30A4634-21AD-4426-8D17-F0AAF58EA81F}" destId="{45E32EB4-FB39-419E-A012-2CFC6AB9350C}" srcOrd="0" destOrd="0" presId="urn:microsoft.com/office/officeart/2008/layout/RadialCluster"/>
    <dgm:cxn modelId="{D7239357-003D-45C7-8F11-3473E08860E5}" type="presParOf" srcId="{45E32EB4-FB39-419E-A012-2CFC6AB9350C}" destId="{B3DC07B1-0185-49EB-A0E9-52E766D4448B}" srcOrd="0" destOrd="0" presId="urn:microsoft.com/office/officeart/2008/layout/RadialCluster"/>
    <dgm:cxn modelId="{B27FBB60-F919-4297-8AAB-27EDF9F9C7F0}" type="presParOf" srcId="{B3DC07B1-0185-49EB-A0E9-52E766D4448B}" destId="{6AEA37CA-7DC9-49A8-8CC7-787A11BC7B46}" srcOrd="0" destOrd="0" presId="urn:microsoft.com/office/officeart/2008/layout/RadialCluster"/>
    <dgm:cxn modelId="{ED72B04E-F3C6-4054-95BF-4E87E38DF71D}" type="presParOf" srcId="{B3DC07B1-0185-49EB-A0E9-52E766D4448B}" destId="{E5DAB740-BA4E-4D51-8F79-B57C9B9A8BBE}" srcOrd="1" destOrd="0" presId="urn:microsoft.com/office/officeart/2008/layout/RadialCluster"/>
    <dgm:cxn modelId="{F63B2F5B-1172-4DAC-A7B4-95917F06F931}" type="presParOf" srcId="{B3DC07B1-0185-49EB-A0E9-52E766D4448B}" destId="{1EB963F6-98B2-458A-AEC9-556407DDFE31}" srcOrd="2" destOrd="0" presId="urn:microsoft.com/office/officeart/2008/layout/RadialCluster"/>
    <dgm:cxn modelId="{D960ED47-F100-45AB-9954-01884C9EABA5}" type="presParOf" srcId="{B3DC07B1-0185-49EB-A0E9-52E766D4448B}" destId="{3992D1CF-F89C-4B67-9F34-E44CC95BE4F4}" srcOrd="3" destOrd="0" presId="urn:microsoft.com/office/officeart/2008/layout/RadialCluster"/>
    <dgm:cxn modelId="{E8B15786-22AC-4FDB-917C-CAFBCD3F3D36}" type="presParOf" srcId="{B3DC07B1-0185-49EB-A0E9-52E766D4448B}" destId="{BB6A33AA-00B8-4C1F-A349-78C7FD1C04C9}" srcOrd="4" destOrd="0" presId="urn:microsoft.com/office/officeart/2008/layout/RadialCluster"/>
    <dgm:cxn modelId="{6F6A80B6-A55D-43A7-A6E4-445FDBE1E669}" type="presParOf" srcId="{B3DC07B1-0185-49EB-A0E9-52E766D4448B}" destId="{4FAAAD72-F012-46C3-8000-584F69EBC953}" srcOrd="5" destOrd="0" presId="urn:microsoft.com/office/officeart/2008/layout/RadialCluster"/>
    <dgm:cxn modelId="{2BD177E0-96F7-4984-B1D2-FEFCF5D0943D}" type="presParOf" srcId="{B3DC07B1-0185-49EB-A0E9-52E766D4448B}" destId="{FEDE75CA-FD4B-4418-9A3A-7C81100D3FAC}" srcOrd="6" destOrd="0" presId="urn:microsoft.com/office/officeart/2008/layout/RadialCluster"/>
    <dgm:cxn modelId="{C2C08730-AC61-44E9-9562-4B7D8DC8992E}" type="presParOf" srcId="{B3DC07B1-0185-49EB-A0E9-52E766D4448B}" destId="{02C64AB9-E294-4B47-B70A-1E84E6980687}" srcOrd="7" destOrd="0" presId="urn:microsoft.com/office/officeart/2008/layout/RadialCluster"/>
    <dgm:cxn modelId="{236F2DB5-C54E-454C-ADBE-362EDAF5A360}" type="presParOf" srcId="{B3DC07B1-0185-49EB-A0E9-52E766D4448B}" destId="{558E3F4C-E094-4C48-B2C0-24FA5DE0A09C}" srcOrd="8" destOrd="0" presId="urn:microsoft.com/office/officeart/2008/layout/RadialCluster"/>
    <dgm:cxn modelId="{A0BFBD26-B91D-4AE5-83BF-710C8336E4AE}" type="presParOf" srcId="{B3DC07B1-0185-49EB-A0E9-52E766D4448B}" destId="{5C2793C9-A902-464B-B65A-8061F77822F8}" srcOrd="9" destOrd="0" presId="urn:microsoft.com/office/officeart/2008/layout/RadialCluster"/>
    <dgm:cxn modelId="{1017D3F5-BFDD-4F16-B643-658F5BF70858}" type="presParOf" srcId="{B3DC07B1-0185-49EB-A0E9-52E766D4448B}" destId="{9E9B2E07-9476-4164-BCAC-E9F61E554A24}"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E5058-AC2D-45BF-9A61-C775323B8711}">
      <dsp:nvSpPr>
        <dsp:cNvPr id="0" name=""/>
        <dsp:cNvSpPr/>
      </dsp:nvSpPr>
      <dsp:spPr>
        <a:xfrm>
          <a:off x="3165514" y="2444427"/>
          <a:ext cx="2050970" cy="2050970"/>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Manage refresh frequency and schedules</a:t>
          </a:r>
          <a:endParaRPr lang="en-US" sz="2100" kern="1200" dirty="0"/>
        </a:p>
      </dsp:txBody>
      <dsp:txXfrm>
        <a:off x="3465872" y="2744785"/>
        <a:ext cx="1450254" cy="1450254"/>
      </dsp:txXfrm>
    </dsp:sp>
    <dsp:sp modelId="{40216126-778D-4ACA-815B-0B3564BEB23E}">
      <dsp:nvSpPr>
        <dsp:cNvPr id="0" name=""/>
        <dsp:cNvSpPr/>
      </dsp:nvSpPr>
      <dsp:spPr>
        <a:xfrm rot="12900000">
          <a:off x="1845118" y="2085794"/>
          <a:ext cx="1573100" cy="584526"/>
        </a:xfrm>
        <a:prstGeom prst="lef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9CA83E9-CBC9-471B-88E9-33FFC7BFFCF0}">
      <dsp:nvSpPr>
        <dsp:cNvPr id="0" name=""/>
        <dsp:cNvSpPr/>
      </dsp:nvSpPr>
      <dsp:spPr>
        <a:xfrm>
          <a:off x="1013153" y="1147541"/>
          <a:ext cx="1948422" cy="1558737"/>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Timeliness </a:t>
          </a:r>
          <a:r>
            <a:rPr lang="en-US" sz="2700" kern="1200" dirty="0" smtClean="0"/>
            <a:t>importance</a:t>
          </a:r>
          <a:endParaRPr lang="en-US" sz="2700" kern="1200" dirty="0"/>
        </a:p>
      </dsp:txBody>
      <dsp:txXfrm>
        <a:off x="1058807" y="1193195"/>
        <a:ext cx="1857114" cy="1467429"/>
      </dsp:txXfrm>
    </dsp:sp>
    <dsp:sp modelId="{E5A9BCC9-9701-4089-BA23-D48556D3E00A}">
      <dsp:nvSpPr>
        <dsp:cNvPr id="0" name=""/>
        <dsp:cNvSpPr/>
      </dsp:nvSpPr>
      <dsp:spPr>
        <a:xfrm rot="16200000">
          <a:off x="3404449" y="1274057"/>
          <a:ext cx="1573100" cy="584526"/>
        </a:xfrm>
        <a:prstGeom prst="leftArrow">
          <a:avLst>
            <a:gd name="adj1" fmla="val 60000"/>
            <a:gd name="adj2" fmla="val 50000"/>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7F2F1BBB-0C65-48B9-AC53-569BF837A95B}">
      <dsp:nvSpPr>
        <dsp:cNvPr id="0" name=""/>
        <dsp:cNvSpPr/>
      </dsp:nvSpPr>
      <dsp:spPr>
        <a:xfrm>
          <a:off x="3216788" y="401"/>
          <a:ext cx="1948422" cy="1558737"/>
        </a:xfrm>
        <a:prstGeom prst="roundRect">
          <a:avLst>
            <a:gd name="adj" fmla="val 10000"/>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Refresh costs</a:t>
          </a:r>
          <a:endParaRPr lang="en-US" sz="2700" kern="1200" dirty="0"/>
        </a:p>
      </dsp:txBody>
      <dsp:txXfrm>
        <a:off x="3262442" y="46055"/>
        <a:ext cx="1857114" cy="1467429"/>
      </dsp:txXfrm>
    </dsp:sp>
    <dsp:sp modelId="{9B5DF2E7-F44D-4D30-BD85-930A2BE0C66D}">
      <dsp:nvSpPr>
        <dsp:cNvPr id="0" name=""/>
        <dsp:cNvSpPr/>
      </dsp:nvSpPr>
      <dsp:spPr>
        <a:xfrm rot="19500000">
          <a:off x="4963780" y="2085794"/>
          <a:ext cx="1573100" cy="584526"/>
        </a:xfrm>
        <a:prstGeom prst="leftArrow">
          <a:avLst>
            <a:gd name="adj1" fmla="val 60000"/>
            <a:gd name="adj2" fmla="val 50000"/>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FB651FA-460C-44C7-9387-B986B55E6508}">
      <dsp:nvSpPr>
        <dsp:cNvPr id="0" name=""/>
        <dsp:cNvSpPr/>
      </dsp:nvSpPr>
      <dsp:spPr>
        <a:xfrm>
          <a:off x="5420424" y="1147541"/>
          <a:ext cx="1948422" cy="1558737"/>
        </a:xfrm>
        <a:prstGeom prst="roundRect">
          <a:avLst>
            <a:gd name="adj" fmla="val 10000"/>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smtClean="0"/>
            <a:t>Constraints</a:t>
          </a:r>
          <a:endParaRPr lang="en-US" sz="2700" kern="1200" dirty="0"/>
        </a:p>
      </dsp:txBody>
      <dsp:txXfrm>
        <a:off x="5466078" y="1193195"/>
        <a:ext cx="1857114" cy="1467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 1, Module 4 on data integration concepts,</a:t>
            </a:r>
            <a:r>
              <a:rPr lang="en-US" baseline="0" dirty="0" smtClean="0"/>
              <a:t> </a:t>
            </a:r>
            <a:r>
              <a:rPr lang="en-US" dirty="0" smtClean="0"/>
              <a:t>processes, and techniques. </a:t>
            </a:r>
          </a:p>
          <a:p>
            <a:pPr>
              <a:defRPr/>
            </a:pPr>
            <a:endParaRPr lang="en-US" dirty="0" smtClean="0"/>
          </a:p>
          <a:p>
            <a:pPr>
              <a:defRPr/>
            </a:pPr>
            <a:r>
              <a:rPr lang="en-US" dirty="0" smtClean="0"/>
              <a:t>Opening question</a:t>
            </a:r>
          </a:p>
          <a:p>
            <a:pPr>
              <a:defRPr/>
            </a:pPr>
            <a:r>
              <a:rPr lang="en-US" dirty="0" smtClean="0"/>
              <a:t>- What data integration process has led to failure</a:t>
            </a:r>
            <a:r>
              <a:rPr lang="en-US" baseline="0" dirty="0" smtClean="0"/>
              <a:t> of data warehouse projects and why?</a:t>
            </a:r>
            <a:endParaRPr lang="en-US" dirty="0" smtClean="0"/>
          </a:p>
          <a:p>
            <a:pPr>
              <a:defRPr/>
            </a:pP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Lesson 1 emphasizes the characteristics of data integration processes.</a:t>
            </a:r>
          </a:p>
          <a:p>
            <a:pPr>
              <a:defRPr/>
            </a:pPr>
            <a:endParaRPr lang="en-US" dirty="0" smtClean="0"/>
          </a:p>
          <a:p>
            <a:pPr>
              <a:defRPr/>
            </a:pPr>
            <a:r>
              <a:rPr lang="en-US" dirty="0" smtClean="0"/>
              <a:t>Module overview</a:t>
            </a:r>
          </a:p>
          <a:p>
            <a:pPr marL="171450" indent="-171450">
              <a:buFontTx/>
              <a:buChar char="-"/>
              <a:defRPr/>
            </a:pPr>
            <a:r>
              <a:rPr lang="en-US" dirty="0" smtClean="0"/>
              <a:t>Conceptual</a:t>
            </a:r>
            <a:r>
              <a:rPr lang="en-US" baseline="0" dirty="0" smtClean="0"/>
              <a:t> background in lessons 1, 2, 3, and 5</a:t>
            </a:r>
          </a:p>
          <a:p>
            <a:pPr marL="171450" indent="-171450">
              <a:buFontTx/>
              <a:buChar char="-"/>
              <a:defRPr/>
            </a:pPr>
            <a:r>
              <a:rPr lang="en-US" baseline="0" dirty="0" smtClean="0"/>
              <a:t>Techniques in lessons 4 and 6</a:t>
            </a:r>
          </a:p>
          <a:p>
            <a:pPr marL="171450" indent="-171450">
              <a:buFontTx/>
              <a:buChar char="-"/>
              <a:defRPr/>
            </a:pPr>
            <a:r>
              <a:rPr lang="en-US" baseline="0" dirty="0" smtClean="0"/>
              <a:t>Data integration tools including an exercise and assignment in module 6</a:t>
            </a:r>
            <a:endParaRPr lang="en-US" dirty="0" smtClean="0"/>
          </a:p>
          <a:p>
            <a:pPr>
              <a:defRPr/>
            </a:pPr>
            <a:endParaRPr lang="en-US" dirty="0" smtClean="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71485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12F3D9C-C7D1-464A-889E-7D21FBE1482A}" type="slidenum">
              <a:rPr kumimoji="0" lang="en-US" altLang="en-US" sz="1200" b="0" smtClean="0"/>
              <a:pPr/>
              <a:t>3</a:t>
            </a:fld>
            <a:endParaRPr kumimoji="0" lang="en-US" altLang="en-US" sz="1200" b="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r>
              <a:rPr lang="en-US" altLang="en-US" dirty="0" smtClean="0"/>
              <a:t>Data integration adds value to disparate data sources that contribute data in enterprise data warehouses. Although data warehouses largely contain replicated data, populating and maintaining a data warehouse is much more complex than copying source data. Integrating data sources involves challenges of large volumes of data, widely varying formats and units of measure, different update frequencies, missing data, and lack of common identifiers. </a:t>
            </a:r>
          </a:p>
          <a:p>
            <a:r>
              <a:rPr lang="en-US" altLang="en-US" dirty="0" smtClean="0"/>
              <a:t>Data integration facilitates initially populating a data warehouse and periodically refreshing a data warehouse as data sources change. Determining data to load in a warehouse involves matching decision support needs to the realities of available data. Reconciling the differences among data sources is a significant challenge especially considering that source systems typically cannot be changed. As data sources change, a data warehouse should be refreshed in a timely manner to support decision making. Since data sources change at different rates, the determination of the time and content to refresh can be a significant challenge. Because of these challenges, data integration can involve significant investments in hardware, software, and personnel to achieve a satisfactory solution.</a:t>
            </a:r>
          </a:p>
        </p:txBody>
      </p:sp>
    </p:spTree>
    <p:extLst>
      <p:ext uri="{BB962C8B-B14F-4D97-AF65-F5344CB8AC3E}">
        <p14:creationId xmlns:p14="http://schemas.microsoft.com/office/powerpoint/2010/main" val="88247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6F6B2D2-D10B-4821-B167-52AB1CAA611E}" type="slidenum">
              <a:rPr kumimoji="0" lang="en-US" altLang="en-US" sz="1200" b="0" smtClean="0"/>
              <a:pPr/>
              <a:t>4</a:t>
            </a:fld>
            <a:endParaRPr kumimoji="0" lang="en-US" altLang="en-US" sz="1200" b="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r>
              <a:rPr lang="en-US" altLang="en-US" dirty="0" smtClean="0"/>
              <a:t>Refreshing a data warehouse is a complex process that involves management of time differences between the updating of data sources and the updating of the related data warehouse objects (tables, materialized views, data cubes, data marts). In the above figure, </a:t>
            </a:r>
            <a:r>
              <a:rPr lang="en-US" altLang="en-US" u="sng" dirty="0" smtClean="0"/>
              <a:t>valid time lag</a:t>
            </a:r>
            <a:r>
              <a:rPr lang="en-US" altLang="en-US" dirty="0" smtClean="0"/>
              <a:t> is the difference between the occurrence of an event in the real world (valid time) and the storage of the event in an operational database (transaction time). </a:t>
            </a:r>
            <a:r>
              <a:rPr lang="en-US" altLang="en-US" u="sng" dirty="0" smtClean="0"/>
              <a:t>Load time lag</a:t>
            </a:r>
            <a:r>
              <a:rPr lang="en-US" altLang="en-US" dirty="0" smtClean="0"/>
              <a:t> is the difference between transaction time and the storage of the event in a data warehouse (load time). For internal data sources, there may be some control over valid time lag. For external data sources, there is usually no control over valid time lag. Thus, a data warehouse administrator has most control over load time lag. </a:t>
            </a:r>
          </a:p>
        </p:txBody>
      </p:sp>
    </p:spTree>
    <p:extLst>
      <p:ext uri="{BB962C8B-B14F-4D97-AF65-F5344CB8AC3E}">
        <p14:creationId xmlns:p14="http://schemas.microsoft.com/office/powerpoint/2010/main" val="56141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65889227-5A34-401B-B323-CA288E44AB25}" type="slidenum">
              <a:rPr kumimoji="0" lang="en-US" altLang="en-US" sz="1200" b="0" smtClean="0"/>
              <a:pPr/>
              <a:t>5</a:t>
            </a:fld>
            <a:endParaRPr kumimoji="0" lang="en-US" altLang="en-US" sz="1200"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r>
              <a:rPr lang="en-US" altLang="en-US" dirty="0" smtClean="0"/>
              <a:t>The preparation phase manipulates change data from individual source systems. Extraction involves the retrieval of data from an individual source system. Transportation involves movement of the extracted data to a staging area. Cleaning involves a variety of tasks to standardize and improve the quality of the extracted data. Auditing involves recording results of the cleaning process, performing completeness and reasonableness checks, and handling exceptions. </a:t>
            </a:r>
          </a:p>
          <a:p>
            <a:r>
              <a:rPr lang="en-US" altLang="en-US" dirty="0" smtClean="0"/>
              <a:t>The integration phase involves merging the separate, cleaned sources into one source. Merging can involve removal of inconsistencies among the source data. Auditing involves recording results of the merging process, performing completeness and reasonableness checks, and handling exceptions. </a:t>
            </a:r>
          </a:p>
          <a:p>
            <a:r>
              <a:rPr lang="en-US" altLang="en-US" dirty="0" smtClean="0"/>
              <a:t>The update phase involves propagating the integrated change data to various parts of the data warehouse including fact and dimension tables, materialized views, stored data cubes, and data marts. After propagation, notification can be sent to user groups and administrators. </a:t>
            </a:r>
          </a:p>
        </p:txBody>
      </p:sp>
    </p:spTree>
    <p:extLst>
      <p:ext uri="{BB962C8B-B14F-4D97-AF65-F5344CB8AC3E}">
        <p14:creationId xmlns:p14="http://schemas.microsoft.com/office/powerpoint/2010/main" val="366270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Somewhat open ended process due to discovery of data problems</a:t>
            </a:r>
          </a:p>
          <a:p>
            <a:r>
              <a:rPr lang="en-US" altLang="en-US" dirty="0" smtClean="0"/>
              <a:t>Data quality problems must be addressed either at the source system level or refresh process</a:t>
            </a:r>
          </a:p>
          <a:p>
            <a:r>
              <a:rPr lang="en-US" altLang="en-US" dirty="0" smtClean="0"/>
              <a:t>Data warehouse extensions: add new data</a:t>
            </a:r>
          </a:p>
          <a:p>
            <a:r>
              <a:rPr lang="en-US" altLang="en-US" dirty="0" smtClean="0"/>
              <a:t>Different characteristics than refresh:</a:t>
            </a:r>
            <a:r>
              <a:rPr lang="en-US" altLang="en-US" baseline="0" dirty="0" smtClean="0"/>
              <a:t> more open ended than refresh</a:t>
            </a:r>
          </a:p>
          <a:p>
            <a:endParaRPr lang="en-US" altLang="en-US" baseline="0" dirty="0" smtClean="0"/>
          </a:p>
          <a:p>
            <a:r>
              <a:rPr lang="en-US" altLang="en-US" baseline="0" dirty="0" smtClean="0"/>
              <a:t>Resolution may involve data integration procedures and source system changes.</a:t>
            </a:r>
            <a:endParaRPr lang="en-US" altLang="en-US" dirty="0" smtClean="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71179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a:t>
            </a:r>
            <a:r>
              <a:rPr lang="en-US" baseline="0" dirty="0" smtClean="0"/>
              <a:t> refresh frequency</a:t>
            </a:r>
          </a:p>
          <a:p>
            <a:pPr marL="171450" indent="-171450">
              <a:buFontTx/>
              <a:buChar char="-"/>
            </a:pPr>
            <a:r>
              <a:rPr lang="en-US" baseline="0" dirty="0" smtClean="0"/>
              <a:t>Determine frequency of each part of a data warehouse</a:t>
            </a:r>
          </a:p>
          <a:p>
            <a:pPr marL="171450" indent="-171450">
              <a:buFontTx/>
              <a:buChar char="-"/>
            </a:pPr>
            <a:r>
              <a:rPr lang="en-US" baseline="0" dirty="0" smtClean="0"/>
              <a:t>Balance costs, timeliness, and constraints</a:t>
            </a:r>
          </a:p>
          <a:p>
            <a:pPr marL="171450" indent="-171450">
              <a:buFontTx/>
              <a:buChar char="-"/>
            </a:pPr>
            <a:r>
              <a:rPr lang="en-US" baseline="0" dirty="0" smtClean="0"/>
              <a:t>Set schedules for refresh jobs</a:t>
            </a:r>
          </a:p>
          <a:p>
            <a:pPr marL="171450" indent="-171450">
              <a:buFontTx/>
              <a:buChar char="-"/>
            </a:pPr>
            <a:r>
              <a:rPr lang="en-US" baseline="0" dirty="0" smtClean="0"/>
              <a:t>Maximize net refresh benefits</a:t>
            </a:r>
          </a:p>
          <a:p>
            <a:pPr marL="0" indent="0">
              <a:buFontTx/>
              <a:buNone/>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The primary objective in managing the refresh process is to determine the refresh frequency for each data source. The optimal refresh frequency maximizes the net refresh benefit defined as the value of data timeliness minus the cost of refresh. The value of data timeliness depends on the sensitivity of decision making to the currency of the data. Some decisions are very time sensitive such as inventory decisions. Organizations along a supply chain attempt to minimize inventory carrying costs by stocking goods as close as possible to the time needed. Other decisions are not so time sensitive. For example, the decision to close a poor performing store would typically be done using data over a long period of time. </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87370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Along with balancing the value of timeliness against the cost of refresh, the data warehouse administrator must satisfy constraints on the refresh process. Constraints on either the data warehouse or a source system may restrict frequent refresh. Source access constraints can be due to legacy technology with restricted scalability for internal data sources or coordination problems for external data sources. Integration constraints often involve identification of common entities such as customers and transactions across data sources. Completeness/consistency constraints can involve maintenance of the same time period in change data or inclusion of change data from each data source for completeness. Data warehouse availability often involves conflicts between online availability and warehouse loading.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1888346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9</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Data</a:t>
            </a:r>
            <a:r>
              <a:rPr lang="en-US" altLang="en-US" baseline="0" dirty="0" smtClean="0"/>
              <a:t> integration adds value to source data.</a:t>
            </a:r>
          </a:p>
          <a:p>
            <a:endParaRPr lang="en-US" altLang="en-US" baseline="0" dirty="0" smtClean="0"/>
          </a:p>
          <a:p>
            <a:r>
              <a:rPr lang="en-US" altLang="en-US" baseline="0" dirty="0" smtClean="0"/>
              <a:t>Without added value, business intelligence processing would be almost useless.</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sz="2800">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277598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575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165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226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923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678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695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334615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01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42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014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25245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075944" y="1603248"/>
            <a:ext cx="7391400" cy="1143000"/>
          </a:xfrm>
        </p:spPr>
        <p:txBody>
          <a:bodyPr/>
          <a:lstStyle/>
          <a:p>
            <a:r>
              <a:rPr lang="en-US" altLang="en-US" sz="3200" b="1" dirty="0"/>
              <a:t>Module 4</a:t>
            </a:r>
            <a:br>
              <a:rPr lang="en-US" altLang="en-US" sz="3200" b="1" dirty="0"/>
            </a:br>
            <a:r>
              <a:rPr lang="en-US" altLang="en-US" sz="3200" b="1" dirty="0"/>
              <a:t>Data Integration Concepts, Processes,</a:t>
            </a:r>
            <a:br>
              <a:rPr lang="en-US" altLang="en-US" sz="3200" b="1" dirty="0"/>
            </a:br>
            <a:r>
              <a:rPr lang="en-US" altLang="en-US" sz="3200" b="1" dirty="0"/>
              <a:t>and Techniques </a:t>
            </a:r>
            <a:endParaRPr lang="en-US" altLang="en-US" sz="3200" b="1" dirty="0" smtClean="0"/>
          </a:p>
        </p:txBody>
      </p:sp>
      <p:sp>
        <p:nvSpPr>
          <p:cNvPr id="3075" name="Rectangle 5"/>
          <p:cNvSpPr>
            <a:spLocks noGrp="1" noChangeArrowheads="1"/>
          </p:cNvSpPr>
          <p:nvPr>
            <p:ph type="subTitle" idx="1"/>
          </p:nvPr>
        </p:nvSpPr>
        <p:spPr>
          <a:xfrm>
            <a:off x="2249869" y="3635058"/>
            <a:ext cx="6629400" cy="985710"/>
          </a:xfrm>
          <a:noFill/>
          <a:ln w="25400"/>
        </p:spPr>
        <p:txBody>
          <a:bodyPr/>
          <a:lstStyle/>
          <a:p>
            <a:pPr algn="r" eaLnBrk="1" hangingPunct="1"/>
            <a:r>
              <a:rPr lang="en-US" altLang="en-US" dirty="0" smtClean="0"/>
              <a:t>Lesson 1: Concepts of Data Integration Processes</a:t>
            </a:r>
          </a:p>
        </p:txBody>
      </p:sp>
    </p:spTree>
    <p:extLst>
      <p:ext uri="{BB962C8B-B14F-4D97-AF65-F5344CB8AC3E}">
        <p14:creationId xmlns:p14="http://schemas.microsoft.com/office/powerpoint/2010/main" val="273941555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Explain diagrams for refresh processing and typical tasks</a:t>
            </a:r>
          </a:p>
          <a:p>
            <a:r>
              <a:rPr lang="en-US" dirty="0" smtClean="0"/>
              <a:t>Discuss difficulties of initial </a:t>
            </a:r>
            <a:r>
              <a:rPr lang="en-US" dirty="0"/>
              <a:t>population of a data warehouse</a:t>
            </a:r>
          </a:p>
          <a:p>
            <a:r>
              <a:rPr lang="en-US" dirty="0"/>
              <a:t>Understand </a:t>
            </a:r>
            <a:r>
              <a:rPr lang="en-US" dirty="0" smtClean="0"/>
              <a:t>tradeoffs </a:t>
            </a:r>
            <a:r>
              <a:rPr lang="en-US" dirty="0"/>
              <a:t>and constraints in </a:t>
            </a:r>
            <a:r>
              <a:rPr lang="en-US" dirty="0" smtClean="0"/>
              <a:t>managing refresh processing</a:t>
            </a:r>
            <a:endParaRPr lang="en-US" dirty="0"/>
          </a:p>
        </p:txBody>
      </p:sp>
    </p:spTree>
    <p:extLst>
      <p:ext uri="{BB962C8B-B14F-4D97-AF65-F5344CB8AC3E}">
        <p14:creationId xmlns:p14="http://schemas.microsoft.com/office/powerpoint/2010/main" val="59293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Motivation for Data </a:t>
            </a:r>
            <a:r>
              <a:rPr lang="en-US" altLang="en-US" dirty="0" smtClean="0"/>
              <a:t>Integration</a:t>
            </a:r>
          </a:p>
        </p:txBody>
      </p:sp>
      <p:sp>
        <p:nvSpPr>
          <p:cNvPr id="5123" name="Rectangle 3"/>
          <p:cNvSpPr>
            <a:spLocks noGrp="1" noChangeArrowheads="1"/>
          </p:cNvSpPr>
          <p:nvPr>
            <p:ph type="body" idx="1"/>
          </p:nvPr>
        </p:nvSpPr>
        <p:spPr>
          <a:xfrm>
            <a:off x="304800" y="1481328"/>
            <a:ext cx="8382000" cy="3700272"/>
          </a:xfrm>
        </p:spPr>
        <p:txBody>
          <a:bodyPr/>
          <a:lstStyle/>
          <a:p>
            <a:pPr eaLnBrk="1" hangingPunct="1"/>
            <a:r>
              <a:rPr lang="en-US" altLang="en-US" dirty="0" smtClean="0"/>
              <a:t>Add value by data transformations</a:t>
            </a:r>
          </a:p>
          <a:p>
            <a:pPr eaLnBrk="1" hangingPunct="1"/>
            <a:r>
              <a:rPr lang="en-US" altLang="en-US" dirty="0" smtClean="0"/>
              <a:t>Find single source of truth</a:t>
            </a:r>
          </a:p>
          <a:p>
            <a:pPr eaLnBrk="1" hangingPunct="1"/>
            <a:r>
              <a:rPr lang="en-US" altLang="en-US" dirty="0" smtClean="0"/>
              <a:t>Overcome challenges</a:t>
            </a:r>
          </a:p>
          <a:p>
            <a:pPr eaLnBrk="1" hangingPunct="1"/>
            <a:r>
              <a:rPr lang="en-US" altLang="en-US" dirty="0" smtClean="0"/>
              <a:t>Critical success factor for data warehouse projects</a:t>
            </a:r>
          </a:p>
          <a:p>
            <a:pPr eaLnBrk="1" hangingPunct="1"/>
            <a:r>
              <a:rPr lang="en-US" altLang="en-US" dirty="0" smtClean="0"/>
              <a:t>Significant investments in effort, hardware, and software</a:t>
            </a:r>
          </a:p>
        </p:txBody>
      </p:sp>
    </p:spTree>
    <p:extLst>
      <p:ext uri="{BB962C8B-B14F-4D97-AF65-F5344CB8AC3E}">
        <p14:creationId xmlns:p14="http://schemas.microsoft.com/office/powerpoint/2010/main" val="181666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220663"/>
            <a:ext cx="8080375" cy="1143000"/>
          </a:xfrm>
        </p:spPr>
        <p:txBody>
          <a:bodyPr/>
          <a:lstStyle/>
          <a:p>
            <a:pPr eaLnBrk="1" hangingPunct="1"/>
            <a:r>
              <a:rPr lang="en-US" altLang="en-US" smtClean="0"/>
              <a:t>Refresh Processing</a:t>
            </a:r>
          </a:p>
        </p:txBody>
      </p:sp>
      <p:sp>
        <p:nvSpPr>
          <p:cNvPr id="5017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0180" name="Object 3"/>
          <p:cNvGraphicFramePr>
            <a:graphicFrameLocks noChangeAspect="1"/>
          </p:cNvGraphicFramePr>
          <p:nvPr>
            <p:extLst>
              <p:ext uri="{D42A27DB-BD31-4B8C-83A1-F6EECF244321}">
                <p14:modId xmlns:p14="http://schemas.microsoft.com/office/powerpoint/2010/main" val="697036476"/>
              </p:ext>
            </p:extLst>
          </p:nvPr>
        </p:nvGraphicFramePr>
        <p:xfrm>
          <a:off x="463550" y="1619250"/>
          <a:ext cx="8235950" cy="4227513"/>
        </p:xfrm>
        <a:graphic>
          <a:graphicData uri="http://schemas.openxmlformats.org/presentationml/2006/ole">
            <mc:AlternateContent xmlns:mc="http://schemas.openxmlformats.org/markup-compatibility/2006">
              <mc:Choice xmlns:v="urn:schemas-microsoft-com:vml" Requires="v">
                <p:oleObj spid="_x0000_s83021" name="Visio" r:id="rId4" imgW="5200599" imgH="2676510" progId="Visio.Drawing.11">
                  <p:embed/>
                </p:oleObj>
              </mc:Choice>
              <mc:Fallback>
                <p:oleObj name="Visio" r:id="rId4" imgW="5200599" imgH="2676510" progId="Visio.Drawing.11">
                  <p:embed/>
                  <p:pic>
                    <p:nvPicPr>
                      <p:cNvPr id="0" name=""/>
                      <p:cNvPicPr>
                        <a:picLocks noChangeAspect="1" noChangeArrowheads="1"/>
                      </p:cNvPicPr>
                      <p:nvPr/>
                    </p:nvPicPr>
                    <p:blipFill>
                      <a:blip r:embed="rId5"/>
                      <a:srcRect/>
                      <a:stretch>
                        <a:fillRect/>
                      </a:stretch>
                    </p:blipFill>
                    <p:spPr bwMode="auto">
                      <a:xfrm>
                        <a:off x="463550" y="1619250"/>
                        <a:ext cx="8235950" cy="4227513"/>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385970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68338" y="204788"/>
            <a:ext cx="8080375" cy="1143000"/>
          </a:xfrm>
        </p:spPr>
        <p:txBody>
          <a:bodyPr/>
          <a:lstStyle/>
          <a:p>
            <a:pPr eaLnBrk="1" hangingPunct="1"/>
            <a:r>
              <a:rPr lang="en-US" altLang="en-US" dirty="0" smtClean="0"/>
              <a:t>Refresh Workflow</a:t>
            </a:r>
          </a:p>
        </p:txBody>
      </p:sp>
      <p:graphicFrame>
        <p:nvGraphicFramePr>
          <p:cNvPr id="7171" name="Object 5"/>
          <p:cNvGraphicFramePr>
            <a:graphicFrameLocks noGrp="1" noChangeAspect="1"/>
          </p:cNvGraphicFramePr>
          <p:nvPr>
            <p:ph idx="1"/>
            <p:extLst>
              <p:ext uri="{D42A27DB-BD31-4B8C-83A1-F6EECF244321}">
                <p14:modId xmlns:p14="http://schemas.microsoft.com/office/powerpoint/2010/main" val="2619480649"/>
              </p:ext>
            </p:extLst>
          </p:nvPr>
        </p:nvGraphicFramePr>
        <p:xfrm>
          <a:off x="2627948" y="860425"/>
          <a:ext cx="3348037" cy="5030788"/>
        </p:xfrm>
        <a:graphic>
          <a:graphicData uri="http://schemas.openxmlformats.org/presentationml/2006/ole">
            <mc:AlternateContent xmlns:mc="http://schemas.openxmlformats.org/markup-compatibility/2006">
              <mc:Choice xmlns:v="urn:schemas-microsoft-com:vml" Requires="v">
                <p:oleObj spid="_x0000_s84045" name="Visio" r:id="rId4" imgW="2074922" imgH="3116614" progId="Visio.Drawing.6">
                  <p:embed/>
                </p:oleObj>
              </mc:Choice>
              <mc:Fallback>
                <p:oleObj name="Visio" r:id="rId4" imgW="2074922" imgH="311661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948" y="860425"/>
                        <a:ext cx="3348037" cy="5030788"/>
                      </a:xfrm>
                      <a:prstGeom prst="rect">
                        <a:avLst/>
                      </a:prstGeom>
                      <a:solidFill>
                        <a:schemeClr val="accent5"/>
                      </a:solidFill>
                      <a:ln>
                        <a:noFill/>
                      </a:ln>
                      <a:effectLst/>
                      <a:extLst/>
                    </p:spPr>
                  </p:pic>
                </p:oleObj>
              </mc:Fallback>
            </mc:AlternateContent>
          </a:graphicData>
        </a:graphic>
      </p:graphicFrame>
    </p:spTree>
    <p:extLst>
      <p:ext uri="{BB962C8B-B14F-4D97-AF65-F5344CB8AC3E}">
        <p14:creationId xmlns:p14="http://schemas.microsoft.com/office/powerpoint/2010/main" val="344715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 Warehouse Load</a:t>
            </a:r>
            <a:endParaRPr lang="en-US" dirty="0"/>
          </a:p>
        </p:txBody>
      </p:sp>
      <p:grpSp>
        <p:nvGrpSpPr>
          <p:cNvPr id="12" name="Group 11"/>
          <p:cNvGrpSpPr/>
          <p:nvPr/>
        </p:nvGrpSpPr>
        <p:grpSpPr>
          <a:xfrm>
            <a:off x="926592" y="1804416"/>
            <a:ext cx="7351776" cy="1853184"/>
            <a:chOff x="524256" y="1889759"/>
            <a:chExt cx="8028432" cy="2170177"/>
          </a:xfrm>
        </p:grpSpPr>
        <p:sp>
          <p:nvSpPr>
            <p:cNvPr id="4" name="Cloud 3"/>
            <p:cNvSpPr/>
            <p:nvPr/>
          </p:nvSpPr>
          <p:spPr bwMode="auto">
            <a:xfrm>
              <a:off x="524256" y="2438400"/>
              <a:ext cx="2365248" cy="1621536"/>
            </a:xfrm>
            <a:prstGeom prst="cloud">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Data quality problems</a:t>
              </a:r>
              <a:endParaRPr kumimoji="0" lang="en-US" sz="20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Rounded Rectangle 5"/>
            <p:cNvSpPr/>
            <p:nvPr/>
          </p:nvSpPr>
          <p:spPr bwMode="auto">
            <a:xfrm>
              <a:off x="3767328" y="2676144"/>
              <a:ext cx="1914144" cy="11460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latin typeface="Arial" pitchFamily="127" charset="0"/>
                  <a:ea typeface="ＭＳ Ｐゴシック" pitchFamily="127" charset="-128"/>
                  <a:cs typeface="ＭＳ Ｐゴシック" pitchFamily="127" charset="-128"/>
                </a:rPr>
                <a:t>Discover</a:t>
              </a:r>
              <a:endParaRPr kumimoji="0" lang="en-US" sz="2400" b="0" i="0" u="none" strike="noStrike" cap="none" normalizeH="0" baseline="0" dirty="0">
                <a:solidFill>
                  <a:schemeClr val="tx1"/>
                </a:solidFill>
                <a:effectLst/>
                <a:latin typeface="Arial" pitchFamily="127" charset="0"/>
                <a:ea typeface="ＭＳ Ｐゴシック" pitchFamily="127" charset="-128"/>
                <a:cs typeface="ＭＳ Ｐゴシック" pitchFamily="127" charset="-128"/>
              </a:endParaRPr>
            </a:p>
          </p:txBody>
        </p:sp>
        <p:sp>
          <p:nvSpPr>
            <p:cNvPr id="7" name="Rounded Rectangle 6"/>
            <p:cNvSpPr/>
            <p:nvPr/>
          </p:nvSpPr>
          <p:spPr bwMode="auto">
            <a:xfrm>
              <a:off x="6638544" y="2676144"/>
              <a:ext cx="1914144" cy="114604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latin typeface="Arial" pitchFamily="127" charset="0"/>
                  <a:ea typeface="ＭＳ Ｐゴシック" pitchFamily="127" charset="-128"/>
                  <a:cs typeface="ＭＳ Ｐゴシック" pitchFamily="127" charset="-128"/>
                </a:rPr>
                <a:t>Resolve</a:t>
              </a:r>
              <a:endParaRPr kumimoji="0" lang="en-US" sz="2400" b="0" i="0" u="none" strike="noStrike" cap="none" normalizeH="0" baseline="0" dirty="0">
                <a:solidFill>
                  <a:schemeClr val="tx1"/>
                </a:solidFill>
                <a:effectLst/>
                <a:latin typeface="Arial" pitchFamily="127" charset="0"/>
                <a:ea typeface="ＭＳ Ｐゴシック" pitchFamily="127" charset="-128"/>
                <a:cs typeface="ＭＳ Ｐゴシック" pitchFamily="127" charset="-128"/>
              </a:endParaRPr>
            </a:p>
          </p:txBody>
        </p:sp>
        <p:sp>
          <p:nvSpPr>
            <p:cNvPr id="8" name="Right Arrow 7"/>
            <p:cNvSpPr/>
            <p:nvPr/>
          </p:nvSpPr>
          <p:spPr bwMode="auto">
            <a:xfrm>
              <a:off x="2974848" y="3060192"/>
              <a:ext cx="707136" cy="37795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Right Arrow 8"/>
            <p:cNvSpPr/>
            <p:nvPr/>
          </p:nvSpPr>
          <p:spPr bwMode="auto">
            <a:xfrm>
              <a:off x="5882640" y="3060192"/>
              <a:ext cx="707136" cy="37795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0" name="Bent-Up Arrow 9"/>
            <p:cNvSpPr/>
            <p:nvPr/>
          </p:nvSpPr>
          <p:spPr bwMode="auto">
            <a:xfrm rot="10800000">
              <a:off x="4495800" y="1889760"/>
              <a:ext cx="2980944" cy="682752"/>
            </a:xfrm>
            <a:prstGeom prst="bentUp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1" name="Rectangle 10"/>
            <p:cNvSpPr/>
            <p:nvPr/>
          </p:nvSpPr>
          <p:spPr bwMode="auto">
            <a:xfrm>
              <a:off x="7318248" y="1889759"/>
              <a:ext cx="158496" cy="682753"/>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grpSp>
      <p:sp>
        <p:nvSpPr>
          <p:cNvPr id="13" name="TextBox 12"/>
          <p:cNvSpPr txBox="1"/>
          <p:nvPr/>
        </p:nvSpPr>
        <p:spPr>
          <a:xfrm>
            <a:off x="757986" y="3916614"/>
            <a:ext cx="6886397" cy="186204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0" dirty="0" smtClean="0">
                <a:latin typeface="+mn-lt"/>
              </a:rPr>
              <a:t>Major development activity</a:t>
            </a:r>
          </a:p>
          <a:p>
            <a:pPr marL="285750" indent="-285750">
              <a:spcAft>
                <a:spcPts val="600"/>
              </a:spcAft>
              <a:buFont typeface="Arial" panose="020B0604020202020204" pitchFamily="34" charset="0"/>
              <a:buChar char="•"/>
            </a:pPr>
            <a:r>
              <a:rPr lang="en-US" sz="2000" b="0" dirty="0" smtClean="0">
                <a:latin typeface="+mn-lt"/>
              </a:rPr>
              <a:t>More open ended than refresh with difficult to estimate time requirements</a:t>
            </a:r>
          </a:p>
          <a:p>
            <a:pPr marL="285750" indent="-285750">
              <a:spcAft>
                <a:spcPts val="600"/>
              </a:spcAft>
              <a:buFont typeface="Arial" panose="020B0604020202020204" pitchFamily="34" charset="0"/>
              <a:buChar char="•"/>
            </a:pPr>
            <a:r>
              <a:rPr lang="en-US" sz="2000" b="0" dirty="0" smtClean="0">
                <a:latin typeface="+mn-lt"/>
              </a:rPr>
              <a:t>Use profiling tools to discover data quality problems</a:t>
            </a:r>
          </a:p>
          <a:p>
            <a:pPr marL="285750" indent="-285750">
              <a:spcAft>
                <a:spcPts val="600"/>
              </a:spcAft>
              <a:buFont typeface="Arial" panose="020B0604020202020204" pitchFamily="34" charset="0"/>
              <a:buChar char="•"/>
            </a:pPr>
            <a:r>
              <a:rPr lang="en-US" sz="2000" b="0" dirty="0" smtClean="0">
                <a:latin typeface="+mn-lt"/>
              </a:rPr>
              <a:t>Perform for major data warehouse extensions</a:t>
            </a:r>
            <a:endParaRPr lang="en-US" sz="2000" b="0" dirty="0">
              <a:latin typeface="+mn-lt"/>
            </a:endParaRPr>
          </a:p>
        </p:txBody>
      </p:sp>
    </p:spTree>
    <p:extLst>
      <p:ext uri="{BB962C8B-B14F-4D97-AF65-F5344CB8AC3E}">
        <p14:creationId xmlns:p14="http://schemas.microsoft.com/office/powerpoint/2010/main" val="63265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Refresh Processing Decision Making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3591387"/>
              </p:ext>
            </p:extLst>
          </p:nvPr>
        </p:nvGraphicFramePr>
        <p:xfrm>
          <a:off x="304800" y="1115568"/>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383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Constraints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842519"/>
              </p:ext>
            </p:extLst>
          </p:nvPr>
        </p:nvGraphicFramePr>
        <p:xfrm>
          <a:off x="1325880" y="990600"/>
          <a:ext cx="7665720" cy="4584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54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Add value by transformations</a:t>
            </a:r>
          </a:p>
          <a:p>
            <a:pPr eaLnBrk="1" hangingPunct="1"/>
            <a:r>
              <a:rPr lang="en-US" altLang="en-US" dirty="0" smtClean="0"/>
              <a:t>Tedious but important processes for population and refreshment</a:t>
            </a:r>
          </a:p>
          <a:p>
            <a:pPr eaLnBrk="1" hangingPunct="1"/>
            <a:r>
              <a:rPr lang="en-US" altLang="en-US" dirty="0" smtClean="0"/>
              <a:t>Substantial investments in technology and effort</a:t>
            </a:r>
          </a:p>
          <a:p>
            <a:pPr eaLnBrk="1" hangingPunct="1"/>
            <a:r>
              <a:rPr lang="en-US" altLang="en-US" dirty="0" smtClean="0"/>
              <a:t>Data integration </a:t>
            </a:r>
            <a:r>
              <a:rPr lang="en-US" altLang="en-US" smtClean="0"/>
              <a:t>tools to </a:t>
            </a:r>
            <a:r>
              <a:rPr lang="en-US" altLang="en-US" dirty="0" smtClean="0"/>
              <a:t>improve productivity</a:t>
            </a:r>
          </a:p>
        </p:txBody>
      </p:sp>
    </p:spTree>
    <p:extLst>
      <p:ext uri="{BB962C8B-B14F-4D97-AF65-F5344CB8AC3E}">
        <p14:creationId xmlns:p14="http://schemas.microsoft.com/office/powerpoint/2010/main" val="185030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4724&quot;&gt;&lt;property id=&quot;20148&quot; value=&quot;5&quot;/&gt;&lt;property id=&quot;20300&quot; value=&quot;Slide 1 - &amp;quot;Module 4 Data Integration Concepts, Processes, and Techniques &amp;quot;&quot;/&gt;&lt;property id=&quot;20307&quot; value=&quot;256&quot;/&gt;&lt;/object&gt;&lt;object type=&quot;3&quot; unique_id=&quot;14726&quot;&gt;&lt;property id=&quot;20148&quot; value=&quot;5&quot;/&gt;&lt;property id=&quot;20300&quot; value=&quot;Slide 4 - &amp;quot;Refresh Processing&amp;quot;&quot;/&gt;&lt;property id=&quot;20307&quot; value=&quot;258&quot;/&gt;&lt;/object&gt;&lt;object type=&quot;3&quot; unique_id=&quot;14732&quot;&gt;&lt;property id=&quot;20148&quot; value=&quot;5&quot;/&gt;&lt;property id=&quot;20300&quot; value=&quot;Slide 5 - &amp;quot;Refresh Workflow&amp;quot;&quot;/&gt;&lt;property id=&quot;20307&quot; value=&quot;264&quot;/&gt;&lt;/object&gt;&lt;object type=&quot;3&quot; unique_id=&quot;14738&quot;&gt;&lt;property id=&quot;20148&quot; value=&quot;5&quot;/&gt;&lt;property id=&quot;20300&quot; value=&quot;Slide 9 - &amp;quot;Summary&amp;quot;&quot;/&gt;&lt;property id=&quot;20307&quot; value=&quot;270&quot;/&gt;&lt;/object&gt;&lt;object type=&quot;3&quot; unique_id=&quot;24866&quot;&gt;&lt;property id=&quot;20148&quot; value=&quot;5&quot;/&gt;&lt;property id=&quot;20300&quot; value=&quot;Slide 2 - &amp;quot;Lesson Objectives&amp;quot;&quot;/&gt;&lt;property id=&quot;20307&quot; value=&quot;273&quot;/&gt;&lt;/object&gt;&lt;object type=&quot;3&quot; unique_id=&quot;25173&quot;&gt;&lt;property id=&quot;20148&quot; value=&quot;5&quot;/&gt;&lt;property id=&quot;20300&quot; value=&quot;Slide 3 - &amp;quot;Motivation for Data Integration&amp;quot;&quot;/&gt;&lt;property id=&quot;20307&quot; value=&quot;274&quot;/&gt;&lt;/object&gt;&lt;object type=&quot;3&quot; unique_id=&quot;25174&quot;&gt;&lt;property id=&quot;20148&quot; value=&quot;5&quot;/&gt;&lt;property id=&quot;20300&quot; value=&quot;Slide 6 - &amp;quot;Initial Data Warehouse Load&amp;quot;&quot;/&gt;&lt;property id=&quot;20307&quot; value=&quot;277&quot;/&gt;&lt;/object&gt;&lt;object type=&quot;3&quot; unique_id=&quot;25175&quot;&gt;&lt;property id=&quot;20148&quot; value=&quot;5&quot;/&gt;&lt;property id=&quot;20300&quot; value=&quot;Slide 7 - &amp;quot;Refresh Processing Decision Making&amp;quot;&quot;/&gt;&lt;property id=&quot;20307&quot; value=&quot;275&quot;/&gt;&lt;/object&gt;&lt;object type=&quot;3&quot; unique_id=&quot;25176&quot;&gt;&lt;property id=&quot;20148&quot; value=&quot;5&quot;/&gt;&lt;property id=&quot;20300&quot; value=&quot;Slide 8 - &amp;quot;Refresh Constraints&amp;quot;&quot;/&gt;&lt;property id=&quot;20307&quot; value=&quot;27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10591</TotalTime>
  <Words>1094</Words>
  <Application>Microsoft Office PowerPoint</Application>
  <PresentationFormat>On-screen Show (4:3)</PresentationFormat>
  <Paragraphs>81</Paragraphs>
  <Slides>9</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ＭＳ Ｐゴシック</vt:lpstr>
      <vt:lpstr>Arial</vt:lpstr>
      <vt:lpstr>Times New Roman</vt:lpstr>
      <vt:lpstr>Blank Presentation</vt:lpstr>
      <vt:lpstr>Visio</vt:lpstr>
      <vt:lpstr>Module 4 Data Integration Concepts, Processes, and Techniques </vt:lpstr>
      <vt:lpstr>Lesson Objectives</vt:lpstr>
      <vt:lpstr>Motivation for Data Integration</vt:lpstr>
      <vt:lpstr>Refresh Processing</vt:lpstr>
      <vt:lpstr>Refresh Workflow</vt:lpstr>
      <vt:lpstr>Initial Data Warehouse Load</vt:lpstr>
      <vt:lpstr>Refresh Processing Decision Making</vt:lpstr>
      <vt:lpstr>Refresh Constraints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Lesson 1: Concepts of Data Integration Processes</dc:title>
  <dc:subject>Data Integration Concepts, Processes, and Techniques</dc:subject>
  <dc:creator>Michael Mannino</dc:creator>
  <dc:description>Third edition</dc:description>
  <cp:lastModifiedBy>Mike</cp:lastModifiedBy>
  <cp:revision>2024</cp:revision>
  <cp:lastPrinted>1601-01-01T00:00:00Z</cp:lastPrinted>
  <dcterms:created xsi:type="dcterms:W3CDTF">2000-07-15T18:34:14Z</dcterms:created>
  <dcterms:modified xsi:type="dcterms:W3CDTF">2015-09-19T19:12:42Z</dcterms:modified>
</cp:coreProperties>
</file>