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2"/>
  </p:notesMasterIdLst>
  <p:handoutMasterIdLst>
    <p:handoutMasterId r:id="rId13"/>
  </p:handoutMasterIdLst>
  <p:sldIdLst>
    <p:sldId id="256" r:id="rId2"/>
    <p:sldId id="273" r:id="rId3"/>
    <p:sldId id="279" r:id="rId4"/>
    <p:sldId id="278" r:id="rId5"/>
    <p:sldId id="260" r:id="rId6"/>
    <p:sldId id="261" r:id="rId7"/>
    <p:sldId id="262" r:id="rId8"/>
    <p:sldId id="263" r:id="rId9"/>
    <p:sldId id="276" r:id="rId10"/>
    <p:sldId id="274"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 2, Module 4 on data integration concepts,</a:t>
            </a:r>
            <a:r>
              <a:rPr lang="en-US" baseline="0" dirty="0" smtClean="0"/>
              <a:t> </a:t>
            </a:r>
            <a:r>
              <a:rPr lang="en-US" dirty="0" smtClean="0"/>
              <a:t>processes, and techniques.</a:t>
            </a:r>
          </a:p>
          <a:p>
            <a:pPr>
              <a:defRPr/>
            </a:pPr>
            <a:endParaRPr lang="en-US" dirty="0" smtClean="0"/>
          </a:p>
          <a:p>
            <a:pPr>
              <a:defRPr/>
            </a:pPr>
            <a:r>
              <a:rPr lang="en-US" dirty="0" smtClean="0"/>
              <a:t>Opening</a:t>
            </a:r>
            <a:r>
              <a:rPr lang="en-US" baseline="0" dirty="0" smtClean="0"/>
              <a:t> question</a:t>
            </a:r>
            <a:endParaRPr lang="en-US" dirty="0" smtClean="0"/>
          </a:p>
          <a:p>
            <a:pPr marL="171450" indent="-171450">
              <a:buFontTx/>
              <a:buChar char="-"/>
              <a:defRPr/>
            </a:pPr>
            <a:r>
              <a:rPr lang="en-US" dirty="0" smtClean="0"/>
              <a:t>What is the meaning of delta for</a:t>
            </a:r>
            <a:r>
              <a:rPr lang="en-US" baseline="0" dirty="0" smtClean="0"/>
              <a:t> change data?</a:t>
            </a:r>
          </a:p>
          <a:p>
            <a:pPr marL="171450" indent="-171450">
              <a:buFontTx/>
              <a:buChar char="-"/>
              <a:defRPr/>
            </a:pPr>
            <a:r>
              <a:rPr lang="en-US" baseline="0" dirty="0" smtClean="0"/>
              <a:t>Why does change data from legacy systems have more data quality problems?</a:t>
            </a:r>
            <a:endParaRPr lang="en-US" dirty="0" smtClean="0"/>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Dat</a:t>
            </a:r>
            <a:r>
              <a:rPr lang="en-US" altLang="en-US" baseline="0" dirty="0" smtClean="0"/>
              <a:t>a integration uses four types of change data.</a:t>
            </a:r>
          </a:p>
          <a:p>
            <a:endParaRPr lang="en-US" altLang="en-US" baseline="0" dirty="0" smtClean="0"/>
          </a:p>
          <a:p>
            <a:r>
              <a:rPr lang="en-US" altLang="en-US" baseline="0" dirty="0" smtClean="0"/>
              <a:t>Large data warehouse will use all four types.</a:t>
            </a:r>
          </a:p>
          <a:p>
            <a:endParaRPr lang="en-US" altLang="en-US" baseline="0" dirty="0" smtClean="0"/>
          </a:p>
          <a:p>
            <a:r>
              <a:rPr lang="en-US" altLang="en-US" baseline="0" dirty="0" smtClean="0"/>
              <a:t>Classify change data by source system requirements and processing level</a:t>
            </a:r>
          </a:p>
          <a:p>
            <a:endParaRPr lang="en-US" altLang="en-US" baseline="0" dirty="0" smtClean="0"/>
          </a:p>
          <a:p>
            <a:r>
              <a:rPr lang="en-US" altLang="en-US" baseline="0" dirty="0" smtClean="0"/>
              <a:t>Data quality problems difficult to address with source systems because of lack of cooperation and control</a:t>
            </a:r>
            <a:endParaRPr lang="en-US" altLang="en-US" dirty="0" smtClean="0"/>
          </a:p>
        </p:txBody>
      </p:sp>
    </p:spTree>
    <p:extLst>
      <p:ext uri="{BB962C8B-B14F-4D97-AF65-F5344CB8AC3E}">
        <p14:creationId xmlns:p14="http://schemas.microsoft.com/office/powerpoint/2010/main" val="363710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Lesson 2 emphasizes the change data used to refresh</a:t>
            </a:r>
            <a:r>
              <a:rPr lang="en-US" baseline="0" dirty="0" smtClean="0"/>
              <a:t> a data warehouse and data quality problems encountered.</a:t>
            </a:r>
            <a:endParaRPr lang="en-US" dirty="0" smtClean="0"/>
          </a:p>
          <a:p>
            <a:pPr>
              <a:defRPr/>
            </a:pPr>
            <a:endParaRPr lang="en-US" dirty="0" smtClean="0"/>
          </a:p>
          <a:p>
            <a:pPr marL="0" indent="0">
              <a:buFont typeface="Arial" pitchFamily="34" charset="0"/>
              <a:buNone/>
              <a:defRPr/>
            </a:pPr>
            <a:endParaRPr kumimoji="1" lang="en-US" sz="1200" kern="1200" dirty="0" smtClean="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146928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Accessing source data presents challenges in dealing with a variety of formats and constraints on source systems. External source systems usually cannot be changed. Internal source systems may or may not be changeable to accommodate the requirements of a data warehouse. Even if a source system can be changed, budget constraints may allow only minor changes. Source data may be stored in legacy format or modern format. Legacy format generally precludes retrieval using nonprocedural languages such as SQL. Modern format means that the source data can be accessed through a relational database or Web pages. Unless stored with formal meta data, Web pages can be difficult to parse and nonstandard across websites. Formal meta data usually involves XML data along with an XML schema to provide interpretation of the XML data.</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Change data from source systems provides the basis to update a data warehouse. Change data comprises new source data (insertions) and modifications to existing source data (updates and deletions). Further, change data can affect fact tables and/or dimension tables. The most common change data involves insertions of new facts. Insertions of new dimensions and modifications of dimensions are less common but are still important to capture.</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205031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115188C-C6EC-4DE3-86C2-B0862867DEF8}" type="slidenum">
              <a:rPr kumimoji="0" lang="en-US" altLang="en-US" sz="1200" b="0" smtClean="0"/>
              <a:pPr/>
              <a:t>4</a:t>
            </a:fld>
            <a:endParaRPr kumimoji="0" lang="en-US" altLang="en-US" sz="1200" b="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lnSpc>
                <a:spcPct val="80000"/>
              </a:lnSpc>
            </a:pPr>
            <a:r>
              <a:rPr lang="en-US" altLang="en-US" sz="2800" dirty="0" smtClean="0"/>
              <a:t>Cooperative</a:t>
            </a:r>
          </a:p>
          <a:p>
            <a:pPr lvl="1" eaLnBrk="1" hangingPunct="1">
              <a:lnSpc>
                <a:spcPct val="80000"/>
              </a:lnSpc>
            </a:pPr>
            <a:r>
              <a:rPr lang="en-US" altLang="en-US" sz="2400" dirty="0" smtClean="0"/>
              <a:t>Notification using triggers </a:t>
            </a:r>
          </a:p>
          <a:p>
            <a:pPr lvl="1" eaLnBrk="1" hangingPunct="1">
              <a:lnSpc>
                <a:spcPct val="80000"/>
              </a:lnSpc>
            </a:pPr>
            <a:r>
              <a:rPr lang="en-US" altLang="en-US" sz="2400" dirty="0" smtClean="0"/>
              <a:t>Requires source system changes</a:t>
            </a:r>
          </a:p>
          <a:p>
            <a:pPr eaLnBrk="1" hangingPunct="1">
              <a:lnSpc>
                <a:spcPct val="80000"/>
              </a:lnSpc>
            </a:pPr>
            <a:r>
              <a:rPr lang="en-US" altLang="en-US" sz="2800" dirty="0" smtClean="0"/>
              <a:t>Logged</a:t>
            </a:r>
          </a:p>
          <a:p>
            <a:pPr lvl="1" eaLnBrk="1" hangingPunct="1">
              <a:lnSpc>
                <a:spcPct val="80000"/>
              </a:lnSpc>
            </a:pPr>
            <a:r>
              <a:rPr lang="en-US" altLang="en-US" sz="2400" dirty="0" smtClean="0"/>
              <a:t>Readily available</a:t>
            </a:r>
          </a:p>
          <a:p>
            <a:pPr lvl="1" eaLnBrk="1" hangingPunct="1">
              <a:lnSpc>
                <a:spcPct val="80000"/>
              </a:lnSpc>
            </a:pPr>
            <a:r>
              <a:rPr lang="en-US" altLang="en-US" sz="2400" dirty="0" smtClean="0"/>
              <a:t>Extraneous data in logs</a:t>
            </a:r>
          </a:p>
          <a:p>
            <a:pPr eaLnBrk="1" hangingPunct="1">
              <a:lnSpc>
                <a:spcPct val="80000"/>
              </a:lnSpc>
            </a:pPr>
            <a:r>
              <a:rPr lang="en-US" altLang="en-US" sz="2800" dirty="0" err="1" smtClean="0"/>
              <a:t>Queryable</a:t>
            </a:r>
            <a:endParaRPr lang="en-US" altLang="en-US" sz="2800" dirty="0" smtClean="0"/>
          </a:p>
          <a:p>
            <a:pPr lvl="1" eaLnBrk="1" hangingPunct="1">
              <a:lnSpc>
                <a:spcPct val="80000"/>
              </a:lnSpc>
            </a:pPr>
            <a:r>
              <a:rPr lang="en-US" altLang="en-US" sz="2400" dirty="0" smtClean="0"/>
              <a:t>Queries using timestamps</a:t>
            </a:r>
          </a:p>
          <a:p>
            <a:pPr lvl="1" eaLnBrk="1" hangingPunct="1">
              <a:lnSpc>
                <a:spcPct val="80000"/>
              </a:lnSpc>
            </a:pPr>
            <a:r>
              <a:rPr lang="en-US" altLang="en-US" sz="2400" dirty="0" smtClean="0"/>
              <a:t>Requires timestamps in source data</a:t>
            </a:r>
          </a:p>
          <a:p>
            <a:pPr eaLnBrk="1" hangingPunct="1">
              <a:lnSpc>
                <a:spcPct val="80000"/>
              </a:lnSpc>
            </a:pPr>
            <a:r>
              <a:rPr lang="en-US" altLang="en-US" sz="2800" dirty="0" smtClean="0"/>
              <a:t>Snapshot</a:t>
            </a:r>
          </a:p>
          <a:p>
            <a:pPr lvl="1" eaLnBrk="1" hangingPunct="1">
              <a:lnSpc>
                <a:spcPct val="80000"/>
              </a:lnSpc>
            </a:pPr>
            <a:r>
              <a:rPr lang="en-US" altLang="en-US" sz="2400" dirty="0" smtClean="0"/>
              <a:t>Periodic dumps of source data</a:t>
            </a:r>
          </a:p>
          <a:p>
            <a:pPr lvl="1" eaLnBrk="1" hangingPunct="1">
              <a:lnSpc>
                <a:spcPct val="80000"/>
              </a:lnSpc>
            </a:pPr>
            <a:r>
              <a:rPr lang="en-US" altLang="en-US" sz="2400" dirty="0" smtClean="0"/>
              <a:t>Significant processing for difference operations</a:t>
            </a:r>
          </a:p>
        </p:txBody>
      </p:sp>
    </p:spTree>
    <p:extLst>
      <p:ext uri="{BB962C8B-B14F-4D97-AF65-F5344CB8AC3E}">
        <p14:creationId xmlns:p14="http://schemas.microsoft.com/office/powerpoint/2010/main" val="385572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sz="2800" dirty="0" smtClean="0"/>
              <a:t>Cooperative</a:t>
            </a:r>
          </a:p>
          <a:p>
            <a:pPr lvl="1" eaLnBrk="1" hangingPunct="1">
              <a:lnSpc>
                <a:spcPct val="80000"/>
              </a:lnSpc>
            </a:pPr>
            <a:r>
              <a:rPr lang="en-US" altLang="en-US" sz="2400" dirty="0" smtClean="0"/>
              <a:t>Notification using triggers </a:t>
            </a:r>
          </a:p>
          <a:p>
            <a:pPr lvl="1" eaLnBrk="1" hangingPunct="1">
              <a:lnSpc>
                <a:spcPct val="80000"/>
              </a:lnSpc>
            </a:pPr>
            <a:r>
              <a:rPr lang="en-US" altLang="en-US" sz="2400" dirty="0" smtClean="0"/>
              <a:t>Requires source system changes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u="sng" dirty="0" smtClean="0"/>
              <a:t>Cooperative</a:t>
            </a:r>
            <a:r>
              <a:rPr lang="en-US" altLang="en-US" dirty="0" smtClean="0"/>
              <a:t> data involves notification from the source system about changes. The notification typically occurs at transaction completion time using a trigger. Cooperative change data can be input immediately into a data warehouse or placed in a queue for later input possibly with other changes. Because cooperative change data involves modifications to both a source system and the data warehouse, it is the least common format for change data.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127964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u="sng" dirty="0" smtClean="0"/>
              <a:t>Logged</a:t>
            </a:r>
            <a:r>
              <a:rPr lang="en-US" altLang="en-US" dirty="0" smtClean="0"/>
              <a:t> change data involves files that record changes or other user activity.  For example, a transaction log contains every change made by a transaction, and a web log contains page access histories (called clickstreams) by website visitors. Logged change data usually involves no changes to a source system as logs are readily available for most source systems.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Characteristics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Text format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Lots of parsing for multipurpose fields</a:t>
            </a: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Contents (common format)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Remote host (typically IP address): </a:t>
            </a:r>
            <a:r>
              <a:rPr lang="en-US" sz="1200" b="0" dirty="0" smtClean="0"/>
              <a:t>111.111.111.111</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Remote </a:t>
            </a:r>
            <a:r>
              <a:rPr lang="en-US" altLang="en-US" baseline="0" dirty="0" err="1" smtClean="0"/>
              <a:t>logname</a:t>
            </a:r>
            <a:r>
              <a:rPr lang="en-US" altLang="en-US" baseline="0" dirty="0" smtClean="0"/>
              <a:t> of the user: - (null)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Authenticated user name: </a:t>
            </a:r>
            <a:r>
              <a:rPr lang="en-US" dirty="0" smtClean="0"/>
              <a:t>- (null)</a:t>
            </a:r>
            <a:endParaRPr lang="en-US" alt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dirty="0" smtClean="0"/>
              <a:t>Timestamp (date and time of request): </a:t>
            </a:r>
            <a:r>
              <a:rPr lang="en-US" sz="1200" b="0" dirty="0" smtClean="0"/>
              <a:t>08/Oct/2007:11:17:55 -0400</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dirty="0" smtClean="0"/>
              <a:t>Access request</a:t>
            </a:r>
            <a:r>
              <a:rPr lang="en-US" altLang="en-US" baseline="0" dirty="0" smtClean="0"/>
              <a:t> (</a:t>
            </a:r>
            <a:r>
              <a:rPr lang="en-US" altLang="en-US" dirty="0" smtClean="0"/>
              <a:t>request line exactly</a:t>
            </a:r>
            <a:r>
              <a:rPr lang="en-US" altLang="en-US" baseline="0" dirty="0" smtClean="0"/>
              <a:t> from client): </a:t>
            </a:r>
            <a:r>
              <a:rPr lang="en-US" sz="1200" b="0" dirty="0" smtClean="0"/>
              <a:t>GET / HTTP/1.1</a:t>
            </a:r>
            <a:endParaRPr lang="en-US" alt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Status (HTTP status code) 200 (success)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Bytes transferred (size of document transferred): </a:t>
            </a:r>
            <a:r>
              <a:rPr lang="en-US" sz="1200" b="0" dirty="0" smtClean="0"/>
              <a:t>10801</a:t>
            </a:r>
            <a:endParaRPr lang="en-US" alt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Referrer URL: </a:t>
            </a:r>
            <a:r>
              <a:rPr lang="en-US" sz="1200" b="0" dirty="0" smtClean="0"/>
              <a:t>http://www.google.com …</a:t>
            </a:r>
            <a:endParaRPr lang="en-US" alt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User agent: </a:t>
            </a:r>
            <a:r>
              <a:rPr lang="en-US" sz="1200" b="0" dirty="0" smtClean="0"/>
              <a:t>Mozilla/5.0 …</a:t>
            </a: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Log</a:t>
            </a:r>
            <a:r>
              <a:rPr lang="en-US" altLang="en-US" baseline="0" dirty="0" smtClean="0"/>
              <a:t> variations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Single log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Access log: all requests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Error log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t>Proxy access log</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2991685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As its name implies, </a:t>
            </a:r>
            <a:r>
              <a:rPr lang="en-US" altLang="en-US" u="sng" dirty="0" err="1" smtClean="0"/>
              <a:t>queryable</a:t>
            </a:r>
            <a:r>
              <a:rPr lang="en-US" altLang="en-US" dirty="0" smtClean="0"/>
              <a:t> change data comes directly from a data source via a query. </a:t>
            </a:r>
            <a:r>
              <a:rPr lang="en-US" altLang="en-US" dirty="0" err="1" smtClean="0"/>
              <a:t>Queryable</a:t>
            </a:r>
            <a:r>
              <a:rPr lang="en-US" altLang="en-US" dirty="0" smtClean="0"/>
              <a:t> change data requires </a:t>
            </a:r>
            <a:r>
              <a:rPr lang="en-US" altLang="en-US" dirty="0" err="1" smtClean="0"/>
              <a:t>timestamping</a:t>
            </a:r>
            <a:r>
              <a:rPr lang="en-US" altLang="en-US" dirty="0" smtClean="0"/>
              <a:t> in the data source.  Since few data sources contain timestamps for all data, </a:t>
            </a:r>
            <a:r>
              <a:rPr lang="en-US" altLang="en-US" dirty="0" err="1" smtClean="0"/>
              <a:t>queryable</a:t>
            </a:r>
            <a:r>
              <a:rPr lang="en-US" altLang="en-US" dirty="0" smtClean="0"/>
              <a:t> change data usually is augmented with other kinds of change data. </a:t>
            </a:r>
            <a:r>
              <a:rPr lang="en-US" altLang="en-US" dirty="0" err="1" smtClean="0"/>
              <a:t>Queryable</a:t>
            </a:r>
            <a:r>
              <a:rPr lang="en-US" altLang="en-US" dirty="0" smtClean="0"/>
              <a:t> change data is most applicable for fact tables using fields such as order date, shipment date, and hire date that are stored in operational data sources.</a:t>
            </a:r>
          </a:p>
          <a:p>
            <a:endParaRPr lang="en-US" dirty="0" smtClean="0"/>
          </a:p>
          <a:p>
            <a:r>
              <a:rPr lang="en-US" dirty="0" smtClean="0"/>
              <a:t>Timestamps</a:t>
            </a:r>
            <a:r>
              <a:rPr lang="en-US" baseline="0" dirty="0" smtClean="0"/>
              <a:t> common for event tables such as order, shipments, purchases, hire, fire, …</a:t>
            </a:r>
          </a:p>
          <a:p>
            <a:endParaRPr lang="en-US" baseline="0" dirty="0" smtClean="0"/>
          </a:p>
          <a:p>
            <a:r>
              <a:rPr lang="en-US" baseline="0" dirty="0" smtClean="0"/>
              <a:t>Extract recent activity from event tables for loading into fact tables.</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17025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u="sng" dirty="0" smtClean="0"/>
              <a:t>Snapshot</a:t>
            </a:r>
            <a:r>
              <a:rPr lang="en-US" altLang="en-US" dirty="0" smtClean="0"/>
              <a:t> change data involves periodic dumps of source data. To derive change data, a difference operation uses the two most recent snapshots. The result of a difference operation is called a delta. Snapshots are the most common form of change data because of applicability. Snapshots are the only form of change data without requirements on a source system. Because computing a snapshot can be resource intensive, there may be constraints about the time and frequency of retrieving a snapshot. </a:t>
            </a:r>
          </a:p>
          <a:p>
            <a:endParaRPr lang="en-US" dirty="0" smtClean="0"/>
          </a:p>
          <a:p>
            <a:r>
              <a:rPr lang="en-US" dirty="0" smtClean="0"/>
              <a:t>Delta generation: </a:t>
            </a:r>
          </a:p>
          <a:p>
            <a:pPr marL="171450" indent="-171450">
              <a:buFontTx/>
              <a:buChar char="-"/>
            </a:pPr>
            <a:r>
              <a:rPr lang="en-US" dirty="0" smtClean="0"/>
              <a:t>Uses a difference operation to compare previous and most recent snapshots</a:t>
            </a:r>
          </a:p>
          <a:p>
            <a:pPr marL="171450" indent="-171450">
              <a:buFontTx/>
              <a:buChar char="-"/>
            </a:pPr>
            <a:r>
              <a:rPr lang="en-US" dirty="0" smtClean="0"/>
              <a:t>Data sources do</a:t>
            </a:r>
            <a:r>
              <a:rPr lang="en-US" baseline="0" dirty="0" smtClean="0"/>
              <a:t> not have timestamps</a:t>
            </a:r>
            <a:endParaRPr lang="en-US" dirty="0" smtClean="0"/>
          </a:p>
          <a:p>
            <a:pPr marL="171450" indent="-171450">
              <a:buFontTx/>
              <a:buChar char="-"/>
            </a:pPr>
            <a:r>
              <a:rPr lang="en-US" dirty="0" smtClean="0"/>
              <a:t>Previous source file such as employee table last</a:t>
            </a:r>
            <a:r>
              <a:rPr lang="en-US" baseline="0" dirty="0" smtClean="0"/>
              <a:t> week</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Current source file such as employee table this </a:t>
            </a:r>
            <a:r>
              <a:rPr lang="en-US" baseline="0" dirty="0" smtClean="0"/>
              <a:t>week</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Delta: new rows, changed rows, deleted rows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Resource intensive</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Used mainly for legacy and external systems without the ability to change</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3615964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011A8F1-0602-45C0-849C-01D7249F2AC4}" type="slidenum">
              <a:rPr kumimoji="0" lang="en-US" altLang="en-US" sz="1200" b="0" smtClean="0"/>
              <a:pPr/>
              <a:t>9</a:t>
            </a:fld>
            <a:endParaRPr kumimoji="0" lang="en-US" altLang="en-US" sz="1200" b="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r>
              <a:rPr lang="en-US" altLang="en-US" u="sng" dirty="0" smtClean="0"/>
              <a:t>Multiple </a:t>
            </a:r>
            <a:r>
              <a:rPr lang="en-US" altLang="en-US" u="sng" dirty="0" smtClean="0"/>
              <a:t>identifiers</a:t>
            </a:r>
            <a:r>
              <a:rPr lang="en-US" altLang="en-US" dirty="0" smtClean="0"/>
              <a:t>: some data sources may use different primary keys for the same entity such as different customer numbers.</a:t>
            </a:r>
          </a:p>
          <a:p>
            <a:r>
              <a:rPr lang="en-US" altLang="en-US" u="sng" dirty="0" smtClean="0"/>
              <a:t>Multiple names</a:t>
            </a:r>
            <a:r>
              <a:rPr lang="en-US" altLang="en-US" dirty="0" smtClean="0"/>
              <a:t>: the same field may be represented using different field names.</a:t>
            </a:r>
          </a:p>
          <a:p>
            <a:r>
              <a:rPr lang="en-US" altLang="en-US" u="sng" dirty="0" smtClean="0"/>
              <a:t>Different units</a:t>
            </a:r>
            <a:r>
              <a:rPr lang="en-US" altLang="en-US" dirty="0" smtClean="0"/>
              <a:t>: measures and dimensions may have different units and granularities.</a:t>
            </a:r>
          </a:p>
          <a:p>
            <a:r>
              <a:rPr lang="en-US" altLang="en-US" u="sng" dirty="0" smtClean="0"/>
              <a:t>Missing values</a:t>
            </a:r>
            <a:r>
              <a:rPr lang="en-US" altLang="en-US" dirty="0" smtClean="0"/>
              <a:t>: data may not exist in some databases. To compensate for missing values, different default values may be used across data sources.</a:t>
            </a:r>
          </a:p>
          <a:p>
            <a:r>
              <a:rPr lang="en-US" altLang="en-US" u="sng" dirty="0" smtClean="0"/>
              <a:t>Orphaned transactions</a:t>
            </a:r>
            <a:r>
              <a:rPr lang="en-US" altLang="en-US" dirty="0" smtClean="0"/>
              <a:t>: some transactions may be missing important parts such as an order without a customer.</a:t>
            </a:r>
          </a:p>
          <a:p>
            <a:r>
              <a:rPr lang="en-US" altLang="en-US" u="sng" dirty="0" smtClean="0"/>
              <a:t>Multipurpose fields</a:t>
            </a:r>
            <a:r>
              <a:rPr lang="en-US" altLang="en-US" dirty="0" smtClean="0"/>
              <a:t>: some databases may combine data into one field such as different components of an address.</a:t>
            </a:r>
          </a:p>
          <a:p>
            <a:r>
              <a:rPr lang="en-US" altLang="en-US" u="sng" dirty="0" smtClean="0"/>
              <a:t>Conflicting data</a:t>
            </a:r>
            <a:r>
              <a:rPr lang="en-US" altLang="en-US" dirty="0" smtClean="0"/>
              <a:t>: some data sources may have conflicting data such as different customer addresses.</a:t>
            </a:r>
          </a:p>
          <a:p>
            <a:r>
              <a:rPr lang="en-US" altLang="en-US" u="sng" dirty="0" smtClean="0"/>
              <a:t>Different update times</a:t>
            </a:r>
            <a:r>
              <a:rPr lang="en-US" altLang="en-US" dirty="0" smtClean="0"/>
              <a:t>: some data sources may perform updates at different intervals.</a:t>
            </a:r>
          </a:p>
        </p:txBody>
      </p:sp>
    </p:spTree>
    <p:extLst>
      <p:ext uri="{BB962C8B-B14F-4D97-AF65-F5344CB8AC3E}">
        <p14:creationId xmlns:p14="http://schemas.microsoft.com/office/powerpoint/2010/main" val="2735933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sz="2800">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277598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575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165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226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0923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678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695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334615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601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42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014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25245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Microsoft_Visio_2003-2010_Drawing1.vsd"/></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639824"/>
            <a:ext cx="7391400" cy="1143000"/>
          </a:xfrm>
        </p:spPr>
        <p:txBody>
          <a:bodyPr/>
          <a:lstStyle/>
          <a:p>
            <a:pPr eaLnBrk="1" hangingPunct="1"/>
            <a:r>
              <a:rPr lang="en-US" altLang="en-US" sz="3200" b="1" dirty="0" smtClean="0"/>
              <a:t>Module 4</a:t>
            </a:r>
            <a:br>
              <a:rPr lang="en-US" altLang="en-US" sz="3200" b="1" dirty="0" smtClean="0"/>
            </a:br>
            <a:r>
              <a:rPr lang="en-US" altLang="en-US" sz="3200" b="1" dirty="0" smtClean="0"/>
              <a:t>Data Integration Concepts, Processes,</a:t>
            </a:r>
            <a:br>
              <a:rPr lang="en-US" altLang="en-US" sz="3200" b="1" dirty="0" smtClean="0"/>
            </a:br>
            <a:r>
              <a:rPr lang="en-US" altLang="en-US" sz="3200" b="1" dirty="0" smtClean="0"/>
              <a:t>and Techniques </a:t>
            </a:r>
          </a:p>
        </p:txBody>
      </p:sp>
      <p:sp>
        <p:nvSpPr>
          <p:cNvPr id="3075" name="Rectangle 5"/>
          <p:cNvSpPr>
            <a:spLocks noGrp="1" noChangeArrowheads="1"/>
          </p:cNvSpPr>
          <p:nvPr>
            <p:ph type="subTitle" idx="1"/>
          </p:nvPr>
        </p:nvSpPr>
        <p:spPr>
          <a:xfrm>
            <a:off x="2396173" y="3635058"/>
            <a:ext cx="6629400" cy="1676400"/>
          </a:xfrm>
          <a:noFill/>
          <a:ln w="25400"/>
        </p:spPr>
        <p:txBody>
          <a:bodyPr/>
          <a:lstStyle/>
          <a:p>
            <a:pPr algn="r" eaLnBrk="1" hangingPunct="1"/>
            <a:r>
              <a:rPr lang="en-US" altLang="en-US" dirty="0" smtClean="0"/>
              <a:t>Lesson 2: Change Data Concepts</a:t>
            </a:r>
          </a:p>
        </p:txBody>
      </p:sp>
    </p:spTree>
    <p:extLst>
      <p:ext uri="{BB962C8B-B14F-4D97-AF65-F5344CB8AC3E}">
        <p14:creationId xmlns:p14="http://schemas.microsoft.com/office/powerpoint/2010/main" val="2739415554"/>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Summary</a:t>
            </a:r>
          </a:p>
        </p:txBody>
      </p:sp>
      <p:sp>
        <p:nvSpPr>
          <p:cNvPr id="86019" name="Rectangle 3"/>
          <p:cNvSpPr>
            <a:spLocks noGrp="1" noChangeArrowheads="1"/>
          </p:cNvSpPr>
          <p:nvPr>
            <p:ph type="body" idx="1"/>
          </p:nvPr>
        </p:nvSpPr>
        <p:spPr/>
        <p:txBody>
          <a:bodyPr/>
          <a:lstStyle/>
          <a:p>
            <a:pPr eaLnBrk="1" hangingPunct="1"/>
            <a:r>
              <a:rPr lang="en-US" altLang="en-US" dirty="0" smtClean="0"/>
              <a:t>Change data used in data integration</a:t>
            </a:r>
          </a:p>
          <a:p>
            <a:pPr eaLnBrk="1" hangingPunct="1"/>
            <a:r>
              <a:rPr lang="en-US" altLang="en-US" dirty="0" smtClean="0"/>
              <a:t>Understand source system requirements and processing level for each type of change data</a:t>
            </a:r>
          </a:p>
          <a:p>
            <a:pPr eaLnBrk="1" hangingPunct="1"/>
            <a:r>
              <a:rPr lang="en-US" altLang="en-US" dirty="0" smtClean="0"/>
              <a:t>Data quality problems more prevalent with legacy systems</a:t>
            </a:r>
          </a:p>
        </p:txBody>
      </p:sp>
    </p:spTree>
    <p:extLst>
      <p:ext uri="{BB962C8B-B14F-4D97-AF65-F5344CB8AC3E}">
        <p14:creationId xmlns:p14="http://schemas.microsoft.com/office/powerpoint/2010/main" val="31503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Explain the types of data sources involved in data integration</a:t>
            </a:r>
          </a:p>
          <a:p>
            <a:r>
              <a:rPr lang="en-US" dirty="0" smtClean="0"/>
              <a:t>Provide examples of typical data quality problems encountered during data integration</a:t>
            </a:r>
          </a:p>
          <a:p>
            <a:r>
              <a:rPr lang="en-US" dirty="0" smtClean="0"/>
              <a:t>Reflect on the relationship between type of change data and data quality</a:t>
            </a:r>
            <a:endParaRPr lang="en-US" dirty="0"/>
          </a:p>
        </p:txBody>
      </p:sp>
    </p:spTree>
    <p:extLst>
      <p:ext uri="{BB962C8B-B14F-4D97-AF65-F5344CB8AC3E}">
        <p14:creationId xmlns:p14="http://schemas.microsoft.com/office/powerpoint/2010/main" val="254228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Change Data</a:t>
            </a:r>
            <a:endParaRPr lang="en-US" dirty="0"/>
          </a:p>
        </p:txBody>
      </p:sp>
      <p:sp>
        <p:nvSpPr>
          <p:cNvPr id="3" name="Content Placeholder 2"/>
          <p:cNvSpPr>
            <a:spLocks noGrp="1"/>
          </p:cNvSpPr>
          <p:nvPr>
            <p:ph idx="1"/>
          </p:nvPr>
        </p:nvSpPr>
        <p:spPr/>
        <p:txBody>
          <a:bodyPr/>
          <a:lstStyle/>
          <a:p>
            <a:r>
              <a:rPr lang="en-US" dirty="0"/>
              <a:t>Derived from internal and external data sources</a:t>
            </a:r>
          </a:p>
          <a:p>
            <a:r>
              <a:rPr lang="en-US" dirty="0" smtClean="0"/>
              <a:t>Used to populate and refresh a data warehouse</a:t>
            </a:r>
          </a:p>
          <a:p>
            <a:pPr lvl="1"/>
            <a:r>
              <a:rPr lang="en-US" dirty="0" smtClean="0"/>
              <a:t>Insert rows in fact and dimension tables</a:t>
            </a:r>
          </a:p>
          <a:p>
            <a:pPr lvl="1"/>
            <a:r>
              <a:rPr lang="en-US" dirty="0" smtClean="0"/>
              <a:t>Update rows in dimension tables </a:t>
            </a:r>
          </a:p>
          <a:p>
            <a:r>
              <a:rPr lang="en-US" dirty="0" smtClean="0"/>
              <a:t>Challenges</a:t>
            </a:r>
          </a:p>
          <a:p>
            <a:pPr lvl="1"/>
            <a:r>
              <a:rPr lang="en-US" dirty="0" smtClean="0"/>
              <a:t>Difficult to change to source systems especially external systems</a:t>
            </a:r>
          </a:p>
          <a:p>
            <a:pPr lvl="1"/>
            <a:r>
              <a:rPr lang="en-US" dirty="0"/>
              <a:t>L</a:t>
            </a:r>
            <a:r>
              <a:rPr lang="en-US" dirty="0" smtClean="0"/>
              <a:t>ack of SQL access and </a:t>
            </a:r>
            <a:r>
              <a:rPr lang="en-US" dirty="0" smtClean="0"/>
              <a:t>descriptive (meta) data </a:t>
            </a:r>
            <a:r>
              <a:rPr lang="en-US" dirty="0" smtClean="0"/>
              <a:t>especially for legacy data</a:t>
            </a:r>
          </a:p>
          <a:p>
            <a:endParaRPr lang="en-US" dirty="0"/>
          </a:p>
        </p:txBody>
      </p:sp>
    </p:spTree>
    <p:extLst>
      <p:ext uri="{BB962C8B-B14F-4D97-AF65-F5344CB8AC3E}">
        <p14:creationId xmlns:p14="http://schemas.microsoft.com/office/powerpoint/2010/main" val="107908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Change Data Classification</a:t>
            </a:r>
          </a:p>
        </p:txBody>
      </p:sp>
      <p:graphicFrame>
        <p:nvGraphicFramePr>
          <p:cNvPr id="3" name="Object 2"/>
          <p:cNvGraphicFramePr>
            <a:graphicFrameLocks noChangeAspect="1"/>
          </p:cNvGraphicFramePr>
          <p:nvPr>
            <p:extLst>
              <p:ext uri="{D42A27DB-BD31-4B8C-83A1-F6EECF244321}">
                <p14:modId xmlns:p14="http://schemas.microsoft.com/office/powerpoint/2010/main" val="498692880"/>
              </p:ext>
            </p:extLst>
          </p:nvPr>
        </p:nvGraphicFramePr>
        <p:xfrm>
          <a:off x="1643063" y="998538"/>
          <a:ext cx="4627562" cy="4627562"/>
        </p:xfrm>
        <a:graphic>
          <a:graphicData uri="http://schemas.openxmlformats.org/presentationml/2006/ole">
            <mc:AlternateContent xmlns:mc="http://schemas.openxmlformats.org/markup-compatibility/2006">
              <mc:Choice xmlns:v="urn:schemas-microsoft-com:vml" Requires="v">
                <p:oleObj spid="_x0000_s85026" name="Visio" r:id="rId4" imgW="3705143" imgH="3705210" progId="Visio.Drawing.11">
                  <p:embed/>
                </p:oleObj>
              </mc:Choice>
              <mc:Fallback>
                <p:oleObj name="Visio" r:id="rId4" imgW="3705143" imgH="3705210" progId="Visio.Drawing.11">
                  <p:embed/>
                  <p:pic>
                    <p:nvPicPr>
                      <p:cNvPr id="0" name=""/>
                      <p:cNvPicPr/>
                      <p:nvPr/>
                    </p:nvPicPr>
                    <p:blipFill>
                      <a:blip r:embed="rId5"/>
                      <a:stretch>
                        <a:fillRect/>
                      </a:stretch>
                    </p:blipFill>
                    <p:spPr>
                      <a:xfrm>
                        <a:off x="1643063" y="998538"/>
                        <a:ext cx="4627562" cy="462756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834472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bwMode="auto">
          <a:xfrm>
            <a:off x="3406140" y="1568039"/>
            <a:ext cx="5090160" cy="3672840"/>
          </a:xfrm>
          <a:prstGeom prst="can">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 name="Flowchart: Alternate Process 9"/>
          <p:cNvSpPr/>
          <p:nvPr/>
        </p:nvSpPr>
        <p:spPr bwMode="auto">
          <a:xfrm>
            <a:off x="453390" y="2512805"/>
            <a:ext cx="1752600" cy="1615440"/>
          </a:xfrm>
          <a:prstGeom prst="flowChartAlternateProcess">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445770" y="2662749"/>
            <a:ext cx="1752600" cy="400110"/>
          </a:xfrm>
          <a:prstGeom prst="rect">
            <a:avLst/>
          </a:prstGeom>
          <a:noFill/>
        </p:spPr>
        <p:txBody>
          <a:bodyPr wrap="square" rtlCol="0">
            <a:spAutoFit/>
          </a:bodyPr>
          <a:lstStyle/>
          <a:p>
            <a:r>
              <a:rPr lang="en-US" sz="2000" dirty="0" smtClean="0">
                <a:latin typeface="+mn-lt"/>
              </a:rPr>
              <a:t>UPDATE …</a:t>
            </a:r>
          </a:p>
        </p:txBody>
      </p:sp>
      <p:sp>
        <p:nvSpPr>
          <p:cNvPr id="7" name="TextBox 6"/>
          <p:cNvSpPr txBox="1"/>
          <p:nvPr/>
        </p:nvSpPr>
        <p:spPr>
          <a:xfrm>
            <a:off x="453390" y="3502939"/>
            <a:ext cx="1752600" cy="400110"/>
          </a:xfrm>
          <a:prstGeom prst="rect">
            <a:avLst/>
          </a:prstGeom>
          <a:noFill/>
        </p:spPr>
        <p:txBody>
          <a:bodyPr wrap="square" rtlCol="0">
            <a:spAutoFit/>
          </a:bodyPr>
          <a:lstStyle/>
          <a:p>
            <a:r>
              <a:rPr lang="en-US" sz="2000" dirty="0" smtClean="0">
                <a:latin typeface="+mn-lt"/>
              </a:rPr>
              <a:t>DELETE …</a:t>
            </a:r>
            <a:endParaRPr lang="en-US" sz="2000" dirty="0">
              <a:latin typeface="+mn-lt"/>
            </a:endParaRPr>
          </a:p>
        </p:txBody>
      </p:sp>
      <p:sp>
        <p:nvSpPr>
          <p:cNvPr id="6" name="TextBox 5"/>
          <p:cNvSpPr txBox="1"/>
          <p:nvPr/>
        </p:nvSpPr>
        <p:spPr>
          <a:xfrm>
            <a:off x="453390" y="3049604"/>
            <a:ext cx="1752600" cy="400110"/>
          </a:xfrm>
          <a:prstGeom prst="rect">
            <a:avLst/>
          </a:prstGeom>
          <a:noFill/>
        </p:spPr>
        <p:txBody>
          <a:bodyPr wrap="square" rtlCol="0">
            <a:spAutoFit/>
          </a:bodyPr>
          <a:lstStyle/>
          <a:p>
            <a:r>
              <a:rPr lang="en-US" sz="2000" dirty="0" smtClean="0">
                <a:latin typeface="+mn-lt"/>
              </a:rPr>
              <a:t>INSERT …</a:t>
            </a:r>
            <a:endParaRPr lang="en-US" sz="2000" dirty="0">
              <a:latin typeface="+mn-lt"/>
            </a:endParaRPr>
          </a:p>
        </p:txBody>
      </p:sp>
      <p:sp>
        <p:nvSpPr>
          <p:cNvPr id="2" name="Title 1"/>
          <p:cNvSpPr>
            <a:spLocks noGrp="1"/>
          </p:cNvSpPr>
          <p:nvPr>
            <p:ph type="title"/>
          </p:nvPr>
        </p:nvSpPr>
        <p:spPr/>
        <p:txBody>
          <a:bodyPr/>
          <a:lstStyle/>
          <a:p>
            <a:r>
              <a:rPr lang="en-US" dirty="0" smtClean="0"/>
              <a:t>Cooperative Change Data</a:t>
            </a:r>
            <a:endParaRPr lang="en-US" dirty="0"/>
          </a:p>
        </p:txBody>
      </p:sp>
      <p:sp>
        <p:nvSpPr>
          <p:cNvPr id="8" name="Rectangle 7"/>
          <p:cNvSpPr/>
          <p:nvPr/>
        </p:nvSpPr>
        <p:spPr bwMode="auto">
          <a:xfrm>
            <a:off x="3688080" y="2748250"/>
            <a:ext cx="1828800" cy="1627525"/>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 name="TextBox 8"/>
          <p:cNvSpPr txBox="1"/>
          <p:nvPr/>
        </p:nvSpPr>
        <p:spPr>
          <a:xfrm>
            <a:off x="3992880" y="2858793"/>
            <a:ext cx="1264920" cy="461665"/>
          </a:xfrm>
          <a:prstGeom prst="rect">
            <a:avLst/>
          </a:prstGeom>
          <a:noFill/>
        </p:spPr>
        <p:txBody>
          <a:bodyPr wrap="square" rtlCol="0">
            <a:spAutoFit/>
          </a:bodyPr>
          <a:lstStyle/>
          <a:p>
            <a:pPr algn="ctr"/>
            <a:r>
              <a:rPr lang="en-US" dirty="0" smtClean="0">
                <a:latin typeface="+mn-lt"/>
              </a:rPr>
              <a:t>Table</a:t>
            </a:r>
            <a:endParaRPr lang="en-US" dirty="0">
              <a:latin typeface="+mn-lt"/>
            </a:endParaRPr>
          </a:p>
        </p:txBody>
      </p:sp>
      <p:cxnSp>
        <p:nvCxnSpPr>
          <p:cNvPr id="12" name="Straight Connector 11"/>
          <p:cNvCxnSpPr/>
          <p:nvPr/>
        </p:nvCxnSpPr>
        <p:spPr bwMode="auto">
          <a:xfrm>
            <a:off x="3992880" y="3255635"/>
            <a:ext cx="126492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4305300" y="3255635"/>
            <a:ext cx="0" cy="90993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5852160" y="2705982"/>
            <a:ext cx="2179320" cy="400110"/>
          </a:xfrm>
          <a:prstGeom prst="rect">
            <a:avLst/>
          </a:prstGeom>
          <a:noFill/>
          <a:ln w="3175">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dirty="0" smtClean="0">
                <a:latin typeface="+mn-lt"/>
              </a:rPr>
              <a:t>UPDATE trigger</a:t>
            </a:r>
            <a:endParaRPr lang="en-US" sz="2000" dirty="0">
              <a:latin typeface="+mn-lt"/>
            </a:endParaRPr>
          </a:p>
        </p:txBody>
      </p:sp>
      <p:sp>
        <p:nvSpPr>
          <p:cNvPr id="16" name="TextBox 15"/>
          <p:cNvSpPr txBox="1"/>
          <p:nvPr/>
        </p:nvSpPr>
        <p:spPr>
          <a:xfrm>
            <a:off x="5852160" y="3390562"/>
            <a:ext cx="2179320" cy="400110"/>
          </a:xfrm>
          <a:prstGeom prst="rect">
            <a:avLst/>
          </a:prstGeom>
          <a:noFill/>
          <a:ln w="3175">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dirty="0" smtClean="0">
                <a:latin typeface="+mn-lt"/>
              </a:rPr>
              <a:t>INSERT trigger</a:t>
            </a:r>
            <a:endParaRPr lang="en-US" sz="2000" dirty="0">
              <a:latin typeface="+mn-lt"/>
            </a:endParaRPr>
          </a:p>
        </p:txBody>
      </p:sp>
      <p:sp>
        <p:nvSpPr>
          <p:cNvPr id="17" name="TextBox 16"/>
          <p:cNvSpPr txBox="1"/>
          <p:nvPr/>
        </p:nvSpPr>
        <p:spPr>
          <a:xfrm>
            <a:off x="5852160" y="4058890"/>
            <a:ext cx="2179320" cy="400110"/>
          </a:xfrm>
          <a:prstGeom prst="rect">
            <a:avLst/>
          </a:prstGeom>
          <a:noFill/>
          <a:ln w="3175">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dirty="0" smtClean="0">
                <a:latin typeface="+mn-lt"/>
              </a:rPr>
              <a:t>DELETE trigger</a:t>
            </a:r>
            <a:endParaRPr lang="en-US" sz="2000" dirty="0">
              <a:latin typeface="+mn-lt"/>
            </a:endParaRPr>
          </a:p>
        </p:txBody>
      </p:sp>
      <p:sp>
        <p:nvSpPr>
          <p:cNvPr id="19" name="Right Arrow 18"/>
          <p:cNvSpPr/>
          <p:nvPr/>
        </p:nvSpPr>
        <p:spPr bwMode="auto">
          <a:xfrm>
            <a:off x="2446020" y="3139817"/>
            <a:ext cx="792480" cy="454967"/>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 name="TextBox 19"/>
          <p:cNvSpPr txBox="1"/>
          <p:nvPr/>
        </p:nvSpPr>
        <p:spPr>
          <a:xfrm>
            <a:off x="453390" y="2003491"/>
            <a:ext cx="2270760" cy="461665"/>
          </a:xfrm>
          <a:prstGeom prst="rect">
            <a:avLst/>
          </a:prstGeom>
          <a:noFill/>
        </p:spPr>
        <p:txBody>
          <a:bodyPr wrap="square" rtlCol="0">
            <a:spAutoFit/>
          </a:bodyPr>
          <a:lstStyle/>
          <a:p>
            <a:r>
              <a:rPr lang="en-US" dirty="0" smtClean="0">
                <a:latin typeface="+mn-lt"/>
              </a:rPr>
              <a:t>Applications</a:t>
            </a:r>
            <a:endParaRPr lang="en-US" dirty="0">
              <a:latin typeface="+mn-lt"/>
            </a:endParaRPr>
          </a:p>
        </p:txBody>
      </p:sp>
      <p:cxnSp>
        <p:nvCxnSpPr>
          <p:cNvPr id="11" name="Straight Connector 10"/>
          <p:cNvCxnSpPr/>
          <p:nvPr/>
        </p:nvCxnSpPr>
        <p:spPr bwMode="auto">
          <a:xfrm>
            <a:off x="5524500" y="2906037"/>
            <a:ext cx="32766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5516880" y="3590617"/>
            <a:ext cx="32766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524500" y="4246820"/>
            <a:ext cx="32766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4887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5" grpId="0"/>
      <p:bldP spid="7" grpId="0"/>
      <p:bldP spid="6" grpId="0"/>
      <p:bldP spid="8" grpId="0" animBg="1"/>
      <p:bldP spid="9" grpId="0"/>
      <p:bldP spid="15" grpId="0" animBg="1"/>
      <p:bldP spid="16" grpId="0" animBg="1"/>
      <p:bldP spid="17" grpId="0" animBg="1"/>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bwMode="auto">
          <a:xfrm>
            <a:off x="1996440" y="1249680"/>
            <a:ext cx="6669024" cy="4587240"/>
          </a:xfrm>
          <a:prstGeom prst="flowChartMagneticDisk">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 name="Title 1"/>
          <p:cNvSpPr>
            <a:spLocks noGrp="1"/>
          </p:cNvSpPr>
          <p:nvPr>
            <p:ph type="title"/>
          </p:nvPr>
        </p:nvSpPr>
        <p:spPr>
          <a:xfrm>
            <a:off x="283464" y="243840"/>
            <a:ext cx="8382000" cy="685800"/>
          </a:xfrm>
        </p:spPr>
        <p:txBody>
          <a:bodyPr/>
          <a:lstStyle/>
          <a:p>
            <a:r>
              <a:rPr lang="en-US" dirty="0" smtClean="0"/>
              <a:t>Logged Change Data</a:t>
            </a:r>
            <a:endParaRPr lang="en-US" dirty="0"/>
          </a:p>
        </p:txBody>
      </p:sp>
      <p:sp>
        <p:nvSpPr>
          <p:cNvPr id="7" name="Rectangle 6"/>
          <p:cNvSpPr/>
          <p:nvPr/>
        </p:nvSpPr>
        <p:spPr>
          <a:xfrm>
            <a:off x="1996440" y="2537496"/>
            <a:ext cx="6163056" cy="2800767"/>
          </a:xfrm>
          <a:prstGeom prst="rect">
            <a:avLst/>
          </a:prstGeom>
        </p:spPr>
        <p:txBody>
          <a:bodyPr wrap="square">
            <a:spAutoFit/>
          </a:bodyPr>
          <a:lstStyle/>
          <a:p>
            <a:r>
              <a:rPr lang="en-US" sz="1600" b="0" dirty="0" smtClean="0"/>
              <a:t>111.111.111.111</a:t>
            </a:r>
            <a:r>
              <a:rPr lang="en-US" sz="1600" b="0" dirty="0"/>
              <a:t/>
            </a:r>
            <a:br>
              <a:rPr lang="en-US" sz="1600" b="0" dirty="0"/>
            </a:br>
            <a:r>
              <a:rPr lang="en-US" sz="1600" b="0" dirty="0"/>
              <a:t>-</a:t>
            </a:r>
            <a:br>
              <a:rPr lang="en-US" sz="1600" b="0" dirty="0"/>
            </a:br>
            <a:r>
              <a:rPr lang="en-US" sz="1600" b="0" dirty="0"/>
              <a:t>- </a:t>
            </a:r>
            <a:br>
              <a:rPr lang="en-US" sz="1600" b="0" dirty="0"/>
            </a:br>
            <a:r>
              <a:rPr lang="en-US" sz="1600" b="0" dirty="0"/>
              <a:t>[</a:t>
            </a:r>
            <a:r>
              <a:rPr lang="en-US" sz="1600" b="0" dirty="0" smtClean="0"/>
              <a:t>08/Oct/2014:11:17:55 </a:t>
            </a:r>
            <a:r>
              <a:rPr lang="en-US" sz="1600" b="0" dirty="0"/>
              <a:t>-0400] </a:t>
            </a:r>
            <a:br>
              <a:rPr lang="en-US" sz="1600" b="0" dirty="0"/>
            </a:br>
            <a:r>
              <a:rPr lang="en-US" sz="1600" b="0" dirty="0"/>
              <a:t>"GET / HTTP/1.1" </a:t>
            </a:r>
            <a:br>
              <a:rPr lang="en-US" sz="1600" b="0" dirty="0"/>
            </a:br>
            <a:r>
              <a:rPr lang="en-US" sz="1600" b="0" dirty="0"/>
              <a:t>200 </a:t>
            </a:r>
            <a:br>
              <a:rPr lang="en-US" sz="1600" b="0" dirty="0"/>
            </a:br>
            <a:r>
              <a:rPr lang="en-US" sz="1600" b="0" dirty="0"/>
              <a:t>10801 </a:t>
            </a:r>
            <a:br>
              <a:rPr lang="en-US" sz="1600" b="0" dirty="0"/>
            </a:br>
            <a:r>
              <a:rPr lang="en-US" sz="1600" b="0" dirty="0"/>
              <a:t>"http://www.google.com/search?q=log+analyzer&amp;ie=utf-8&amp;oe=utf-8&amp;aq=t&amp;rls=org.mozilla:en- </a:t>
            </a:r>
            <a:r>
              <a:rPr lang="en-US" sz="1600" b="0" dirty="0" err="1"/>
              <a:t>US:official&amp;client</a:t>
            </a:r>
            <a:r>
              <a:rPr lang="en-US" sz="1600" b="0" dirty="0"/>
              <a:t>=</a:t>
            </a:r>
            <a:r>
              <a:rPr lang="en-US" sz="1600" b="0" dirty="0" err="1"/>
              <a:t>firefox</a:t>
            </a:r>
            <a:r>
              <a:rPr lang="en-US" sz="1600" b="0" dirty="0"/>
              <a:t>-a" </a:t>
            </a:r>
            <a:br>
              <a:rPr lang="en-US" sz="1600" b="0" dirty="0"/>
            </a:br>
            <a:r>
              <a:rPr lang="en-US" sz="1600" b="0" dirty="0"/>
              <a:t>"Mozilla/5.0 (Windows; U; Windows NT 5.2; </a:t>
            </a:r>
            <a:r>
              <a:rPr lang="en-US" sz="1600" b="0" dirty="0" err="1"/>
              <a:t>en</a:t>
            </a:r>
            <a:r>
              <a:rPr lang="en-US" sz="1600" b="0" dirty="0"/>
              <a:t>-US; rv:1.8.1.7) </a:t>
            </a:r>
            <a:r>
              <a:rPr lang="en-US" sz="1600" b="0" dirty="0" smtClean="0"/>
              <a:t>Gecko/20070914 </a:t>
            </a:r>
            <a:r>
              <a:rPr lang="en-US" sz="1600" b="0" dirty="0"/>
              <a:t>Firefox/2.0.0.7"</a:t>
            </a:r>
          </a:p>
        </p:txBody>
      </p:sp>
      <p:sp>
        <p:nvSpPr>
          <p:cNvPr id="8" name="TextBox 7"/>
          <p:cNvSpPr txBox="1"/>
          <p:nvPr/>
        </p:nvSpPr>
        <p:spPr>
          <a:xfrm>
            <a:off x="137160" y="2521476"/>
            <a:ext cx="1956816" cy="2554545"/>
          </a:xfrm>
          <a:prstGeom prst="rect">
            <a:avLst/>
          </a:prstGeom>
          <a:noFill/>
        </p:spPr>
        <p:txBody>
          <a:bodyPr wrap="square" rtlCol="0">
            <a:spAutoFit/>
          </a:bodyPr>
          <a:lstStyle/>
          <a:p>
            <a:r>
              <a:rPr lang="en-US" sz="1600" dirty="0" smtClean="0"/>
              <a:t>IP Address</a:t>
            </a:r>
          </a:p>
          <a:p>
            <a:r>
              <a:rPr lang="en-US" sz="1600" dirty="0" smtClean="0"/>
              <a:t>Remote user</a:t>
            </a:r>
          </a:p>
          <a:p>
            <a:r>
              <a:rPr lang="en-US" sz="1600" dirty="0" smtClean="0"/>
              <a:t>Authenticated user </a:t>
            </a:r>
          </a:p>
          <a:p>
            <a:r>
              <a:rPr lang="en-US" sz="1600" dirty="0" smtClean="0"/>
              <a:t>Timestamp</a:t>
            </a:r>
          </a:p>
          <a:p>
            <a:r>
              <a:rPr lang="en-US" sz="1600" dirty="0" smtClean="0"/>
              <a:t>Access request</a:t>
            </a:r>
          </a:p>
          <a:p>
            <a:r>
              <a:rPr lang="en-US" sz="1600" dirty="0" smtClean="0"/>
              <a:t>Status</a:t>
            </a:r>
          </a:p>
          <a:p>
            <a:r>
              <a:rPr lang="en-US" sz="1600" dirty="0" smtClean="0"/>
              <a:t>Bytes</a:t>
            </a:r>
          </a:p>
          <a:p>
            <a:r>
              <a:rPr lang="en-US" sz="1600" dirty="0" smtClean="0"/>
              <a:t>Referrer URL</a:t>
            </a:r>
          </a:p>
          <a:p>
            <a:endParaRPr lang="en-US" sz="1600" dirty="0" smtClean="0"/>
          </a:p>
          <a:p>
            <a:r>
              <a:rPr lang="en-US" sz="1600" dirty="0" smtClean="0"/>
              <a:t>User agent</a:t>
            </a:r>
            <a:endParaRPr lang="en-US" sz="1600" dirty="0"/>
          </a:p>
        </p:txBody>
      </p:sp>
    </p:spTree>
    <p:extLst>
      <p:ext uri="{BB962C8B-B14F-4D97-AF65-F5344CB8AC3E}">
        <p14:creationId xmlns:p14="http://schemas.microsoft.com/office/powerpoint/2010/main" val="3019180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Queryable</a:t>
            </a:r>
            <a:r>
              <a:rPr lang="en-US" dirty="0" smtClean="0"/>
              <a:t> Change Data</a:t>
            </a:r>
            <a:endParaRPr lang="en-US" dirty="0"/>
          </a:p>
        </p:txBody>
      </p:sp>
      <p:sp>
        <p:nvSpPr>
          <p:cNvPr id="4" name="Flowchart: Magnetic Disk 3"/>
          <p:cNvSpPr/>
          <p:nvPr/>
        </p:nvSpPr>
        <p:spPr bwMode="auto">
          <a:xfrm>
            <a:off x="1068896" y="2651605"/>
            <a:ext cx="1267968" cy="1755648"/>
          </a:xfrm>
          <a:prstGeom prst="flowChartMagneticDisk">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5" name="Flowchart: Magnetic Disk 4"/>
          <p:cNvSpPr/>
          <p:nvPr/>
        </p:nvSpPr>
        <p:spPr bwMode="auto">
          <a:xfrm>
            <a:off x="6516624" y="2639568"/>
            <a:ext cx="1267968" cy="1755648"/>
          </a:xfrm>
          <a:prstGeom prst="flowChartMagneticDisk">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 name="TextBox 5"/>
          <p:cNvSpPr txBox="1"/>
          <p:nvPr/>
        </p:nvSpPr>
        <p:spPr>
          <a:xfrm>
            <a:off x="838962" y="2035909"/>
            <a:ext cx="2109216" cy="646331"/>
          </a:xfrm>
          <a:prstGeom prst="rect">
            <a:avLst/>
          </a:prstGeom>
          <a:noFill/>
        </p:spPr>
        <p:txBody>
          <a:bodyPr wrap="square" rtlCol="0">
            <a:spAutoFit/>
          </a:bodyPr>
          <a:lstStyle/>
          <a:p>
            <a:r>
              <a:rPr lang="en-US" sz="1800" b="0" dirty="0" smtClean="0">
                <a:latin typeface="+mn-lt"/>
              </a:rPr>
              <a:t>Event table with date columns</a:t>
            </a:r>
            <a:endParaRPr lang="en-US" sz="1800" b="0" dirty="0">
              <a:latin typeface="+mn-lt"/>
            </a:endParaRPr>
          </a:p>
        </p:txBody>
      </p:sp>
      <p:sp>
        <p:nvSpPr>
          <p:cNvPr id="7" name="TextBox 6"/>
          <p:cNvSpPr txBox="1"/>
          <p:nvPr/>
        </p:nvSpPr>
        <p:spPr>
          <a:xfrm>
            <a:off x="6150864" y="2078582"/>
            <a:ext cx="2109216" cy="646331"/>
          </a:xfrm>
          <a:prstGeom prst="rect">
            <a:avLst/>
          </a:prstGeom>
          <a:noFill/>
        </p:spPr>
        <p:txBody>
          <a:bodyPr wrap="square" rtlCol="0">
            <a:spAutoFit/>
          </a:bodyPr>
          <a:lstStyle/>
          <a:p>
            <a:r>
              <a:rPr lang="en-US" sz="1800" b="0" dirty="0" smtClean="0">
                <a:latin typeface="+mn-lt"/>
              </a:rPr>
              <a:t>Recent events table</a:t>
            </a:r>
            <a:endParaRPr lang="en-US" sz="1800" b="0" dirty="0">
              <a:latin typeface="+mn-lt"/>
            </a:endParaRPr>
          </a:p>
        </p:txBody>
      </p:sp>
      <p:sp>
        <p:nvSpPr>
          <p:cNvPr id="8" name="TextBox 7"/>
          <p:cNvSpPr txBox="1"/>
          <p:nvPr/>
        </p:nvSpPr>
        <p:spPr>
          <a:xfrm>
            <a:off x="3297936" y="3206341"/>
            <a:ext cx="2685288" cy="923330"/>
          </a:xfrm>
          <a:prstGeom prst="rect">
            <a:avLst/>
          </a:prstGeom>
          <a:noFill/>
        </p:spPr>
        <p:txBody>
          <a:bodyPr wrap="square" rtlCol="0">
            <a:spAutoFit/>
          </a:bodyPr>
          <a:lstStyle/>
          <a:p>
            <a:r>
              <a:rPr lang="en-US" sz="1800" b="0" dirty="0" smtClean="0">
                <a:latin typeface="+mn-lt"/>
              </a:rPr>
              <a:t>SELECT …</a:t>
            </a:r>
          </a:p>
          <a:p>
            <a:r>
              <a:rPr lang="en-US" sz="1800" b="0" dirty="0" smtClean="0">
                <a:latin typeface="+mn-lt"/>
              </a:rPr>
              <a:t>FROM &lt;</a:t>
            </a:r>
            <a:r>
              <a:rPr lang="en-US" sz="1800" b="0" dirty="0" err="1" smtClean="0">
                <a:latin typeface="+mn-lt"/>
              </a:rPr>
              <a:t>EventTable</a:t>
            </a:r>
            <a:r>
              <a:rPr lang="en-US" sz="1800" b="0" dirty="0" smtClean="0">
                <a:latin typeface="+mn-lt"/>
              </a:rPr>
              <a:t>&gt;</a:t>
            </a:r>
          </a:p>
          <a:p>
            <a:r>
              <a:rPr lang="en-US" sz="1800" b="0" dirty="0" smtClean="0">
                <a:latin typeface="+mn-lt"/>
              </a:rPr>
              <a:t>WHERE &lt;event-</a:t>
            </a:r>
            <a:r>
              <a:rPr lang="en-US" sz="1800" b="0" dirty="0" err="1" smtClean="0">
                <a:latin typeface="+mn-lt"/>
              </a:rPr>
              <a:t>cond</a:t>
            </a:r>
            <a:r>
              <a:rPr lang="en-US" sz="1800" b="0" dirty="0" smtClean="0">
                <a:latin typeface="+mn-lt"/>
              </a:rPr>
              <a:t>&gt;</a:t>
            </a:r>
            <a:endParaRPr lang="en-US" sz="1800" b="0" dirty="0">
              <a:latin typeface="+mn-lt"/>
            </a:endParaRPr>
          </a:p>
        </p:txBody>
      </p:sp>
      <p:sp>
        <p:nvSpPr>
          <p:cNvPr id="9" name="Right Arrow 8"/>
          <p:cNvSpPr/>
          <p:nvPr/>
        </p:nvSpPr>
        <p:spPr bwMode="auto">
          <a:xfrm>
            <a:off x="2506218" y="3346704"/>
            <a:ext cx="791718" cy="426720"/>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 name="Right Arrow 9"/>
          <p:cNvSpPr/>
          <p:nvPr/>
        </p:nvSpPr>
        <p:spPr bwMode="auto">
          <a:xfrm>
            <a:off x="5700141" y="3346704"/>
            <a:ext cx="791718" cy="426720"/>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2162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 Change Data</a:t>
            </a:r>
            <a:endParaRPr lang="en-US" dirty="0"/>
          </a:p>
        </p:txBody>
      </p:sp>
      <p:sp>
        <p:nvSpPr>
          <p:cNvPr id="4" name="Flowchart: Magnetic Disk 3"/>
          <p:cNvSpPr/>
          <p:nvPr/>
        </p:nvSpPr>
        <p:spPr bwMode="auto">
          <a:xfrm>
            <a:off x="1900428" y="1636252"/>
            <a:ext cx="1499616" cy="1706880"/>
          </a:xfrm>
          <a:prstGeom prst="flowChartMagneticDisk">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mn-lt"/>
              <a:cs typeface="Times New Roman" pitchFamily="18" charset="0"/>
            </a:endParaRPr>
          </a:p>
        </p:txBody>
      </p:sp>
      <p:sp>
        <p:nvSpPr>
          <p:cNvPr id="5" name="Flowchart: Magnetic Disk 4"/>
          <p:cNvSpPr/>
          <p:nvPr/>
        </p:nvSpPr>
        <p:spPr bwMode="auto">
          <a:xfrm>
            <a:off x="1926336" y="3897868"/>
            <a:ext cx="1447800" cy="1658112"/>
          </a:xfrm>
          <a:prstGeom prst="flowChartMagneticDisk">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mn-lt"/>
              <a:cs typeface="Times New Roman" pitchFamily="18" charset="0"/>
            </a:endParaRPr>
          </a:p>
        </p:txBody>
      </p:sp>
      <p:sp>
        <p:nvSpPr>
          <p:cNvPr id="6" name="Down Arrow 5"/>
          <p:cNvSpPr/>
          <p:nvPr/>
        </p:nvSpPr>
        <p:spPr bwMode="auto">
          <a:xfrm rot="16200000">
            <a:off x="4442460" y="2306812"/>
            <a:ext cx="890016" cy="1853184"/>
          </a:xfrm>
          <a:prstGeom prst="downArrow">
            <a:avLst>
              <a:gd name="adj1" fmla="val 50000"/>
              <a:gd name="adj2" fmla="val 63699"/>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45720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7" name="Flowchart: Magnetic Disk 6"/>
          <p:cNvSpPr/>
          <p:nvPr/>
        </p:nvSpPr>
        <p:spPr bwMode="auto">
          <a:xfrm>
            <a:off x="6131052" y="2480548"/>
            <a:ext cx="1545335" cy="1725168"/>
          </a:xfrm>
          <a:prstGeom prst="flowChartMagneticDisk">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mn-lt"/>
                <a:cs typeface="Times New Roman" pitchFamily="18" charset="0"/>
              </a:rPr>
              <a:t>New rows</a:t>
            </a:r>
          </a:p>
          <a:p>
            <a:pPr marL="0" marR="0" defTabSz="914400" rtl="0" eaLnBrk="1" fontAlgn="base" latinLnBrk="0" hangingPunct="1">
              <a:lnSpc>
                <a:spcPct val="100000"/>
              </a:lnSpc>
              <a:spcBef>
                <a:spcPct val="0"/>
              </a:spcBef>
              <a:spcAft>
                <a:spcPct val="0"/>
              </a:spcAft>
              <a:buClrTx/>
              <a:buSzTx/>
              <a:buFontTx/>
              <a:buNone/>
              <a:tabLst/>
            </a:pPr>
            <a:r>
              <a:rPr lang="en-US" sz="1600" b="0" dirty="0" smtClean="0">
                <a:latin typeface="+mn-lt"/>
              </a:rPr>
              <a:t>Changed rows</a:t>
            </a:r>
          </a:p>
          <a:p>
            <a:pPr marL="0" marR="0"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mn-lt"/>
                <a:cs typeface="Times New Roman" pitchFamily="18" charset="0"/>
              </a:rPr>
              <a:t>Deleted</a:t>
            </a:r>
            <a:r>
              <a:rPr kumimoji="1" lang="en-US" sz="1600" b="0" i="0" u="none" strike="noStrike" cap="none" normalizeH="0" dirty="0" smtClean="0">
                <a:ln>
                  <a:noFill/>
                </a:ln>
                <a:solidFill>
                  <a:schemeClr val="tx1"/>
                </a:solidFill>
                <a:effectLst/>
                <a:latin typeface="+mn-lt"/>
                <a:cs typeface="Times New Roman" pitchFamily="18" charset="0"/>
              </a:rPr>
              <a:t> rows</a:t>
            </a:r>
            <a:endParaRPr kumimoji="1" lang="en-US" sz="1600" b="0" i="0" u="none" strike="noStrike" cap="none" normalizeH="0" baseline="0" dirty="0" smtClean="0">
              <a:ln>
                <a:noFill/>
              </a:ln>
              <a:solidFill>
                <a:schemeClr val="tx1"/>
              </a:solidFill>
              <a:effectLst/>
              <a:latin typeface="+mn-lt"/>
              <a:cs typeface="Times New Roman" pitchFamily="18" charset="0"/>
            </a:endParaRPr>
          </a:p>
        </p:txBody>
      </p:sp>
      <p:sp>
        <p:nvSpPr>
          <p:cNvPr id="8" name="TextBox 7"/>
          <p:cNvSpPr txBox="1"/>
          <p:nvPr/>
        </p:nvSpPr>
        <p:spPr>
          <a:xfrm>
            <a:off x="1546859" y="1310854"/>
            <a:ext cx="2414016" cy="369332"/>
          </a:xfrm>
          <a:prstGeom prst="rect">
            <a:avLst/>
          </a:prstGeom>
          <a:noFill/>
        </p:spPr>
        <p:txBody>
          <a:bodyPr wrap="square" rtlCol="0">
            <a:spAutoFit/>
          </a:bodyPr>
          <a:lstStyle/>
          <a:p>
            <a:r>
              <a:rPr lang="en-US" sz="1800" b="0" dirty="0" smtClean="0">
                <a:latin typeface="+mn-lt"/>
              </a:rPr>
              <a:t>Previous Source File</a:t>
            </a:r>
            <a:endParaRPr lang="en-US" sz="1800" b="0" dirty="0">
              <a:latin typeface="+mn-lt"/>
            </a:endParaRPr>
          </a:p>
        </p:txBody>
      </p:sp>
      <p:sp>
        <p:nvSpPr>
          <p:cNvPr id="9" name="TextBox 8"/>
          <p:cNvSpPr txBox="1"/>
          <p:nvPr/>
        </p:nvSpPr>
        <p:spPr>
          <a:xfrm>
            <a:off x="1546859" y="3527274"/>
            <a:ext cx="2414016" cy="369332"/>
          </a:xfrm>
          <a:prstGeom prst="rect">
            <a:avLst/>
          </a:prstGeom>
          <a:noFill/>
        </p:spPr>
        <p:txBody>
          <a:bodyPr wrap="square" rtlCol="0">
            <a:spAutoFit/>
          </a:bodyPr>
          <a:lstStyle/>
          <a:p>
            <a:r>
              <a:rPr lang="en-US" sz="1800" b="0" dirty="0" smtClean="0">
                <a:latin typeface="+mn-lt"/>
              </a:rPr>
              <a:t>Current Source File</a:t>
            </a:r>
            <a:endParaRPr lang="en-US" sz="1800" b="0" dirty="0">
              <a:latin typeface="+mn-lt"/>
            </a:endParaRPr>
          </a:p>
        </p:txBody>
      </p:sp>
      <p:sp>
        <p:nvSpPr>
          <p:cNvPr id="10" name="TextBox 9"/>
          <p:cNvSpPr txBox="1"/>
          <p:nvPr/>
        </p:nvSpPr>
        <p:spPr>
          <a:xfrm>
            <a:off x="6483094" y="2111216"/>
            <a:ext cx="841249" cy="369332"/>
          </a:xfrm>
          <a:prstGeom prst="rect">
            <a:avLst/>
          </a:prstGeom>
          <a:noFill/>
        </p:spPr>
        <p:txBody>
          <a:bodyPr wrap="square" rtlCol="0">
            <a:spAutoFit/>
          </a:bodyPr>
          <a:lstStyle/>
          <a:p>
            <a:r>
              <a:rPr lang="en-US" sz="1800" b="0" dirty="0" smtClean="0">
                <a:latin typeface="+mn-lt"/>
              </a:rPr>
              <a:t>Delta</a:t>
            </a:r>
            <a:endParaRPr lang="en-US" sz="1800" b="0" dirty="0">
              <a:latin typeface="+mn-lt"/>
            </a:endParaRPr>
          </a:p>
        </p:txBody>
      </p:sp>
      <p:sp>
        <p:nvSpPr>
          <p:cNvPr id="11" name="TextBox 10"/>
          <p:cNvSpPr txBox="1"/>
          <p:nvPr/>
        </p:nvSpPr>
        <p:spPr>
          <a:xfrm>
            <a:off x="3960875" y="2650712"/>
            <a:ext cx="1328930" cy="369332"/>
          </a:xfrm>
          <a:prstGeom prst="rect">
            <a:avLst/>
          </a:prstGeom>
          <a:noFill/>
        </p:spPr>
        <p:txBody>
          <a:bodyPr wrap="square" rtlCol="0">
            <a:spAutoFit/>
          </a:bodyPr>
          <a:lstStyle/>
          <a:p>
            <a:r>
              <a:rPr lang="en-US" sz="1800" b="0" dirty="0" smtClean="0">
                <a:latin typeface="+mn-lt"/>
              </a:rPr>
              <a:t>Difference</a:t>
            </a:r>
            <a:endParaRPr lang="en-US" sz="1800" b="0" dirty="0">
              <a:latin typeface="+mn-lt"/>
            </a:endParaRPr>
          </a:p>
        </p:txBody>
      </p:sp>
    </p:spTree>
    <p:extLst>
      <p:ext uri="{BB962C8B-B14F-4D97-AF65-F5344CB8AC3E}">
        <p14:creationId xmlns:p14="http://schemas.microsoft.com/office/powerpoint/2010/main" val="3892511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Data Quality Problems</a:t>
            </a:r>
          </a:p>
        </p:txBody>
      </p:sp>
      <p:sp>
        <p:nvSpPr>
          <p:cNvPr id="10243" name="Rectangle 3"/>
          <p:cNvSpPr>
            <a:spLocks noGrp="1" noChangeArrowheads="1"/>
          </p:cNvSpPr>
          <p:nvPr>
            <p:ph type="body" idx="1"/>
          </p:nvPr>
        </p:nvSpPr>
        <p:spPr>
          <a:xfrm>
            <a:off x="457200" y="1570038"/>
            <a:ext cx="8229600" cy="4800600"/>
          </a:xfrm>
        </p:spPr>
        <p:txBody>
          <a:bodyPr/>
          <a:lstStyle/>
          <a:p>
            <a:pPr eaLnBrk="1" hangingPunct="1">
              <a:lnSpc>
                <a:spcPct val="80000"/>
              </a:lnSpc>
            </a:pPr>
            <a:r>
              <a:rPr lang="en-US" altLang="en-US" dirty="0" smtClean="0"/>
              <a:t>Multiple identifiers</a:t>
            </a:r>
          </a:p>
          <a:p>
            <a:pPr eaLnBrk="1" hangingPunct="1">
              <a:lnSpc>
                <a:spcPct val="80000"/>
              </a:lnSpc>
            </a:pPr>
            <a:r>
              <a:rPr lang="en-US" altLang="en-US" dirty="0" smtClean="0"/>
              <a:t>Different units</a:t>
            </a:r>
          </a:p>
          <a:p>
            <a:pPr eaLnBrk="1" hangingPunct="1">
              <a:lnSpc>
                <a:spcPct val="80000"/>
              </a:lnSpc>
            </a:pPr>
            <a:r>
              <a:rPr lang="en-US" altLang="en-US" dirty="0" smtClean="0"/>
              <a:t>Missing values</a:t>
            </a:r>
          </a:p>
          <a:p>
            <a:pPr eaLnBrk="1" hangingPunct="1">
              <a:lnSpc>
                <a:spcPct val="80000"/>
              </a:lnSpc>
            </a:pPr>
            <a:r>
              <a:rPr lang="en-US" altLang="en-US" dirty="0" smtClean="0"/>
              <a:t>Text data with different components and formats</a:t>
            </a:r>
          </a:p>
          <a:p>
            <a:pPr eaLnBrk="1" hangingPunct="1">
              <a:lnSpc>
                <a:spcPct val="80000"/>
              </a:lnSpc>
            </a:pPr>
            <a:r>
              <a:rPr lang="en-US" altLang="en-US" dirty="0" smtClean="0"/>
              <a:t>Conflicting data</a:t>
            </a:r>
          </a:p>
          <a:p>
            <a:pPr eaLnBrk="1" hangingPunct="1">
              <a:lnSpc>
                <a:spcPct val="80000"/>
              </a:lnSpc>
            </a:pPr>
            <a:r>
              <a:rPr lang="en-US" altLang="en-US" dirty="0" smtClean="0"/>
              <a:t>Different update times</a:t>
            </a:r>
          </a:p>
        </p:txBody>
      </p:sp>
    </p:spTree>
    <p:extLst>
      <p:ext uri="{BB962C8B-B14F-4D97-AF65-F5344CB8AC3E}">
        <p14:creationId xmlns:p14="http://schemas.microsoft.com/office/powerpoint/2010/main" val="355196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4724&quot;&gt;&lt;property id=&quot;20148&quot; value=&quot;5&quot;/&gt;&lt;property id=&quot;20300&quot; value=&quot;Slide 1 - &amp;quot;Module 4 Data Integration Concepts, Processes, and Techniques &amp;quot;&quot;/&gt;&lt;property id=&quot;20307&quot; value=&quot;256&quot;/&gt;&lt;/object&gt;&lt;object type=&quot;3&quot; unique_id=&quot;14728&quot;&gt;&lt;property id=&quot;20148&quot; value=&quot;5&quot;/&gt;&lt;property id=&quot;20300&quot; value=&quot;Slide 4 - &amp;quot;Cooperative Change Data&amp;quot;&quot;/&gt;&lt;property id=&quot;20307&quot; value=&quot;260&quot;/&gt;&lt;/object&gt;&lt;object type=&quot;3&quot; unique_id=&quot;14729&quot;&gt;&lt;property id=&quot;20148&quot; value=&quot;5&quot;/&gt;&lt;property id=&quot;20300&quot; value=&quot;Slide 5 - &amp;quot;Logged Change Data&amp;quot;&quot;/&gt;&lt;property id=&quot;20307&quot; value=&quot;261&quot;/&gt;&lt;/object&gt;&lt;object type=&quot;3&quot; unique_id=&quot;14730&quot;&gt;&lt;property id=&quot;20148&quot; value=&quot;5&quot;/&gt;&lt;property id=&quot;20300&quot; value=&quot;Slide 6 - &amp;quot;Queryable Change Data&amp;quot;&quot;/&gt;&lt;property id=&quot;20307&quot; value=&quot;262&quot;/&gt;&lt;/object&gt;&lt;object type=&quot;3&quot; unique_id=&quot;14731&quot;&gt;&lt;property id=&quot;20148&quot; value=&quot;5&quot;/&gt;&lt;property id=&quot;20300&quot; value=&quot;Slide 7 - &amp;quot;Snapshot Change Data&amp;quot;&quot;/&gt;&lt;property id=&quot;20307&quot; value=&quot;263&quot;/&gt;&lt;/object&gt;&lt;object type=&quot;3&quot; unique_id=&quot;24813&quot;&gt;&lt;property id=&quot;20148&quot; value=&quot;5&quot;/&gt;&lt;property id=&quot;20300&quot; value=&quot;Slide 2 - &amp;quot;Lesson Objectives&amp;quot;&quot;/&gt;&lt;property id=&quot;20307&quot; value=&quot;273&quot;/&gt;&lt;/object&gt;&lt;object type=&quot;3&quot; unique_id=&quot;25017&quot;&gt;&lt;property id=&quot;20148&quot; value=&quot;5&quot;/&gt;&lt;property id=&quot;20300&quot; value=&quot;Slide 9 - &amp;quot;Summary&amp;quot;&quot;/&gt;&lt;property id=&quot;20307&quot; value=&quot;274&quot;/&gt;&lt;/object&gt;&lt;object type=&quot;3&quot; unique_id=&quot;25099&quot;&gt;&lt;property id=&quot;20148&quot; value=&quot;5&quot;/&gt;&lt;property id=&quot;20300&quot; value=&quot;Slide 8 - &amp;quot;Data Quality Problems&amp;quot;&quot;/&gt;&lt;property id=&quot;20307&quot; value=&quot;276&quot;/&gt;&lt;/object&gt;&lt;object type=&quot;3&quot; unique_id=&quot;25358&quot;&gt;&lt;property id=&quot;20148&quot; value=&quot;5&quot;/&gt;&lt;property id=&quot;20300&quot; value=&quot;Slide 3 - &amp;quot;Change Data Classification&amp;quot;&quot;/&gt;&lt;property id=&quot;20307&quot; value=&quot;278&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10182</TotalTime>
  <Words>1245</Words>
  <Application>Microsoft Office PowerPoint</Application>
  <PresentationFormat>On-screen Show (4:3)</PresentationFormat>
  <Paragraphs>150</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ＭＳ Ｐゴシック</vt:lpstr>
      <vt:lpstr>Arial</vt:lpstr>
      <vt:lpstr>Times New Roman</vt:lpstr>
      <vt:lpstr>Blank Presentation</vt:lpstr>
      <vt:lpstr>Visio</vt:lpstr>
      <vt:lpstr>Module 4 Data Integration Concepts, Processes, and Techniques </vt:lpstr>
      <vt:lpstr>Lesson Objectives</vt:lpstr>
      <vt:lpstr>Basics of Change Data</vt:lpstr>
      <vt:lpstr>Change Data Classification</vt:lpstr>
      <vt:lpstr>Cooperative Change Data</vt:lpstr>
      <vt:lpstr>Logged Change Data</vt:lpstr>
      <vt:lpstr>Queryable Change Data</vt:lpstr>
      <vt:lpstr>Snapshot Change Data</vt:lpstr>
      <vt:lpstr>Data Quality Problems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Lesson 2: Change Data Concepts</dc:title>
  <dc:subject>Data Integration Concepts, Processes, and Techniques</dc:subject>
  <dc:creator>Michael Mannino</dc:creator>
  <dc:description>Third edition</dc:description>
  <cp:lastModifiedBy>Mike</cp:lastModifiedBy>
  <cp:revision>2011</cp:revision>
  <cp:lastPrinted>1601-01-01T00:00:00Z</cp:lastPrinted>
  <dcterms:created xsi:type="dcterms:W3CDTF">2000-07-15T18:34:14Z</dcterms:created>
  <dcterms:modified xsi:type="dcterms:W3CDTF">2015-09-15T05:12:22Z</dcterms:modified>
</cp:coreProperties>
</file>