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4" r:id="rId3"/>
    <p:sldId id="276" r:id="rId4"/>
    <p:sldId id="275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FFF"/>
    <a:srgbClr val="CCFFFF"/>
    <a:srgbClr val="00FFCC"/>
    <a:srgbClr val="CC3300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 3, Module 4 on data integration concepts,</a:t>
            </a:r>
            <a:r>
              <a:rPr lang="en-US" baseline="0" dirty="0" smtClean="0"/>
              <a:t> </a:t>
            </a:r>
            <a:r>
              <a:rPr lang="en-US" dirty="0" smtClean="0"/>
              <a:t>processes, and techniques.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Opening question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Why are</a:t>
            </a:r>
            <a:r>
              <a:rPr lang="en-US" baseline="0" dirty="0" smtClean="0"/>
              <a:t> there so many approaches for missing values?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Widely varying levels of processing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Lesson 3 covers</a:t>
            </a:r>
            <a:r>
              <a:rPr lang="en-US" baseline="0" dirty="0" smtClean="0"/>
              <a:t> principles and examples about parsing, corrections, and standardization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Tedious nature: need</a:t>
            </a:r>
            <a:r>
              <a:rPr lang="en-US" baseline="0" dirty="0" smtClean="0"/>
              <a:t> techniques and tools to support software development for </a:t>
            </a:r>
            <a:r>
              <a:rPr lang="en-US" baseline="0" smtClean="0"/>
              <a:t>data cleaning</a:t>
            </a:r>
            <a:endParaRPr lang="en-US" dirty="0" smtClean="0"/>
          </a:p>
          <a:p>
            <a:pPr marL="0" indent="0">
              <a:buFont typeface="Arial" pitchFamily="34" charset="0"/>
              <a:buNone/>
              <a:defRPr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2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Parsing has been heavily studied for decades</a:t>
            </a:r>
          </a:p>
          <a:p>
            <a:r>
              <a:rPr lang="en-US" altLang="en-US" dirty="0" smtClean="0"/>
              <a:t>Context sensitive parsing involves natural language understanding.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Tool</a:t>
            </a:r>
            <a:r>
              <a:rPr lang="en-US" altLang="en-US" baseline="0" dirty="0" smtClean="0"/>
              <a:t> support: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Conditions in database query language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Data integration tools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Web-based tools.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IEEE POSIX standard</a:t>
            </a:r>
            <a:r>
              <a:rPr lang="en-US" altLang="en-US" baseline="0" dirty="0" smtClean="0"/>
              <a:t> (http://www.regular-expressions.info/posix.html)</a:t>
            </a:r>
            <a:endParaRPr lang="en-US" alt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>
                <a:effectLst/>
              </a:rPr>
              <a:t>POSIX or "Portable Operating System Interface for </a:t>
            </a:r>
            <a:r>
              <a:rPr lang="en-US" dirty="0" err="1" smtClean="0">
                <a:effectLst/>
              </a:rPr>
              <a:t>uniX</a:t>
            </a:r>
            <a:r>
              <a:rPr lang="en-US" dirty="0" smtClean="0">
                <a:effectLst/>
              </a:rPr>
              <a:t>“</a:t>
            </a:r>
          </a:p>
          <a:p>
            <a:pPr marL="171450" indent="-171450">
              <a:buFontTx/>
              <a:buChar char="-"/>
            </a:pPr>
            <a:r>
              <a:rPr lang="en-US" dirty="0" smtClean="0">
                <a:effectLst/>
              </a:rPr>
              <a:t>Old</a:t>
            </a:r>
            <a:r>
              <a:rPr lang="en-US" baseline="0" dirty="0" smtClean="0">
                <a:effectLst/>
              </a:rPr>
              <a:t> standard: 1986</a:t>
            </a:r>
            <a:r>
              <a:rPr lang="en-US" dirty="0" smtClean="0">
                <a:effectLst/>
              </a:rPr>
              <a:t> </a:t>
            </a:r>
            <a:endParaRPr lang="en-US" altLang="en-US" dirty="0" smtClean="0"/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Basic</a:t>
            </a:r>
            <a:r>
              <a:rPr lang="en-US" altLang="en-US" baseline="0" dirty="0" smtClean="0"/>
              <a:t> standard s</a:t>
            </a:r>
            <a:r>
              <a:rPr lang="en-US" altLang="en-US" dirty="0" smtClean="0"/>
              <a:t>upported by Unix </a:t>
            </a:r>
            <a:r>
              <a:rPr lang="en-US" altLang="en-US" dirty="0" err="1" smtClean="0"/>
              <a:t>grep</a:t>
            </a:r>
            <a:r>
              <a:rPr lang="en-US" altLang="en-US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Basic</a:t>
            </a:r>
            <a:r>
              <a:rPr lang="en-US" altLang="en-US" baseline="0" dirty="0" smtClean="0"/>
              <a:t> standard has only bracket expressions, dot, caret, dollar and star</a:t>
            </a:r>
            <a:endParaRPr lang="en-US" altLang="en-US" dirty="0" smtClean="0"/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Extended standard supported by Unix </a:t>
            </a:r>
            <a:r>
              <a:rPr lang="en-US" altLang="en-US" dirty="0" err="1" smtClean="0"/>
              <a:t>egrep</a:t>
            </a:r>
            <a:r>
              <a:rPr lang="en-US" altLang="en-US" dirty="0" smtClean="0"/>
              <a:t> tool although not backwards compatible</a:t>
            </a:r>
            <a:r>
              <a:rPr lang="en-US" altLang="en-US" baseline="0" dirty="0" smtClean="0"/>
              <a:t> with basic standard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Adds more quantifiers, alternation, and groups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95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This slide illustrates how a record from a source file is parsed.</a:t>
            </a:r>
          </a:p>
          <a:p>
            <a:r>
              <a:rPr lang="en-US" altLang="en-US" dirty="0" smtClean="0"/>
              <a:t>Some of the parsing is position based with each new line providing different groups of fields.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Data mining tools have multiple missing value approaches and algorithms.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Simple approaches default and typical</a:t>
            </a:r>
            <a:r>
              <a:rPr lang="en-US" altLang="en-US" baseline="0" dirty="0" smtClean="0"/>
              <a:t> value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Data intensive approaches: relationship to other attributes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Develop conditional probability models</a:t>
            </a: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Conflicting values: use newer data or more credible source</a:t>
            </a:r>
          </a:p>
          <a:p>
            <a:r>
              <a:rPr lang="en-US" altLang="en-US" dirty="0" smtClean="0"/>
              <a:t>Correcting conflicting values may require manual intervention.</a:t>
            </a:r>
          </a:p>
        </p:txBody>
      </p:sp>
    </p:spTree>
    <p:extLst>
      <p:ext uri="{BB962C8B-B14F-4D97-AF65-F5344CB8AC3E}">
        <p14:creationId xmlns:p14="http://schemas.microsoft.com/office/powerpoint/2010/main" val="8654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data shown in red is the corrected data. The street has been changed from Microsoft corporate address to Microsoft</a:t>
            </a:r>
            <a:r>
              <a:rPr lang="en-US" altLang="en-US" baseline="0" dirty="0" smtClean="0"/>
              <a:t> Building 43 address</a:t>
            </a:r>
            <a:r>
              <a:rPr lang="en-US" altLang="en-US" dirty="0" smtClean="0"/>
              <a:t>. The postal code and country have been added.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9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Unit of measure transformations:</a:t>
            </a:r>
          </a:p>
          <a:p>
            <a:pPr>
              <a:buFontTx/>
              <a:buChar char="•"/>
            </a:pPr>
            <a:r>
              <a:rPr lang="en-US" altLang="en-US" smtClean="0"/>
              <a:t>Currencies</a:t>
            </a:r>
          </a:p>
          <a:p>
            <a:pPr>
              <a:buFontTx/>
              <a:buChar char="•"/>
            </a:pPr>
            <a:r>
              <a:rPr lang="en-US" altLang="en-US" smtClean="0"/>
              <a:t>English versus metric measures</a:t>
            </a:r>
          </a:p>
          <a:p>
            <a:pPr>
              <a:buFontTx/>
              <a:buChar char="•"/>
            </a:pPr>
            <a:r>
              <a:rPr lang="en-US" altLang="en-US" smtClean="0"/>
              <a:t>Time zones</a:t>
            </a:r>
          </a:p>
          <a:p>
            <a:r>
              <a:rPr lang="en-US" altLang="en-US" smtClean="0"/>
              <a:t>Abbreviation transformations</a:t>
            </a:r>
          </a:p>
          <a:p>
            <a:pPr>
              <a:buFontTx/>
              <a:buChar char="•"/>
            </a:pPr>
            <a:r>
              <a:rPr lang="en-US" altLang="en-US" smtClean="0"/>
              <a:t>Full state names to abbreviations</a:t>
            </a:r>
          </a:p>
          <a:p>
            <a:pPr>
              <a:buFontTx/>
              <a:buChar char="•"/>
            </a:pPr>
            <a:r>
              <a:rPr lang="en-US" altLang="en-US" smtClean="0"/>
              <a:t>Abbreviated titles</a:t>
            </a:r>
          </a:p>
          <a:p>
            <a:pPr>
              <a:buFontTx/>
              <a:buChar char="•"/>
            </a:pPr>
            <a:r>
              <a:rPr lang="en-US" altLang="en-US" smtClean="0"/>
              <a:t>Street designations: Ave, St, …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263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Fields</a:t>
            </a:r>
            <a:r>
              <a:rPr lang="en-US" altLang="en-US" baseline="0" dirty="0" smtClean="0"/>
              <a:t> in red should be standardized. </a:t>
            </a:r>
            <a:r>
              <a:rPr lang="en-US" altLang="en-US" dirty="0" smtClean="0"/>
              <a:t>The data shown in red is the standardized data. The job title, firm</a:t>
            </a:r>
            <a:r>
              <a:rPr lang="en-US" altLang="en-US" baseline="0" dirty="0" smtClean="0"/>
              <a:t> name, street address, and state have been standardized.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7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9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Common data cleaning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Parsing: prerequisite to</a:t>
            </a:r>
            <a:r>
              <a:rPr lang="en-US" altLang="en-US" baseline="0" dirty="0" smtClean="0"/>
              <a:t> other tasks for text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Correcting: missing and conflicting values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Standardizing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Many approaches for missing values, some data intensive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marL="0" indent="0">
              <a:buFontTx/>
              <a:buNone/>
            </a:pPr>
            <a:r>
              <a:rPr lang="en-US" altLang="en-US" baseline="0" dirty="0" smtClean="0"/>
              <a:t>Standardization rules can be organization specific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0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8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6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34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38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91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353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68680" y="1920240"/>
            <a:ext cx="7391400" cy="1143000"/>
          </a:xfrm>
        </p:spPr>
        <p:txBody>
          <a:bodyPr/>
          <a:lstStyle/>
          <a:p>
            <a:r>
              <a:rPr lang="en-US" altLang="en-US" sz="3200" b="1" dirty="0"/>
              <a:t>Unit 4</a:t>
            </a:r>
            <a:br>
              <a:rPr lang="en-US" altLang="en-US" sz="3200" b="1" dirty="0"/>
            </a:br>
            <a:r>
              <a:rPr lang="en-US" altLang="en-US" sz="3200" b="1" dirty="0"/>
              <a:t>Data Integration Concepts, Processes,</a:t>
            </a:r>
            <a:br>
              <a:rPr lang="en-US" altLang="en-US" sz="3200" b="1" dirty="0"/>
            </a:br>
            <a:r>
              <a:rPr lang="en-US" altLang="en-US" sz="3200" b="1" dirty="0"/>
              <a:t>and Techniques</a:t>
            </a:r>
            <a:endParaRPr lang="en-US" altLang="en-US" sz="3200" b="1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70621" y="3921570"/>
            <a:ext cx="6629400" cy="1308798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3: Data Cleaning Tasks</a:t>
            </a:r>
          </a:p>
        </p:txBody>
      </p:sp>
    </p:spTree>
    <p:extLst>
      <p:ext uri="{BB962C8B-B14F-4D97-AF65-F5344CB8AC3E}">
        <p14:creationId xmlns:p14="http://schemas.microsoft.com/office/powerpoint/2010/main" val="3140268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three </a:t>
            </a:r>
            <a:r>
              <a:rPr lang="en-US" dirty="0" smtClean="0"/>
              <a:t>types of data cleaning tasks</a:t>
            </a:r>
            <a:endParaRPr lang="en-US" dirty="0"/>
          </a:p>
          <a:p>
            <a:r>
              <a:rPr lang="en-US" dirty="0" smtClean="0"/>
              <a:t>Provide examples depicting data cleaning tasks</a:t>
            </a:r>
          </a:p>
          <a:p>
            <a:r>
              <a:rPr lang="en-US" dirty="0" smtClean="0"/>
              <a:t>Reflect on the tedious nature of 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9"/>
          <p:cNvSpPr>
            <a:spLocks noGrp="1" noChangeArrowheads="1"/>
          </p:cNvSpPr>
          <p:nvPr>
            <p:ph type="title"/>
          </p:nvPr>
        </p:nvSpPr>
        <p:spPr>
          <a:xfrm>
            <a:off x="568325" y="612775"/>
            <a:ext cx="8077200" cy="762000"/>
          </a:xfrm>
        </p:spPr>
        <p:txBody>
          <a:bodyPr/>
          <a:lstStyle/>
          <a:p>
            <a:r>
              <a:rPr lang="en-US" altLang="en-US" smtClean="0"/>
              <a:t>Parsing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6725" y="1608138"/>
            <a:ext cx="8220075" cy="4056062"/>
          </a:xfrm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cs typeface="Times New Roman" pitchFamily="18" charset="0"/>
              </a:rPr>
              <a:t>Locates and separates individual data elements in text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cs typeface="Times New Roman" pitchFamily="18" charset="0"/>
              </a:rPr>
              <a:t>Studied in computer science for decades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>
                <a:cs typeface="Times New Roman" pitchFamily="18" charset="0"/>
              </a:rPr>
              <a:t>R</a:t>
            </a:r>
            <a:r>
              <a:rPr lang="en-US" altLang="en-US" dirty="0" smtClean="0">
                <a:cs typeface="Times New Roman" pitchFamily="18" charset="0"/>
              </a:rPr>
              <a:t>egular expressions for pattern specification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cs typeface="Times New Roman" pitchFamily="18" charset="0"/>
              </a:rPr>
              <a:t>Natural language processing for context-sensitive parsing</a:t>
            </a:r>
          </a:p>
        </p:txBody>
      </p:sp>
    </p:spTree>
    <p:extLst>
      <p:ext uri="{BB962C8B-B14F-4D97-AF65-F5344CB8AC3E}">
        <p14:creationId xmlns:p14="http://schemas.microsoft.com/office/powerpoint/2010/main" val="349823538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601" y="2178264"/>
          <a:ext cx="3493711" cy="147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711"/>
              </a:tblGrid>
              <a:tr h="147933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Raw input in source file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Aimee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Christina Parker, Prod. Mgr.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One Microsoft Way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Redmond,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WA</a:t>
                      </a:r>
                    </a:p>
                  </a:txBody>
                  <a:tcPr>
                    <a:solidFill>
                      <a:srgbClr val="DDFFFF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878580" y="2836984"/>
            <a:ext cx="1219200" cy="377952"/>
          </a:xfrm>
          <a:prstGeom prst="rightArrow">
            <a:avLst/>
          </a:prstGeom>
          <a:solidFill>
            <a:srgbClr val="CC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278433" y="1769559"/>
          <a:ext cx="367659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87"/>
                <a:gridCol w="227990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Parsed data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 target file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Aimee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Middle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Christina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Parker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Prod. Mgr.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One Microsoft Way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Redmond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12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9"/>
          <p:cNvSpPr>
            <a:spLocks noGrp="1" noChangeArrowheads="1"/>
          </p:cNvSpPr>
          <p:nvPr>
            <p:ph type="title"/>
          </p:nvPr>
        </p:nvSpPr>
        <p:spPr>
          <a:xfrm>
            <a:off x="596900" y="511175"/>
            <a:ext cx="8077200" cy="762000"/>
          </a:xfrm>
        </p:spPr>
        <p:txBody>
          <a:bodyPr/>
          <a:lstStyle/>
          <a:p>
            <a:r>
              <a:rPr lang="en-US" altLang="en-US" dirty="0" smtClean="0"/>
              <a:t>Correcting Values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5612" y="1408303"/>
            <a:ext cx="8218488" cy="45513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40000"/>
              </a:spcAft>
              <a:buFont typeface="Symbol" pitchFamily="18" charset="2"/>
              <a:buChar char="·"/>
            </a:pPr>
            <a:r>
              <a:rPr lang="en-US" altLang="en-US" dirty="0" smtClean="0">
                <a:cs typeface="Times New Roman" pitchFamily="18" charset="0"/>
              </a:rPr>
              <a:t>Missing values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Font typeface="Arial" charset="0"/>
              <a:buChar char="-"/>
            </a:pPr>
            <a:r>
              <a:rPr lang="en-US" altLang="en-US" dirty="0" smtClean="0">
                <a:cs typeface="Times New Roman" pitchFamily="18" charset="0"/>
              </a:rPr>
              <a:t>Default value for inapplicable values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Font typeface="Arial" charset="0"/>
              <a:buChar char="-"/>
            </a:pPr>
            <a:r>
              <a:rPr lang="en-US" altLang="en-US" dirty="0" smtClean="0">
                <a:cs typeface="Times New Roman" pitchFamily="18" charset="0"/>
              </a:rPr>
              <a:t>Typical value: average, median, or mode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Font typeface="Arial" charset="0"/>
              <a:buChar char="-"/>
            </a:pPr>
            <a:r>
              <a:rPr lang="en-US" altLang="en-US" dirty="0" smtClean="0">
                <a:cs typeface="Times New Roman" pitchFamily="18" charset="0"/>
              </a:rPr>
              <a:t>Complex processing for predicting values using relationships to other fields</a:t>
            </a:r>
          </a:p>
          <a:p>
            <a:pPr>
              <a:lnSpc>
                <a:spcPct val="90000"/>
              </a:lnSpc>
              <a:spcAft>
                <a:spcPct val="40000"/>
              </a:spcAft>
              <a:buFont typeface="Symbol" pitchFamily="18" charset="2"/>
              <a:buChar char="·"/>
            </a:pPr>
            <a:r>
              <a:rPr lang="en-US" altLang="en-US" dirty="0" smtClean="0">
                <a:cs typeface="Times New Roman" pitchFamily="18" charset="0"/>
              </a:rPr>
              <a:t>Conflicting values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Font typeface="Arial" charset="0"/>
              <a:buChar char="-"/>
            </a:pPr>
            <a:r>
              <a:rPr lang="en-US" altLang="en-US" dirty="0" smtClean="0">
                <a:cs typeface="Times New Roman" pitchFamily="18" charset="0"/>
              </a:rPr>
              <a:t>More recent value</a:t>
            </a:r>
          </a:p>
          <a:p>
            <a:pPr lvl="1">
              <a:lnSpc>
                <a:spcPct val="90000"/>
              </a:lnSpc>
              <a:spcAft>
                <a:spcPct val="40000"/>
              </a:spcAft>
              <a:buFont typeface="Arial" charset="0"/>
              <a:buChar char="-"/>
            </a:pPr>
            <a:r>
              <a:rPr lang="en-US" altLang="en-US" dirty="0" smtClean="0">
                <a:cs typeface="Times New Roman" pitchFamily="18" charset="0"/>
              </a:rPr>
              <a:t>More credible source</a:t>
            </a:r>
          </a:p>
        </p:txBody>
      </p:sp>
    </p:spTree>
    <p:extLst>
      <p:ext uri="{BB962C8B-B14F-4D97-AF65-F5344CB8AC3E}">
        <p14:creationId xmlns:p14="http://schemas.microsoft.com/office/powerpoint/2010/main" val="16506513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 Example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3924300" y="2791264"/>
            <a:ext cx="1219200" cy="377952"/>
          </a:xfrm>
          <a:prstGeom prst="rightArrow">
            <a:avLst/>
          </a:prstGeom>
          <a:solidFill>
            <a:srgbClr val="CC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80913"/>
              </p:ext>
            </p:extLst>
          </p:nvPr>
        </p:nvGraphicFramePr>
        <p:xfrm>
          <a:off x="161545" y="1614111"/>
          <a:ext cx="36210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578"/>
                <a:gridCol w="2245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Parsed data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Aimee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Middle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Christina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Parker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Prod. Mgr.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One Microsoft Way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Redmond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86188"/>
              </p:ext>
            </p:extLst>
          </p:nvPr>
        </p:nvGraphicFramePr>
        <p:xfrm>
          <a:off x="5288281" y="1620207"/>
          <a:ext cx="36210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578"/>
                <a:gridCol w="2245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Corrected data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Aimee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Middle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Christina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Parker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Prod. Mgr.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15580 NE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31st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St.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Redmond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Postal</a:t>
                      </a:r>
                      <a:r>
                        <a:rPr lang="en-US" sz="1600" baseline="0" dirty="0" smtClean="0"/>
                        <a:t>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98052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USA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3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9"/>
          <p:cNvSpPr>
            <a:spLocks noGrp="1" noChangeArrowheads="1"/>
          </p:cNvSpPr>
          <p:nvPr>
            <p:ph type="title"/>
          </p:nvPr>
        </p:nvSpPr>
        <p:spPr>
          <a:xfrm>
            <a:off x="576263" y="671513"/>
            <a:ext cx="8077200" cy="762000"/>
          </a:xfrm>
        </p:spPr>
        <p:txBody>
          <a:bodyPr/>
          <a:lstStyle/>
          <a:p>
            <a:r>
              <a:rPr lang="en-US" altLang="en-US" dirty="0" smtClean="0"/>
              <a:t>Standardization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0375" y="1617663"/>
            <a:ext cx="8237538" cy="3474599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40000"/>
              </a:spcAft>
              <a:buFont typeface="Symbol" pitchFamily="18" charset="2"/>
              <a:buChar char="·"/>
            </a:pPr>
            <a:r>
              <a:rPr lang="en-US" altLang="en-US" dirty="0" smtClean="0">
                <a:cs typeface="Times New Roman" pitchFamily="18" charset="0"/>
              </a:rPr>
              <a:t>Applies conversion routines to transform data into preferred formats</a:t>
            </a:r>
          </a:p>
          <a:p>
            <a:pPr>
              <a:lnSpc>
                <a:spcPct val="80000"/>
              </a:lnSpc>
              <a:spcAft>
                <a:spcPct val="40000"/>
              </a:spcAft>
              <a:buFont typeface="Symbol" pitchFamily="18" charset="2"/>
              <a:buChar char="·"/>
            </a:pPr>
            <a:r>
              <a:rPr lang="en-US" altLang="en-US" dirty="0" smtClean="0">
                <a:cs typeface="Times New Roman" pitchFamily="18" charset="0"/>
              </a:rPr>
              <a:t>Uses both standard and custom business rules</a:t>
            </a:r>
          </a:p>
          <a:p>
            <a:pPr>
              <a:lnSpc>
                <a:spcPct val="80000"/>
              </a:lnSpc>
              <a:spcAft>
                <a:spcPct val="40000"/>
              </a:spcAft>
              <a:buFont typeface="Symbol" pitchFamily="18" charset="2"/>
              <a:buChar char="·"/>
            </a:pPr>
            <a:r>
              <a:rPr lang="en-US" altLang="en-US" dirty="0" smtClean="0">
                <a:cs typeface="Times New Roman" pitchFamily="18" charset="0"/>
              </a:rPr>
              <a:t>Common standardizations: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Font typeface="Symbol" pitchFamily="18" charset="2"/>
              <a:buChar char="·"/>
            </a:pPr>
            <a:r>
              <a:rPr lang="en-US" altLang="en-US" dirty="0" smtClean="0">
                <a:cs typeface="Times New Roman" pitchFamily="18" charset="0"/>
              </a:rPr>
              <a:t>Unit of measure transformations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Font typeface="Symbol" pitchFamily="18" charset="2"/>
              <a:buChar char="·"/>
            </a:pPr>
            <a:r>
              <a:rPr lang="en-US" altLang="en-US" dirty="0" smtClean="0">
                <a:cs typeface="Times New Roman" pitchFamily="18" charset="0"/>
              </a:rPr>
              <a:t>Standard abbreviations (state names, titles, street types)</a:t>
            </a:r>
          </a:p>
        </p:txBody>
      </p:sp>
    </p:spTree>
    <p:extLst>
      <p:ext uri="{BB962C8B-B14F-4D97-AF65-F5344CB8AC3E}">
        <p14:creationId xmlns:p14="http://schemas.microsoft.com/office/powerpoint/2010/main" val="280942654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Example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3982212" y="3169333"/>
            <a:ext cx="1219200" cy="377952"/>
          </a:xfrm>
          <a:prstGeom prst="rightArrow">
            <a:avLst/>
          </a:prstGeom>
          <a:solidFill>
            <a:srgbClr val="CC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75552"/>
              </p:ext>
            </p:extLst>
          </p:nvPr>
        </p:nvGraphicFramePr>
        <p:xfrm>
          <a:off x="140209" y="1400868"/>
          <a:ext cx="36210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578"/>
                <a:gridCol w="2245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Corrected data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Aimee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Middle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Christina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Parker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Prod. Mgr.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Microsoft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15580 NE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31st St.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Redmond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Washington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Postal</a:t>
                      </a:r>
                      <a:r>
                        <a:rPr lang="en-US" sz="1600" baseline="0" dirty="0" smtClean="0"/>
                        <a:t>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98052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78441"/>
              </p:ext>
            </p:extLst>
          </p:nvPr>
        </p:nvGraphicFramePr>
        <p:xfrm>
          <a:off x="5358385" y="1385745"/>
          <a:ext cx="36210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578"/>
                <a:gridCol w="224544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Standardized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Aimee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Middle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Christina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Last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Parker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Product Manager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Microsoft Corporation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15580 NE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31st Street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Redmond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WA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Postal</a:t>
                      </a:r>
                      <a:r>
                        <a:rPr lang="en-US" sz="1600" baseline="0" dirty="0" smtClean="0"/>
                        <a:t>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98052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 data cleaning tasks</a:t>
            </a:r>
          </a:p>
          <a:p>
            <a:pPr eaLnBrk="1" hangingPunct="1"/>
            <a:r>
              <a:rPr lang="en-US" altLang="en-US" dirty="0" smtClean="0"/>
              <a:t>Many approaches for missing values</a:t>
            </a:r>
          </a:p>
          <a:p>
            <a:pPr eaLnBrk="1" hangingPunct="1"/>
            <a:r>
              <a:rPr lang="en-US" altLang="en-US" dirty="0" smtClean="0"/>
              <a:t>Organization specific standardization rules</a:t>
            </a:r>
          </a:p>
        </p:txBody>
      </p:sp>
    </p:spTree>
    <p:extLst>
      <p:ext uri="{BB962C8B-B14F-4D97-AF65-F5344CB8AC3E}">
        <p14:creationId xmlns:p14="http://schemas.microsoft.com/office/powerpoint/2010/main" val="295874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9412&quot;&gt;&lt;property id=&quot;20148&quot; value=&quot;5&quot;/&gt;&lt;property id=&quot;20300&quot; value=&quot;Slide 1 - &amp;quot;Unit 4 Data Integration Concepts, Processes, and Techniques&amp;quot;&quot;/&gt;&lt;property id=&quot;20307&quot; value=&quot;256&quot;/&gt;&lt;/object&gt;&lt;object type=&quot;3&quot; unique_id=&quot;19421&quot;&gt;&lt;property id=&quot;20148&quot; value=&quot;5&quot;/&gt;&lt;property id=&quot;20300&quot; value=&quot;Slide 9 - &amp;quot;Regular Expression Examples&amp;quot;&quot;/&gt;&lt;property id=&quot;20307&quot; value=&quot;265&quot;/&gt;&lt;/object&gt;&lt;object type=&quot;3&quot; unique_id=&quot;19425&quot;&gt;&lt;property id=&quot;20148&quot; value=&quot;5&quot;/&gt;&lt;property id=&quot;20300&quot; value=&quot;Slide 4 - &amp;quot;Correcting Values&amp;quot;&quot;/&gt;&lt;property id=&quot;20307&quot; value=&quot;269&quot;/&gt;&lt;/object&gt;&lt;object type=&quot;3&quot; unique_id=&quot;19426&quot;&gt;&lt;property id=&quot;20148&quot; value=&quot;5&quot;/&gt;&lt;property id=&quot;20300&quot; value=&quot;Slide 5 - &amp;quot;Correcting Example&amp;quot;&quot;/&gt;&lt;property id=&quot;20307&quot; value=&quot;270&quot;/&gt;&lt;/object&gt;&lt;object type=&quot;3&quot; unique_id=&quot;19427&quot;&gt;&lt;property id=&quot;20148&quot; value=&quot;5&quot;/&gt;&lt;property id=&quot;20300&quot; value=&quot;Slide 6 - &amp;quot;Standardization&amp;quot;&quot;/&gt;&lt;property id=&quot;20307&quot; value=&quot;271&quot;/&gt;&lt;/object&gt;&lt;object type=&quot;3&quot; unique_id=&quot;19428&quot;&gt;&lt;property id=&quot;20148&quot; value=&quot;5&quot;/&gt;&lt;property id=&quot;20300&quot; value=&quot;Slide 7 - &amp;quot;Standardization Example&amp;quot;&quot;/&gt;&lt;property id=&quot;20307&quot; value=&quot;272&quot;/&gt;&lt;/object&gt;&lt;object type=&quot;3&quot; unique_id=&quot;19429&quot;&gt;&lt;property id=&quot;20148&quot; value=&quot;5&quot;/&gt;&lt;property id=&quot;20300&quot; value=&quot;Slide 8 - &amp;quot;Summary&amp;quot;&quot;/&gt;&lt;property id=&quot;20307&quot; value=&quot;273&quot;/&gt;&lt;/object&gt;&lt;object type=&quot;3&quot; unique_id=&quot;25692&quot;&gt;&lt;property id=&quot;20148&quot; value=&quot;5&quot;/&gt;&lt;property id=&quot;20300&quot; value=&quot;Slide 2 - &amp;quot;Lesson Objectives&amp;quot;&quot;/&gt;&lt;property id=&quot;20307&quot; value=&quot;274&quot;/&gt;&lt;/object&gt;&lt;object type=&quot;3&quot; unique_id=&quot;25838&quot;&gt;&lt;property id=&quot;20148&quot; value=&quot;5&quot;/&gt;&lt;property id=&quot;20300&quot; value=&quot;Slide 3 - &amp;quot;Parsing Example&amp;quot;&quot;/&gt;&lt;property id=&quot;20307&quot; value=&quot;27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10672</TotalTime>
  <Words>694</Words>
  <Application>Microsoft Office PowerPoint</Application>
  <PresentationFormat>On-screen Show (4:3)</PresentationFormat>
  <Paragraphs>190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Symbol</vt:lpstr>
      <vt:lpstr>Times New Roman</vt:lpstr>
      <vt:lpstr>Blank Presentation</vt:lpstr>
      <vt:lpstr>Unit 4 Data Integration Concepts, Processes, and Techniques</vt:lpstr>
      <vt:lpstr>Lesson Objectives</vt:lpstr>
      <vt:lpstr>Parsing</vt:lpstr>
      <vt:lpstr>Parsing Example</vt:lpstr>
      <vt:lpstr>Correcting Values</vt:lpstr>
      <vt:lpstr>Correction Example</vt:lpstr>
      <vt:lpstr>Standardization</vt:lpstr>
      <vt:lpstr>Standardization Example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4, Lesson 3: Data Cleaning Tasks</dc:title>
  <dc:subject>Data Integration Concepts, Processes, and Techniques</dc:subject>
  <dc:creator>Michael Mannino</dc:creator>
  <dc:description>Third edition</dc:description>
  <cp:lastModifiedBy>Mike</cp:lastModifiedBy>
  <cp:revision>2064</cp:revision>
  <cp:lastPrinted>1601-01-01T00:00:00Z</cp:lastPrinted>
  <dcterms:created xsi:type="dcterms:W3CDTF">2000-07-15T18:34:14Z</dcterms:created>
  <dcterms:modified xsi:type="dcterms:W3CDTF">2015-09-25T04:42:13Z</dcterms:modified>
</cp:coreProperties>
</file>