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handoutMasterIdLst>
    <p:handoutMasterId r:id="rId14"/>
  </p:handoutMasterIdLst>
  <p:sldIdLst>
    <p:sldId id="256" r:id="rId2"/>
    <p:sldId id="386" r:id="rId3"/>
    <p:sldId id="369" r:id="rId4"/>
    <p:sldId id="384" r:id="rId5"/>
    <p:sldId id="385" r:id="rId6"/>
    <p:sldId id="371" r:id="rId7"/>
    <p:sldId id="374" r:id="rId8"/>
    <p:sldId id="381" r:id="rId9"/>
    <p:sldId id="376" r:id="rId10"/>
    <p:sldId id="378" r:id="rId11"/>
    <p:sldId id="264" r:id="rId12"/>
  </p:sldIdLst>
  <p:sldSz cx="9144000" cy="6858000" type="screen4x3"/>
  <p:notesSz cx="6858000" cy="9144000"/>
  <p:custDataLst>
    <p:tags r:id="rId15"/>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266" autoAdjust="0"/>
  </p:normalViewPr>
  <p:slideViewPr>
    <p:cSldViewPr snapToGrid="0">
      <p:cViewPr varScale="1">
        <p:scale>
          <a:sx n="79" d="100"/>
          <a:sy n="79" d="100"/>
        </p:scale>
        <p:origin x="108" y="34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C15A8D55-BB88-4F0F-910A-A83952E34487}" type="slidenum">
              <a:rPr lang="en-US"/>
              <a:pPr>
                <a:defRPr/>
              </a:pPr>
              <a:t>‹#›</a:t>
            </a:fld>
            <a:endParaRPr lang="en-US"/>
          </a:p>
        </p:txBody>
      </p:sp>
    </p:spTree>
    <p:extLst>
      <p:ext uri="{BB962C8B-B14F-4D97-AF65-F5344CB8AC3E}">
        <p14:creationId xmlns:p14="http://schemas.microsoft.com/office/powerpoint/2010/main" val="1715929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7044"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FEAE9D7A-EA54-4365-9F74-A5FA9FA3DB3C}" type="slidenum">
              <a:rPr lang="en-US"/>
              <a:pPr>
                <a:defRPr/>
              </a:pPr>
              <a:t>‹#›</a:t>
            </a:fld>
            <a:endParaRPr lang="en-US"/>
          </a:p>
        </p:txBody>
      </p:sp>
    </p:spTree>
    <p:extLst>
      <p:ext uri="{BB962C8B-B14F-4D97-AF65-F5344CB8AC3E}">
        <p14:creationId xmlns:p14="http://schemas.microsoft.com/office/powerpoint/2010/main" val="32691182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DED71B82-0CA7-4F83-98E3-F37BD393E445}" type="slidenum">
              <a:rPr kumimoji="0" lang="en-US" altLang="en-US" sz="1200" b="0" smtClean="0"/>
              <a:pPr/>
              <a:t>1</a:t>
            </a:fld>
            <a:endParaRPr kumimoji="0" lang="en-US" altLang="en-US" sz="1200" b="0" smtClean="0"/>
          </a:p>
        </p:txBody>
      </p:sp>
      <p:sp>
        <p:nvSpPr>
          <p:cNvPr id="88067"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pPr>
              <a:defRPr/>
            </a:pPr>
            <a:r>
              <a:rPr lang="en-US" dirty="0" smtClean="0"/>
              <a:t>Welcome to Lesson 5</a:t>
            </a:r>
            <a:r>
              <a:rPr lang="en-US" baseline="0" dirty="0" smtClean="0"/>
              <a:t> of Module 4 </a:t>
            </a:r>
            <a:r>
              <a:rPr lang="en-US" dirty="0" smtClean="0"/>
              <a:t>on data integration concepts,</a:t>
            </a:r>
            <a:r>
              <a:rPr lang="en-US" baseline="0" dirty="0" smtClean="0"/>
              <a:t> </a:t>
            </a:r>
            <a:r>
              <a:rPr lang="en-US" dirty="0" smtClean="0"/>
              <a:t>processes, and techniques. </a:t>
            </a:r>
          </a:p>
          <a:p>
            <a:pPr>
              <a:defRPr/>
            </a:pPr>
            <a:endParaRPr lang="en-US" dirty="0" smtClean="0"/>
          </a:p>
          <a:p>
            <a:pPr>
              <a:defRPr/>
            </a:pPr>
            <a:r>
              <a:rPr lang="en-US" dirty="0" smtClean="0"/>
              <a:t>Opening</a:t>
            </a:r>
            <a:r>
              <a:rPr lang="en-US" baseline="0" dirty="0" smtClean="0"/>
              <a:t> question</a:t>
            </a:r>
            <a:endParaRPr lang="en-US" dirty="0" smtClean="0"/>
          </a:p>
        </p:txBody>
      </p:sp>
    </p:spTree>
    <p:extLst>
      <p:ext uri="{BB962C8B-B14F-4D97-AF65-F5344CB8AC3E}">
        <p14:creationId xmlns:p14="http://schemas.microsoft.com/office/powerpoint/2010/main" val="2216520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smtClean="0"/>
              <a:t>The three accounts are really held by one person.</a:t>
            </a:r>
          </a:p>
          <a:p>
            <a:endParaRPr lang="en-US" altLang="en-US" dirty="0" smtClean="0"/>
          </a:p>
          <a:p>
            <a:r>
              <a:rPr lang="en-US" altLang="en-US" dirty="0" smtClean="0"/>
              <a:t>Link transactions to the same person</a:t>
            </a:r>
          </a:p>
        </p:txBody>
      </p:sp>
    </p:spTree>
    <p:extLst>
      <p:ext uri="{BB962C8B-B14F-4D97-AF65-F5344CB8AC3E}">
        <p14:creationId xmlns:p14="http://schemas.microsoft.com/office/powerpoint/2010/main" val="3434093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11</a:t>
            </a:fld>
            <a:endParaRPr kumimoji="0" lang="en-US" altLang="en-US" sz="1200" b="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smtClean="0"/>
              <a:t>Importance of entity matching: many applications</a:t>
            </a:r>
          </a:p>
          <a:p>
            <a:endParaRPr lang="en-US" altLang="en-US" dirty="0" smtClean="0"/>
          </a:p>
          <a:p>
            <a:r>
              <a:rPr lang="en-US" altLang="en-US" dirty="0" smtClean="0"/>
              <a:t>Difficulty</a:t>
            </a:r>
          </a:p>
          <a:p>
            <a:pPr marL="171450" indent="-171450">
              <a:buFontTx/>
              <a:buChar char="-"/>
            </a:pPr>
            <a:r>
              <a:rPr lang="en-US" altLang="en-US" baseline="0" dirty="0" smtClean="0"/>
              <a:t>Many approaches</a:t>
            </a:r>
          </a:p>
          <a:p>
            <a:pPr marL="171450" indent="-171450">
              <a:buFontTx/>
              <a:buChar char="-"/>
            </a:pPr>
            <a:r>
              <a:rPr lang="en-US" altLang="en-US" baseline="0" dirty="0" smtClean="0"/>
              <a:t>Varying results with different approaches</a:t>
            </a:r>
          </a:p>
          <a:p>
            <a:pPr marL="0" indent="0">
              <a:buFontTx/>
              <a:buNone/>
            </a:pPr>
            <a:endParaRPr lang="en-US" altLang="en-US" baseline="0" dirty="0" smtClean="0"/>
          </a:p>
          <a:p>
            <a:pPr marL="0" indent="0">
              <a:buFontTx/>
              <a:buNone/>
            </a:pPr>
            <a:r>
              <a:rPr lang="en-US" altLang="en-US" baseline="0" dirty="0" smtClean="0"/>
              <a:t>Quasi identifiers</a:t>
            </a:r>
          </a:p>
          <a:p>
            <a:pPr marL="171450" indent="-171450">
              <a:buFontTx/>
              <a:buChar char="-"/>
            </a:pPr>
            <a:r>
              <a:rPr lang="en-US" altLang="en-US" baseline="0" dirty="0" smtClean="0"/>
              <a:t>Other almost unique fields that are common in data sources</a:t>
            </a:r>
          </a:p>
          <a:p>
            <a:pPr marL="171450" indent="-171450">
              <a:buFontTx/>
              <a:buChar char="-"/>
            </a:pPr>
            <a:r>
              <a:rPr lang="en-US" altLang="en-US" baseline="0" dirty="0" smtClean="0"/>
              <a:t>Name</a:t>
            </a:r>
          </a:p>
          <a:p>
            <a:pPr marL="171450" indent="-171450">
              <a:buFontTx/>
              <a:buChar char="-"/>
            </a:pPr>
            <a:r>
              <a:rPr lang="en-US" altLang="en-US" baseline="0" dirty="0" smtClean="0"/>
              <a:t>Address</a:t>
            </a:r>
          </a:p>
          <a:p>
            <a:pPr marL="171450" indent="-171450">
              <a:buFontTx/>
              <a:buChar char="-"/>
            </a:pPr>
            <a:r>
              <a:rPr lang="en-US" altLang="en-US" baseline="0" dirty="0" smtClean="0"/>
              <a:t>Postal code</a:t>
            </a:r>
          </a:p>
          <a:p>
            <a:pPr marL="0" indent="0">
              <a:buFontTx/>
              <a:buNone/>
            </a:pPr>
            <a:endParaRPr lang="en-US" altLang="en-US" baseline="0" dirty="0" smtClean="0"/>
          </a:p>
          <a:p>
            <a:pPr marL="0" indent="0">
              <a:buFontTx/>
              <a:buNone/>
            </a:pPr>
            <a:r>
              <a:rPr lang="en-US" altLang="en-US" baseline="0" dirty="0" smtClean="0"/>
              <a:t>Possible matches:</a:t>
            </a:r>
          </a:p>
          <a:p>
            <a:pPr marL="171450" indent="-171450">
              <a:buFontTx/>
              <a:buChar char="-"/>
            </a:pPr>
            <a:r>
              <a:rPr lang="en-US" altLang="en-US" baseline="0" dirty="0" smtClean="0"/>
              <a:t>Not enough certainty for match or non match</a:t>
            </a:r>
          </a:p>
          <a:p>
            <a:pPr marL="171450" indent="-171450">
              <a:buFontTx/>
              <a:buChar char="-"/>
            </a:pPr>
            <a:r>
              <a:rPr lang="en-US" altLang="en-US" baseline="0" dirty="0" smtClean="0"/>
              <a:t>Requires manual intervention</a:t>
            </a:r>
          </a:p>
          <a:p>
            <a:pPr marL="0" indent="0">
              <a:buFontTx/>
              <a:buNone/>
            </a:pPr>
            <a:endParaRPr lang="en-US" altLang="en-US" baseline="0" dirty="0" smtClean="0"/>
          </a:p>
          <a:p>
            <a:pPr marL="0" indent="0">
              <a:buFontTx/>
              <a:buNone/>
            </a:pPr>
            <a:r>
              <a:rPr lang="en-US" altLang="en-US" baseline="0" dirty="0" smtClean="0"/>
              <a:t>Consolidation</a:t>
            </a:r>
          </a:p>
          <a:p>
            <a:pPr marL="171450" indent="-171450">
              <a:buFontTx/>
              <a:buChar char="-"/>
            </a:pPr>
            <a:r>
              <a:rPr lang="en-US" altLang="en-US" baseline="0" dirty="0" smtClean="0"/>
              <a:t>Merge where possible by deleting some conflicting data and adding data from some sources</a:t>
            </a:r>
          </a:p>
          <a:p>
            <a:pPr marL="171450" indent="-171450">
              <a:buFontTx/>
              <a:buChar char="-"/>
            </a:pPr>
            <a:r>
              <a:rPr lang="en-US" altLang="en-US" baseline="0" dirty="0" smtClean="0"/>
              <a:t>Linking: households and transactions (over time)</a:t>
            </a:r>
            <a:r>
              <a:rPr lang="en-US" altLang="en-US" dirty="0" smtClean="0"/>
              <a:t> </a:t>
            </a:r>
          </a:p>
          <a:p>
            <a:endParaRPr lang="en-US" altLang="en-US" dirty="0" smtClean="0"/>
          </a:p>
          <a:p>
            <a:endParaRPr lang="en-US" altLang="en-US" dirty="0" smtClean="0"/>
          </a:p>
        </p:txBody>
      </p:sp>
    </p:spTree>
    <p:extLst>
      <p:ext uri="{BB962C8B-B14F-4D97-AF65-F5344CB8AC3E}">
        <p14:creationId xmlns:p14="http://schemas.microsoft.com/office/powerpoint/2010/main" val="2828471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Lesson 5 explains entity matching and consolidation</a:t>
            </a:r>
            <a:r>
              <a:rPr lang="en-US" baseline="0" dirty="0" smtClean="0"/>
              <a:t>.</a:t>
            </a:r>
          </a:p>
          <a:p>
            <a:pPr>
              <a:defRPr/>
            </a:pPr>
            <a:endParaRPr lang="en-US" baseline="0" dirty="0" smtClean="0"/>
          </a:p>
          <a:p>
            <a:pPr>
              <a:defRPr/>
            </a:pPr>
            <a:r>
              <a:rPr lang="en-US" baseline="0" dirty="0" smtClean="0"/>
              <a:t>Very detailed subject so the presentation emphasizes basic concepts and goals</a:t>
            </a:r>
            <a:endParaRPr lang="en-US" dirty="0" smtClean="0"/>
          </a:p>
          <a:p>
            <a:pPr>
              <a:defRPr/>
            </a:pPr>
            <a:endParaRPr lang="en-US" dirty="0" smtClean="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a:t>
            </a:fld>
            <a:endParaRPr lang="en-US"/>
          </a:p>
        </p:txBody>
      </p:sp>
    </p:spTree>
    <p:extLst>
      <p:ext uri="{BB962C8B-B14F-4D97-AF65-F5344CB8AC3E}">
        <p14:creationId xmlns:p14="http://schemas.microsoft.com/office/powerpoint/2010/main" val="832639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smtClean="0"/>
              <a:t>Many</a:t>
            </a:r>
            <a:r>
              <a:rPr lang="en-US" altLang="en-US" baseline="0" dirty="0" smtClean="0"/>
              <a:t> applications</a:t>
            </a:r>
          </a:p>
          <a:p>
            <a:endParaRPr lang="en-US" altLang="en-US" baseline="0" dirty="0" smtClean="0"/>
          </a:p>
          <a:p>
            <a:r>
              <a:rPr lang="en-US" altLang="en-US" baseline="0" dirty="0" smtClean="0"/>
              <a:t>Complex details</a:t>
            </a:r>
          </a:p>
          <a:p>
            <a:endParaRPr lang="en-US" altLang="en-US" baseline="0" dirty="0" smtClean="0"/>
          </a:p>
          <a:p>
            <a:r>
              <a:rPr lang="en-US" altLang="en-US" baseline="0" dirty="0" smtClean="0"/>
              <a:t>Studied for decades</a:t>
            </a:r>
            <a:endParaRPr lang="en-US" altLang="en-US" dirty="0" smtClean="0"/>
          </a:p>
        </p:txBody>
      </p:sp>
    </p:spTree>
    <p:extLst>
      <p:ext uri="{BB962C8B-B14F-4D97-AF65-F5344CB8AC3E}">
        <p14:creationId xmlns:p14="http://schemas.microsoft.com/office/powerpoint/2010/main" val="1221740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smtClean="0"/>
              <a:t>Source 1 has pre</a:t>
            </a:r>
            <a:r>
              <a:rPr lang="en-US" altLang="en-US" baseline="0" dirty="0" smtClean="0"/>
              <a:t> marriage name and work address.</a:t>
            </a:r>
          </a:p>
          <a:p>
            <a:r>
              <a:rPr lang="en-US" altLang="en-US" baseline="0" dirty="0" smtClean="0"/>
              <a:t>Source 2 has marital name and home address.</a:t>
            </a:r>
            <a:endParaRPr lang="en-US" altLang="en-US" dirty="0" smtClean="0"/>
          </a:p>
        </p:txBody>
      </p:sp>
    </p:spTree>
    <p:extLst>
      <p:ext uri="{BB962C8B-B14F-4D97-AF65-F5344CB8AC3E}">
        <p14:creationId xmlns:p14="http://schemas.microsoft.com/office/powerpoint/2010/main" val="2453307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Marketing: merge mailing lists; combine customers from different companies after merger</a:t>
            </a:r>
          </a:p>
          <a:p>
            <a:r>
              <a:rPr lang="en-US" altLang="en-US" dirty="0" smtClean="0"/>
              <a:t>Law enforcement: link crimes to individuals; usages of aliases</a:t>
            </a:r>
          </a:p>
          <a:p>
            <a:r>
              <a:rPr lang="en-US" altLang="en-US" dirty="0" smtClean="0"/>
              <a:t>Fraud detection: filing fraudulent tax returns with different Social Security numbers</a:t>
            </a:r>
          </a:p>
          <a:p>
            <a:r>
              <a:rPr lang="en-US" altLang="en-US" dirty="0" smtClean="0"/>
              <a:t>Health care: combining health records from same</a:t>
            </a:r>
            <a:r>
              <a:rPr lang="en-US" altLang="en-US" baseline="0" dirty="0" smtClean="0"/>
              <a:t> individuals treated at different clinics</a:t>
            </a:r>
            <a:endParaRPr lang="en-US" altLang="en-US" dirty="0" smtClean="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5</a:t>
            </a:fld>
            <a:endParaRPr lang="en-US"/>
          </a:p>
        </p:txBody>
      </p:sp>
    </p:spTree>
    <p:extLst>
      <p:ext uri="{BB962C8B-B14F-4D97-AF65-F5344CB8AC3E}">
        <p14:creationId xmlns:p14="http://schemas.microsoft.com/office/powerpoint/2010/main" val="95961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smtClean="0"/>
              <a:t>To obtain a more precise understanding of the problem, the outcomes of comparing two cases should be understood. The outcomes of entity identification are similar to standard classification problems as shown in this table. The rows represent predictions and the columns represent actual results of matching two records for duplication. A true match involves a predicted match and an actual match allowing the two records to be combined correctly. A false match involves a predicted match but an actual non match resulting in two records combined that should have remained separate. A false non match involves a prediction of non match but an actual match resulting in two records remaining separate that should be combined. A true non match involves a prediction of non match and actual non match resulting in two separate records remaining separate. The “possible match” situations involve predictions with too much uncertainty. Investigation is required to resolve cases with high uncertainty in match prediction.</a:t>
            </a:r>
          </a:p>
        </p:txBody>
      </p:sp>
    </p:spTree>
    <p:extLst>
      <p:ext uri="{BB962C8B-B14F-4D97-AF65-F5344CB8AC3E}">
        <p14:creationId xmlns:p14="http://schemas.microsoft.com/office/powerpoint/2010/main" val="3911518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smtClean="0"/>
              <a:t>Merging</a:t>
            </a:r>
          </a:p>
          <a:p>
            <a:pPr marL="171450" indent="-171450">
              <a:buFontTx/>
              <a:buChar char="-"/>
            </a:pPr>
            <a:r>
              <a:rPr lang="en-US" altLang="en-US" baseline="0" dirty="0" smtClean="0"/>
              <a:t>Combine records from different sources</a:t>
            </a:r>
          </a:p>
          <a:p>
            <a:pPr marL="171450" indent="-171450">
              <a:buFontTx/>
              <a:buChar char="-"/>
            </a:pPr>
            <a:r>
              <a:rPr lang="en-US" altLang="en-US" baseline="0" dirty="0" smtClean="0"/>
              <a:t>Typically people but also firms and other entities</a:t>
            </a:r>
          </a:p>
          <a:p>
            <a:pPr marL="171450" indent="-171450">
              <a:buFontTx/>
              <a:buChar char="-"/>
            </a:pPr>
            <a:r>
              <a:rPr lang="en-US" altLang="en-US" baseline="0" dirty="0" smtClean="0"/>
              <a:t>Rules to discard conflicting data such as older addresses</a:t>
            </a:r>
          </a:p>
          <a:p>
            <a:pPr marL="171450" indent="-171450">
              <a:buFontTx/>
              <a:buChar char="-"/>
            </a:pPr>
            <a:r>
              <a:rPr lang="en-US" altLang="en-US" baseline="0" dirty="0" smtClean="0"/>
              <a:t>Rules to insert new fields to preserve data from multiple sources such as home and work addresses</a:t>
            </a:r>
          </a:p>
          <a:p>
            <a:endParaRPr lang="en-US" altLang="en-US" baseline="0" dirty="0" smtClean="0"/>
          </a:p>
          <a:p>
            <a:r>
              <a:rPr lang="en-US" altLang="en-US" baseline="0" dirty="0" smtClean="0"/>
              <a:t>Linking</a:t>
            </a:r>
          </a:p>
          <a:p>
            <a:pPr marL="171450" indent="-171450">
              <a:buFontTx/>
              <a:buChar char="-"/>
            </a:pPr>
            <a:r>
              <a:rPr lang="en-US" altLang="en-US" baseline="0" dirty="0" smtClean="0"/>
              <a:t>Maintaining separate target records but note relationships</a:t>
            </a:r>
          </a:p>
          <a:p>
            <a:pPr marL="171450" indent="-171450">
              <a:buFontTx/>
              <a:buChar char="-"/>
            </a:pPr>
            <a:r>
              <a:rPr lang="en-US" altLang="en-US" baseline="0" dirty="0" smtClean="0"/>
              <a:t>Households: linking individuals living together both family and non family</a:t>
            </a:r>
          </a:p>
          <a:p>
            <a:pPr marL="171450" indent="-171450">
              <a:buFontTx/>
              <a:buChar char="-"/>
            </a:pPr>
            <a:r>
              <a:rPr lang="en-US" altLang="en-US" baseline="0" dirty="0" smtClean="0"/>
              <a:t>Transactions: link transactions such as different insurance policies</a:t>
            </a:r>
            <a:endParaRPr lang="en-US" altLang="en-US" dirty="0" smtClean="0"/>
          </a:p>
        </p:txBody>
      </p:sp>
    </p:spTree>
    <p:extLst>
      <p:ext uri="{BB962C8B-B14F-4D97-AF65-F5344CB8AC3E}">
        <p14:creationId xmlns:p14="http://schemas.microsoft.com/office/powerpoint/2010/main" val="3879619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smtClean="0"/>
              <a:t>Eliminate work address</a:t>
            </a:r>
          </a:p>
          <a:p>
            <a:endParaRPr lang="en-US" altLang="en-US" dirty="0" smtClean="0"/>
          </a:p>
          <a:p>
            <a:r>
              <a:rPr lang="en-US" altLang="en-US" dirty="0" smtClean="0"/>
              <a:t>Use latest</a:t>
            </a:r>
            <a:r>
              <a:rPr lang="en-US" altLang="en-US" baseline="0" dirty="0" smtClean="0"/>
              <a:t> name (married)</a:t>
            </a:r>
            <a:endParaRPr lang="en-US" altLang="en-US" dirty="0" smtClean="0"/>
          </a:p>
        </p:txBody>
      </p:sp>
    </p:spTree>
    <p:extLst>
      <p:ext uri="{BB962C8B-B14F-4D97-AF65-F5344CB8AC3E}">
        <p14:creationId xmlns:p14="http://schemas.microsoft.com/office/powerpoint/2010/main" val="4030619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smtClean="0"/>
              <a:t>We often want to consolidate data based on who lives in the same household.  This is referred to as “house holding.”</a:t>
            </a:r>
          </a:p>
        </p:txBody>
      </p:sp>
    </p:spTree>
    <p:extLst>
      <p:ext uri="{BB962C8B-B14F-4D97-AF65-F5344CB8AC3E}">
        <p14:creationId xmlns:p14="http://schemas.microsoft.com/office/powerpoint/2010/main" val="8809055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dirty="0"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dirty="0"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1286937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0436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90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0010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524000"/>
            <a:ext cx="8229600" cy="4800600"/>
          </a:xfrm>
        </p:spPr>
        <p:txBody>
          <a:bodyPr/>
          <a:lstStyle/>
          <a:p>
            <a:pPr lvl="0"/>
            <a:endParaRPr lang="en-US" noProof="0" smtClean="0"/>
          </a:p>
        </p:txBody>
      </p:sp>
    </p:spTree>
    <p:extLst>
      <p:ext uri="{BB962C8B-B14F-4D97-AF65-F5344CB8AC3E}">
        <p14:creationId xmlns:p14="http://schemas.microsoft.com/office/powerpoint/2010/main" val="1146734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84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0234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25971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26328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921775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5473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40209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77849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7518268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4.w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image" Target="../media/image8.jpeg"/><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9.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3.wmf"/><Relationship Id="rId5" Type="http://schemas.openxmlformats.org/officeDocument/2006/relationships/image" Target="../media/image10.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14400" y="1676400"/>
            <a:ext cx="7391400" cy="1143000"/>
          </a:xfrm>
        </p:spPr>
        <p:txBody>
          <a:bodyPr/>
          <a:lstStyle/>
          <a:p>
            <a:r>
              <a:rPr lang="en-US" altLang="en-US" dirty="0" smtClean="0"/>
              <a:t>Module 4</a:t>
            </a:r>
            <a:r>
              <a:rPr lang="en-US" altLang="en-US" dirty="0"/>
              <a:t/>
            </a:r>
            <a:br>
              <a:rPr lang="en-US" altLang="en-US" dirty="0"/>
            </a:br>
            <a:r>
              <a:rPr lang="en-US" altLang="en-US" dirty="0"/>
              <a:t>Data Integration Concepts, Processes,</a:t>
            </a:r>
            <a:br>
              <a:rPr lang="en-US" altLang="en-US" dirty="0"/>
            </a:br>
            <a:r>
              <a:rPr lang="en-US" altLang="en-US" dirty="0"/>
              <a:t>and Techniques</a:t>
            </a:r>
            <a:endParaRPr lang="en-US" altLang="en-US" dirty="0" smtClean="0"/>
          </a:p>
        </p:txBody>
      </p:sp>
      <p:sp>
        <p:nvSpPr>
          <p:cNvPr id="3075" name="Rectangle 5"/>
          <p:cNvSpPr>
            <a:spLocks noGrp="1" noChangeArrowheads="1"/>
          </p:cNvSpPr>
          <p:nvPr>
            <p:ph type="subTitle" idx="1"/>
          </p:nvPr>
        </p:nvSpPr>
        <p:spPr>
          <a:xfrm>
            <a:off x="1951165" y="3945954"/>
            <a:ext cx="6629400" cy="1235646"/>
          </a:xfrm>
          <a:noFill/>
          <a:ln w="25400"/>
        </p:spPr>
        <p:txBody>
          <a:bodyPr/>
          <a:lstStyle/>
          <a:p>
            <a:pPr eaLnBrk="1" hangingPunct="1"/>
            <a:r>
              <a:rPr lang="en-US" altLang="en-US" dirty="0" smtClean="0"/>
              <a:t>Lesson 5: Matching and Consolidation</a:t>
            </a:r>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9"/>
          <p:cNvSpPr>
            <a:spLocks noGrp="1" noChangeArrowheads="1"/>
          </p:cNvSpPr>
          <p:nvPr>
            <p:ph type="title"/>
          </p:nvPr>
        </p:nvSpPr>
        <p:spPr/>
        <p:txBody>
          <a:bodyPr/>
          <a:lstStyle/>
          <a:p>
            <a:r>
              <a:rPr lang="en-US" altLang="en-US" dirty="0" smtClean="0"/>
              <a:t>Transaction Linking</a:t>
            </a:r>
          </a:p>
        </p:txBody>
      </p:sp>
      <p:sp>
        <p:nvSpPr>
          <p:cNvPr id="33795" name="Rectangle 10"/>
          <p:cNvSpPr>
            <a:spLocks noGrp="1" noChangeArrowheads="1"/>
          </p:cNvSpPr>
          <p:nvPr>
            <p:ph idx="1"/>
          </p:nvPr>
        </p:nvSpPr>
        <p:spPr>
          <a:xfrm>
            <a:off x="465138" y="1601788"/>
            <a:ext cx="8221662" cy="4832350"/>
          </a:xfrm>
        </p:spPr>
        <p:txBody>
          <a:bodyPr/>
          <a:lstStyle/>
          <a:p>
            <a:pPr>
              <a:spcAft>
                <a:spcPct val="40000"/>
              </a:spcAft>
              <a:buFont typeface="Symbol" pitchFamily="18" charset="2"/>
              <a:buNone/>
            </a:pPr>
            <a:r>
              <a:rPr lang="en-US" altLang="en-US" sz="4300" dirty="0" smtClean="0">
                <a:cs typeface="Times New Roman" pitchFamily="18" charset="0"/>
              </a:rPr>
              <a:t> </a:t>
            </a:r>
          </a:p>
        </p:txBody>
      </p:sp>
      <p:sp>
        <p:nvSpPr>
          <p:cNvPr id="33796" name="Line 12"/>
          <p:cNvSpPr>
            <a:spLocks noChangeShapeType="1"/>
          </p:cNvSpPr>
          <p:nvPr/>
        </p:nvSpPr>
        <p:spPr bwMode="auto">
          <a:xfrm flipH="1" flipV="1">
            <a:off x="3401219" y="2336800"/>
            <a:ext cx="965200" cy="660400"/>
          </a:xfrm>
          <a:prstGeom prst="line">
            <a:avLst/>
          </a:prstGeom>
          <a:noFill/>
          <a:ln w="50800">
            <a:solidFill>
              <a:srgbClr val="00B7A5"/>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797" name="Line 13"/>
          <p:cNvSpPr>
            <a:spLocks noChangeShapeType="1"/>
          </p:cNvSpPr>
          <p:nvPr/>
        </p:nvSpPr>
        <p:spPr bwMode="auto">
          <a:xfrm flipV="1">
            <a:off x="4493419" y="2717800"/>
            <a:ext cx="1117600" cy="266700"/>
          </a:xfrm>
          <a:prstGeom prst="line">
            <a:avLst/>
          </a:prstGeom>
          <a:noFill/>
          <a:ln w="50800">
            <a:solidFill>
              <a:srgbClr val="00B7A5"/>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798" name="Line 14"/>
          <p:cNvSpPr>
            <a:spLocks noChangeShapeType="1"/>
          </p:cNvSpPr>
          <p:nvPr/>
        </p:nvSpPr>
        <p:spPr bwMode="auto">
          <a:xfrm flipH="1">
            <a:off x="3934619" y="3454400"/>
            <a:ext cx="355600" cy="939800"/>
          </a:xfrm>
          <a:prstGeom prst="line">
            <a:avLst/>
          </a:prstGeom>
          <a:noFill/>
          <a:ln w="50800">
            <a:solidFill>
              <a:srgbClr val="00B7A5"/>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5487" name="Object 15">
            <a:hlinkClick r:id="" action="ppaction://ole?verb=0"/>
          </p:cNvPr>
          <p:cNvGraphicFramePr>
            <a:graphicFrameLocks/>
          </p:cNvGraphicFramePr>
          <p:nvPr>
            <p:extLst>
              <p:ext uri="{D42A27DB-BD31-4B8C-83A1-F6EECF244321}">
                <p14:modId xmlns:p14="http://schemas.microsoft.com/office/powerpoint/2010/main" val="2294224875"/>
              </p:ext>
            </p:extLst>
          </p:nvPr>
        </p:nvGraphicFramePr>
        <p:xfrm>
          <a:off x="4150519" y="2133600"/>
          <a:ext cx="701675" cy="1801812"/>
        </p:xfrm>
        <a:graphic>
          <a:graphicData uri="http://schemas.openxmlformats.org/presentationml/2006/ole">
            <mc:AlternateContent xmlns:mc="http://schemas.openxmlformats.org/markup-compatibility/2006">
              <mc:Choice xmlns:v="urn:schemas-microsoft-com:vml" Requires="v">
                <p:oleObj spid="_x0000_s33991" name="Clip" r:id="rId4" imgW="1646238" imgH="4198938" progId="MS_ClipArt_Gallery.2">
                  <p:embed/>
                </p:oleObj>
              </mc:Choice>
              <mc:Fallback>
                <p:oleObj name="Clip" r:id="rId4" imgW="1646238" imgH="4198938" progId="MS_ClipArt_Gallery.2">
                  <p:embed/>
                  <p:pic>
                    <p:nvPicPr>
                      <p:cNvPr id="0" name="Object 1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0519" y="2133600"/>
                        <a:ext cx="701675" cy="180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0" name="Oval 16"/>
          <p:cNvSpPr>
            <a:spLocks noChangeArrowheads="1"/>
          </p:cNvSpPr>
          <p:nvPr/>
        </p:nvSpPr>
        <p:spPr bwMode="auto">
          <a:xfrm>
            <a:off x="1140619" y="1752600"/>
            <a:ext cx="2286000" cy="1066800"/>
          </a:xfrm>
          <a:prstGeom prst="ellipse">
            <a:avLst/>
          </a:prstGeom>
          <a:gradFill rotWithShape="0">
            <a:gsLst>
              <a:gs pos="0">
                <a:srgbClr val="FAFD00"/>
              </a:gs>
              <a:gs pos="100000">
                <a:srgbClr val="AFB100"/>
              </a:gs>
            </a:gsLst>
            <a:lin ang="2700000" scaled="1"/>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sp>
        <p:nvSpPr>
          <p:cNvPr id="33801" name="Rectangle 17"/>
          <p:cNvSpPr>
            <a:spLocks noChangeArrowheads="1"/>
          </p:cNvSpPr>
          <p:nvPr/>
        </p:nvSpPr>
        <p:spPr bwMode="auto">
          <a:xfrm>
            <a:off x="1354931" y="1884362"/>
            <a:ext cx="18891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ctr" eaLnBrk="1" hangingPunct="1"/>
            <a:r>
              <a:rPr lang="en-US" altLang="en-US">
                <a:solidFill>
                  <a:schemeClr val="bg2"/>
                </a:solidFill>
                <a:latin typeface="Book Antiqua" pitchFamily="18" charset="0"/>
              </a:rPr>
              <a:t>Account No.</a:t>
            </a:r>
            <a:br>
              <a:rPr lang="en-US" altLang="en-US">
                <a:solidFill>
                  <a:schemeClr val="bg2"/>
                </a:solidFill>
                <a:latin typeface="Book Antiqua" pitchFamily="18" charset="0"/>
              </a:rPr>
            </a:br>
            <a:r>
              <a:rPr lang="en-US" altLang="en-US">
                <a:solidFill>
                  <a:schemeClr val="bg2"/>
                </a:solidFill>
                <a:latin typeface="Book Antiqua" pitchFamily="18" charset="0"/>
              </a:rPr>
              <a:t>83451234</a:t>
            </a:r>
          </a:p>
        </p:txBody>
      </p:sp>
      <p:sp>
        <p:nvSpPr>
          <p:cNvPr id="33802" name="Oval 18"/>
          <p:cNvSpPr>
            <a:spLocks noChangeArrowheads="1"/>
          </p:cNvSpPr>
          <p:nvPr/>
        </p:nvSpPr>
        <p:spPr bwMode="auto">
          <a:xfrm>
            <a:off x="5636419" y="2209800"/>
            <a:ext cx="2286000" cy="1066800"/>
          </a:xfrm>
          <a:prstGeom prst="ellipse">
            <a:avLst/>
          </a:prstGeom>
          <a:gradFill rotWithShape="0">
            <a:gsLst>
              <a:gs pos="0">
                <a:srgbClr val="FC0128"/>
              </a:gs>
              <a:gs pos="100000">
                <a:srgbClr val="B0011C"/>
              </a:gs>
            </a:gsLst>
            <a:lin ang="2700000" scaled="1"/>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sp>
        <p:nvSpPr>
          <p:cNvPr id="33803" name="Rectangle 19"/>
          <p:cNvSpPr>
            <a:spLocks noChangeArrowheads="1"/>
          </p:cNvSpPr>
          <p:nvPr/>
        </p:nvSpPr>
        <p:spPr bwMode="auto">
          <a:xfrm>
            <a:off x="5882481" y="2265362"/>
            <a:ext cx="1824038"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ctr" eaLnBrk="1" hangingPunct="1"/>
            <a:r>
              <a:rPr lang="en-US" altLang="en-US">
                <a:solidFill>
                  <a:schemeClr val="bg2"/>
                </a:solidFill>
                <a:latin typeface="Book Antiqua" pitchFamily="18" charset="0"/>
              </a:rPr>
              <a:t>Policy No.</a:t>
            </a:r>
            <a:br>
              <a:rPr lang="en-US" altLang="en-US">
                <a:solidFill>
                  <a:schemeClr val="bg2"/>
                </a:solidFill>
                <a:latin typeface="Book Antiqua" pitchFamily="18" charset="0"/>
              </a:rPr>
            </a:br>
            <a:r>
              <a:rPr lang="en-US" altLang="en-US">
                <a:solidFill>
                  <a:schemeClr val="bg2"/>
                </a:solidFill>
                <a:latin typeface="Book Antiqua" pitchFamily="18" charset="0"/>
              </a:rPr>
              <a:t>ME309451-2</a:t>
            </a:r>
          </a:p>
        </p:txBody>
      </p:sp>
      <p:sp>
        <p:nvSpPr>
          <p:cNvPr id="33804" name="Oval 20"/>
          <p:cNvSpPr>
            <a:spLocks noChangeArrowheads="1"/>
          </p:cNvSpPr>
          <p:nvPr/>
        </p:nvSpPr>
        <p:spPr bwMode="auto">
          <a:xfrm>
            <a:off x="2664619" y="4419600"/>
            <a:ext cx="2286000" cy="1066800"/>
          </a:xfrm>
          <a:prstGeom prst="ellipse">
            <a:avLst/>
          </a:prstGeom>
          <a:gradFill rotWithShape="0">
            <a:gsLst>
              <a:gs pos="0">
                <a:srgbClr val="00FF00"/>
              </a:gs>
              <a:gs pos="100000">
                <a:srgbClr val="00B200"/>
              </a:gs>
            </a:gsLst>
            <a:lin ang="2700000" scaled="1"/>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sp>
        <p:nvSpPr>
          <p:cNvPr id="33805" name="Rectangle 21"/>
          <p:cNvSpPr>
            <a:spLocks noChangeArrowheads="1"/>
          </p:cNvSpPr>
          <p:nvPr/>
        </p:nvSpPr>
        <p:spPr bwMode="auto">
          <a:xfrm>
            <a:off x="2939256" y="4551362"/>
            <a:ext cx="176847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ctr" eaLnBrk="1" hangingPunct="1"/>
            <a:r>
              <a:rPr lang="en-US" altLang="en-US">
                <a:solidFill>
                  <a:schemeClr val="bg2"/>
                </a:solidFill>
                <a:latin typeface="Book Antiqua" pitchFamily="18" charset="0"/>
              </a:rPr>
              <a:t>Transaction</a:t>
            </a:r>
          </a:p>
          <a:p>
            <a:pPr algn="ctr" eaLnBrk="1" hangingPunct="1"/>
            <a:r>
              <a:rPr lang="en-US" altLang="en-US">
                <a:solidFill>
                  <a:schemeClr val="bg2"/>
                </a:solidFill>
                <a:latin typeface="Book Antiqua" pitchFamily="18" charset="0"/>
              </a:rPr>
              <a:t>B498/97</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05487"/>
                                        </p:tgtEl>
                                        <p:attrNameLst>
                                          <p:attrName>style.visibility</p:attrName>
                                        </p:attrNameLst>
                                      </p:cBhvr>
                                      <p:to>
                                        <p:strVal val="visible"/>
                                      </p:to>
                                    </p:set>
                                    <p:animEffect transition="in" filter="dissolve">
                                      <p:cBhvr>
                                        <p:cTn id="7" dur="500"/>
                                        <p:tgtEl>
                                          <p:spTgt spid="105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smtClean="0"/>
              <a:t>Summary</a:t>
            </a:r>
          </a:p>
        </p:txBody>
      </p:sp>
      <p:sp>
        <p:nvSpPr>
          <p:cNvPr id="86019" name="Rectangle 3"/>
          <p:cNvSpPr>
            <a:spLocks noGrp="1" noChangeArrowheads="1"/>
          </p:cNvSpPr>
          <p:nvPr>
            <p:ph idx="1"/>
          </p:nvPr>
        </p:nvSpPr>
        <p:spPr/>
        <p:txBody>
          <a:bodyPr/>
          <a:lstStyle/>
          <a:p>
            <a:pPr eaLnBrk="1" hangingPunct="1"/>
            <a:r>
              <a:rPr lang="en-US" altLang="en-US" dirty="0" smtClean="0"/>
              <a:t>Importance and difficulty of entity matching</a:t>
            </a:r>
          </a:p>
          <a:p>
            <a:pPr eaLnBrk="1" hangingPunct="1"/>
            <a:r>
              <a:rPr lang="en-US" altLang="en-US" dirty="0" smtClean="0"/>
              <a:t>Costly disposition of possible matches</a:t>
            </a:r>
          </a:p>
          <a:p>
            <a:pPr eaLnBrk="1" hangingPunct="1"/>
            <a:r>
              <a:rPr lang="en-US" altLang="en-US" dirty="0" smtClean="0"/>
              <a:t>Consolidate by merging and linking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Discuss an important application for entity </a:t>
            </a:r>
            <a:r>
              <a:rPr lang="en-US" dirty="0" smtClean="0"/>
              <a:t>matching</a:t>
            </a:r>
            <a:endParaRPr lang="en-US" dirty="0" smtClean="0"/>
          </a:p>
          <a:p>
            <a:r>
              <a:rPr lang="en-US" dirty="0" smtClean="0"/>
              <a:t>Explain the need for labor intensive investigations</a:t>
            </a:r>
          </a:p>
          <a:p>
            <a:r>
              <a:rPr lang="en-US" dirty="0" smtClean="0"/>
              <a:t>Reflect on the relationship between entity matching and consolidation</a:t>
            </a:r>
          </a:p>
          <a:p>
            <a:endParaRPr lang="en-US" dirty="0"/>
          </a:p>
        </p:txBody>
      </p:sp>
    </p:spTree>
    <p:extLst>
      <p:ext uri="{BB962C8B-B14F-4D97-AF65-F5344CB8AC3E}">
        <p14:creationId xmlns:p14="http://schemas.microsoft.com/office/powerpoint/2010/main" val="1972355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9"/>
          <p:cNvSpPr>
            <a:spLocks noGrp="1" noChangeArrowheads="1"/>
          </p:cNvSpPr>
          <p:nvPr>
            <p:ph type="title"/>
          </p:nvPr>
        </p:nvSpPr>
        <p:spPr>
          <a:xfrm>
            <a:off x="628650" y="476250"/>
            <a:ext cx="8077200" cy="762000"/>
          </a:xfrm>
        </p:spPr>
        <p:txBody>
          <a:bodyPr/>
          <a:lstStyle/>
          <a:p>
            <a:r>
              <a:rPr lang="en-US" altLang="en-US" dirty="0" smtClean="0"/>
              <a:t>Entity Matching</a:t>
            </a:r>
          </a:p>
        </p:txBody>
      </p:sp>
      <p:sp>
        <p:nvSpPr>
          <p:cNvPr id="24579" name="Rectangle 10"/>
          <p:cNvSpPr>
            <a:spLocks noGrp="1" noChangeArrowheads="1"/>
          </p:cNvSpPr>
          <p:nvPr>
            <p:ph idx="1"/>
          </p:nvPr>
        </p:nvSpPr>
        <p:spPr>
          <a:xfrm>
            <a:off x="482600" y="1351026"/>
            <a:ext cx="8223250" cy="4468813"/>
          </a:xfrm>
        </p:spPr>
        <p:txBody>
          <a:bodyPr/>
          <a:lstStyle/>
          <a:p>
            <a:pPr>
              <a:spcAft>
                <a:spcPct val="40000"/>
              </a:spcAft>
              <a:buFont typeface="Symbol" pitchFamily="18" charset="2"/>
              <a:buChar char="·"/>
            </a:pPr>
            <a:r>
              <a:rPr lang="en-US" altLang="en-US" sz="2800" dirty="0" smtClean="0">
                <a:cs typeface="Times New Roman" pitchFamily="18" charset="0"/>
              </a:rPr>
              <a:t>Identify common entities from separate data sources</a:t>
            </a:r>
          </a:p>
          <a:p>
            <a:pPr>
              <a:spcAft>
                <a:spcPct val="40000"/>
              </a:spcAft>
              <a:buFont typeface="Symbol" pitchFamily="18" charset="2"/>
              <a:buChar char="·"/>
            </a:pPr>
            <a:r>
              <a:rPr lang="en-US" altLang="en-US" sz="2800" dirty="0" smtClean="0">
                <a:cs typeface="Times New Roman" pitchFamily="18" charset="0"/>
              </a:rPr>
              <a:t>Difficult matching process: no common identifier</a:t>
            </a:r>
          </a:p>
          <a:p>
            <a:pPr>
              <a:spcAft>
                <a:spcPct val="40000"/>
              </a:spcAft>
              <a:buFont typeface="Symbol" pitchFamily="18" charset="2"/>
              <a:buChar char="·"/>
            </a:pPr>
            <a:r>
              <a:rPr lang="en-US" altLang="en-US" sz="2800" dirty="0" smtClean="0">
                <a:cs typeface="Times New Roman" pitchFamily="18" charset="0"/>
              </a:rPr>
              <a:t>Data mining problem </a:t>
            </a:r>
          </a:p>
          <a:p>
            <a:pPr lvl="1">
              <a:spcAft>
                <a:spcPct val="40000"/>
              </a:spcAft>
              <a:buFont typeface="Symbol" pitchFamily="18" charset="2"/>
              <a:buChar char="·"/>
            </a:pPr>
            <a:r>
              <a:rPr lang="en-US" altLang="en-US" sz="2400" dirty="0" smtClean="0">
                <a:cs typeface="Times New Roman" pitchFamily="18" charset="0"/>
              </a:rPr>
              <a:t>Also known as the record linkage, entity identification, and entity resolution</a:t>
            </a:r>
          </a:p>
          <a:p>
            <a:pPr lvl="1">
              <a:spcAft>
                <a:spcPct val="40000"/>
              </a:spcAft>
              <a:buFont typeface="Symbol" pitchFamily="18" charset="2"/>
              <a:buChar char="·"/>
            </a:pPr>
            <a:r>
              <a:rPr lang="en-US" altLang="en-US" sz="2400" dirty="0" smtClean="0">
                <a:cs typeface="Times New Roman" pitchFamily="18" charset="0"/>
              </a:rPr>
              <a:t>Many approaches</a:t>
            </a:r>
          </a:p>
          <a:p>
            <a:pPr lvl="1">
              <a:spcAft>
                <a:spcPct val="40000"/>
              </a:spcAft>
              <a:buFont typeface="Symbol" pitchFamily="18" charset="2"/>
              <a:buChar char="·"/>
            </a:pPr>
            <a:r>
              <a:rPr lang="en-US" altLang="en-US" dirty="0" smtClean="0">
                <a:cs typeface="Times New Roman" pitchFamily="18" charset="0"/>
              </a:rPr>
              <a:t>Improve data quality for better matching results</a:t>
            </a:r>
            <a:endParaRPr lang="en-US" altLang="en-US" sz="2400" dirty="0" smtClean="0">
              <a:cs typeface="Times New Roman" pitchFamily="18"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57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57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9"/>
          <p:cNvSpPr>
            <a:spLocks noGrp="1" noChangeArrowheads="1"/>
          </p:cNvSpPr>
          <p:nvPr>
            <p:ph type="title"/>
          </p:nvPr>
        </p:nvSpPr>
        <p:spPr>
          <a:xfrm>
            <a:off x="268224" y="472440"/>
            <a:ext cx="7543800" cy="762000"/>
          </a:xfrm>
        </p:spPr>
        <p:txBody>
          <a:bodyPr/>
          <a:lstStyle/>
          <a:p>
            <a:r>
              <a:rPr lang="en-US" altLang="en-US" dirty="0" smtClean="0"/>
              <a:t>Matching Example</a:t>
            </a:r>
          </a:p>
        </p:txBody>
      </p:sp>
      <p:graphicFrame>
        <p:nvGraphicFramePr>
          <p:cNvPr id="5" name="Table 4"/>
          <p:cNvGraphicFramePr>
            <a:graphicFrameLocks noGrp="1"/>
          </p:cNvGraphicFramePr>
          <p:nvPr>
            <p:extLst>
              <p:ext uri="{D42A27DB-BD31-4B8C-83A1-F6EECF244321}">
                <p14:modId xmlns:p14="http://schemas.microsoft.com/office/powerpoint/2010/main" val="1328243122"/>
              </p:ext>
            </p:extLst>
          </p:nvPr>
        </p:nvGraphicFramePr>
        <p:xfrm>
          <a:off x="353569" y="1489143"/>
          <a:ext cx="3621024" cy="4079240"/>
        </p:xfrm>
        <a:graphic>
          <a:graphicData uri="http://schemas.openxmlformats.org/drawingml/2006/table">
            <a:tbl>
              <a:tblPr firstRow="1" bandRow="1">
                <a:tableStyleId>{5C22544A-7EE6-4342-B048-85BDC9FD1C3A}</a:tableStyleId>
              </a:tblPr>
              <a:tblGrid>
                <a:gridCol w="1375578"/>
                <a:gridCol w="2245446"/>
              </a:tblGrid>
              <a:tr h="370840">
                <a:tc gridSpan="2">
                  <a:txBody>
                    <a:bodyPr/>
                    <a:lstStyle/>
                    <a:p>
                      <a:pPr algn="ctr"/>
                      <a:r>
                        <a:rPr lang="en-US" sz="1600" dirty="0" smtClean="0">
                          <a:solidFill>
                            <a:schemeClr val="tx1"/>
                          </a:solidFill>
                        </a:rPr>
                        <a:t>Source</a:t>
                      </a:r>
                      <a:r>
                        <a:rPr lang="en-US" sz="1600" baseline="0" dirty="0" smtClean="0">
                          <a:solidFill>
                            <a:schemeClr val="tx1"/>
                          </a:solidFill>
                        </a:rPr>
                        <a:t> 1</a:t>
                      </a:r>
                      <a:endParaRPr lang="en-US" sz="1600" dirty="0">
                        <a:solidFill>
                          <a:schemeClr val="tx1"/>
                        </a:solidFill>
                      </a:endParaRPr>
                    </a:p>
                  </a:txBody>
                  <a:tcPr/>
                </a:tc>
                <a:tc hMerge="1">
                  <a:txBody>
                    <a:bodyPr/>
                    <a:lstStyle/>
                    <a:p>
                      <a:endParaRPr lang="en-US" dirty="0"/>
                    </a:p>
                  </a:txBody>
                  <a:tcPr/>
                </a:tc>
              </a:tr>
              <a:tr h="370840">
                <a:tc>
                  <a:txBody>
                    <a:bodyPr/>
                    <a:lstStyle/>
                    <a:p>
                      <a:r>
                        <a:rPr lang="en-US" sz="1600" dirty="0" smtClean="0"/>
                        <a:t>First name</a:t>
                      </a:r>
                      <a:endParaRPr lang="en-US" sz="1600" dirty="0"/>
                    </a:p>
                  </a:txBody>
                  <a:tcPr/>
                </a:tc>
                <a:tc>
                  <a:txBody>
                    <a:bodyPr/>
                    <a:lstStyle/>
                    <a:p>
                      <a:r>
                        <a:rPr lang="en-US" sz="1600" dirty="0" smtClean="0"/>
                        <a:t>Aimee</a:t>
                      </a:r>
                      <a:endParaRPr lang="en-US" sz="1600" dirty="0"/>
                    </a:p>
                  </a:txBody>
                  <a:tcPr/>
                </a:tc>
              </a:tr>
              <a:tr h="370840">
                <a:tc>
                  <a:txBody>
                    <a:bodyPr/>
                    <a:lstStyle/>
                    <a:p>
                      <a:r>
                        <a:rPr lang="en-US" sz="1600" dirty="0" smtClean="0"/>
                        <a:t>Middle name</a:t>
                      </a:r>
                      <a:endParaRPr lang="en-US" sz="1600" dirty="0"/>
                    </a:p>
                  </a:txBody>
                  <a:tcPr/>
                </a:tc>
                <a:tc>
                  <a:txBody>
                    <a:bodyPr/>
                    <a:lstStyle/>
                    <a:p>
                      <a:r>
                        <a:rPr lang="en-US" sz="1600" dirty="0" smtClean="0">
                          <a:solidFill>
                            <a:srgbClr val="FF0000"/>
                          </a:solidFill>
                        </a:rPr>
                        <a:t>Christina</a:t>
                      </a:r>
                      <a:endParaRPr lang="en-US" sz="1600" dirty="0">
                        <a:solidFill>
                          <a:srgbClr val="FF0000"/>
                        </a:solidFill>
                      </a:endParaRPr>
                    </a:p>
                  </a:txBody>
                  <a:tcPr/>
                </a:tc>
              </a:tr>
              <a:tr h="370840">
                <a:tc>
                  <a:txBody>
                    <a:bodyPr/>
                    <a:lstStyle/>
                    <a:p>
                      <a:r>
                        <a:rPr lang="en-US" sz="1600" dirty="0" smtClean="0"/>
                        <a:t>Last name</a:t>
                      </a:r>
                      <a:endParaRPr lang="en-US" sz="1600" dirty="0"/>
                    </a:p>
                  </a:txBody>
                  <a:tcPr/>
                </a:tc>
                <a:tc>
                  <a:txBody>
                    <a:bodyPr/>
                    <a:lstStyle/>
                    <a:p>
                      <a:r>
                        <a:rPr lang="en-US" sz="1600" dirty="0" smtClean="0">
                          <a:solidFill>
                            <a:schemeClr val="tx1"/>
                          </a:solidFill>
                        </a:rPr>
                        <a:t>Parker</a:t>
                      </a:r>
                      <a:endParaRPr lang="en-US" sz="1600" dirty="0">
                        <a:solidFill>
                          <a:schemeClr val="tx1"/>
                        </a:solidFill>
                      </a:endParaRPr>
                    </a:p>
                  </a:txBody>
                  <a:tcPr/>
                </a:tc>
              </a:tr>
              <a:tr h="370840">
                <a:tc>
                  <a:txBody>
                    <a:bodyPr/>
                    <a:lstStyle/>
                    <a:p>
                      <a:r>
                        <a:rPr lang="en-US" sz="1600" dirty="0" smtClean="0"/>
                        <a:t>Job title</a:t>
                      </a:r>
                      <a:endParaRPr lang="en-US" sz="1600" dirty="0"/>
                    </a:p>
                  </a:txBody>
                  <a:tcPr/>
                </a:tc>
                <a:tc>
                  <a:txBody>
                    <a:bodyPr/>
                    <a:lstStyle/>
                    <a:p>
                      <a:r>
                        <a:rPr lang="en-US" sz="1600" dirty="0" smtClean="0">
                          <a:solidFill>
                            <a:srgbClr val="FF0000"/>
                          </a:solidFill>
                        </a:rPr>
                        <a:t>Product Manager</a:t>
                      </a:r>
                      <a:endParaRPr lang="en-US" sz="1600" dirty="0">
                        <a:solidFill>
                          <a:srgbClr val="FF0000"/>
                        </a:solidFill>
                      </a:endParaRPr>
                    </a:p>
                  </a:txBody>
                  <a:tcPr/>
                </a:tc>
              </a:tr>
              <a:tr h="370840">
                <a:tc>
                  <a:txBody>
                    <a:bodyPr/>
                    <a:lstStyle/>
                    <a:p>
                      <a:r>
                        <a:rPr lang="en-US" sz="1600" dirty="0" smtClean="0"/>
                        <a:t>Firm</a:t>
                      </a:r>
                      <a:endParaRPr lang="en-US" sz="1600" dirty="0"/>
                    </a:p>
                  </a:txBody>
                  <a:tcPr/>
                </a:tc>
                <a:tc>
                  <a:txBody>
                    <a:bodyPr/>
                    <a:lstStyle/>
                    <a:p>
                      <a:r>
                        <a:rPr lang="en-US" sz="1600" dirty="0" smtClean="0">
                          <a:solidFill>
                            <a:schemeClr val="tx1"/>
                          </a:solidFill>
                        </a:rPr>
                        <a:t>Microsoft </a:t>
                      </a:r>
                      <a:r>
                        <a:rPr lang="en-US" sz="1600" dirty="0" smtClean="0">
                          <a:solidFill>
                            <a:srgbClr val="FF0000"/>
                          </a:solidFill>
                        </a:rPr>
                        <a:t>Corporation</a:t>
                      </a:r>
                      <a:endParaRPr lang="en-US" sz="1600" dirty="0">
                        <a:solidFill>
                          <a:srgbClr val="FF0000"/>
                        </a:solidFill>
                      </a:endParaRPr>
                    </a:p>
                  </a:txBody>
                  <a:tcPr/>
                </a:tc>
              </a:tr>
              <a:tr h="370840">
                <a:tc>
                  <a:txBody>
                    <a:bodyPr/>
                    <a:lstStyle/>
                    <a:p>
                      <a:r>
                        <a:rPr lang="en-US" sz="1600" dirty="0" smtClean="0"/>
                        <a:t>Street</a:t>
                      </a:r>
                      <a:endParaRPr lang="en-US" sz="1600" dirty="0"/>
                    </a:p>
                  </a:txBody>
                  <a:tcPr/>
                </a:tc>
                <a:tc>
                  <a:txBody>
                    <a:bodyPr/>
                    <a:lstStyle/>
                    <a:p>
                      <a:r>
                        <a:rPr lang="en-US" sz="1600" dirty="0" smtClean="0">
                          <a:solidFill>
                            <a:srgbClr val="FF0000"/>
                          </a:solidFill>
                        </a:rPr>
                        <a:t>15580 NE</a:t>
                      </a:r>
                      <a:r>
                        <a:rPr lang="en-US" sz="1600" baseline="0" dirty="0" smtClean="0">
                          <a:solidFill>
                            <a:srgbClr val="FF0000"/>
                          </a:solidFill>
                        </a:rPr>
                        <a:t> 31st Street</a:t>
                      </a:r>
                      <a:endParaRPr lang="en-US" sz="1600" dirty="0">
                        <a:solidFill>
                          <a:srgbClr val="FF0000"/>
                        </a:solidFill>
                      </a:endParaRPr>
                    </a:p>
                  </a:txBody>
                  <a:tcPr/>
                </a:tc>
              </a:tr>
              <a:tr h="370840">
                <a:tc>
                  <a:txBody>
                    <a:bodyPr/>
                    <a:lstStyle/>
                    <a:p>
                      <a:r>
                        <a:rPr lang="en-US" sz="1600" dirty="0" smtClean="0"/>
                        <a:t>City</a:t>
                      </a:r>
                      <a:endParaRPr lang="en-US" sz="1600" dirty="0"/>
                    </a:p>
                  </a:txBody>
                  <a:tcPr/>
                </a:tc>
                <a:tc>
                  <a:txBody>
                    <a:bodyPr/>
                    <a:lstStyle/>
                    <a:p>
                      <a:r>
                        <a:rPr lang="en-US" sz="1600" dirty="0" smtClean="0">
                          <a:solidFill>
                            <a:srgbClr val="FF0000"/>
                          </a:solidFill>
                        </a:rPr>
                        <a:t>Redmond</a:t>
                      </a:r>
                      <a:endParaRPr lang="en-US" sz="1600" dirty="0">
                        <a:solidFill>
                          <a:srgbClr val="FF0000"/>
                        </a:solidFill>
                      </a:endParaRPr>
                    </a:p>
                  </a:txBody>
                  <a:tcPr/>
                </a:tc>
              </a:tr>
              <a:tr h="370840">
                <a:tc>
                  <a:txBody>
                    <a:bodyPr/>
                    <a:lstStyle/>
                    <a:p>
                      <a:r>
                        <a:rPr lang="en-US" sz="1600" dirty="0" smtClean="0"/>
                        <a:t>State</a:t>
                      </a:r>
                      <a:endParaRPr lang="en-US" sz="1600" dirty="0"/>
                    </a:p>
                  </a:txBody>
                  <a:tcPr/>
                </a:tc>
                <a:tc>
                  <a:txBody>
                    <a:bodyPr/>
                    <a:lstStyle/>
                    <a:p>
                      <a:r>
                        <a:rPr lang="en-US" sz="1600" dirty="0" smtClean="0"/>
                        <a:t>WA</a:t>
                      </a:r>
                      <a:endParaRPr lang="en-US" sz="1600" dirty="0"/>
                    </a:p>
                  </a:txBody>
                  <a:tcPr/>
                </a:tc>
              </a:tr>
              <a:tr h="370840">
                <a:tc>
                  <a:txBody>
                    <a:bodyPr/>
                    <a:lstStyle/>
                    <a:p>
                      <a:r>
                        <a:rPr lang="en-US" sz="1600" dirty="0" smtClean="0"/>
                        <a:t>Postal</a:t>
                      </a:r>
                      <a:r>
                        <a:rPr lang="en-US" sz="1600" baseline="0" dirty="0" smtClean="0"/>
                        <a:t> Code</a:t>
                      </a:r>
                      <a:endParaRPr lang="en-US" sz="1600" dirty="0"/>
                    </a:p>
                  </a:txBody>
                  <a:tcPr/>
                </a:tc>
                <a:tc>
                  <a:txBody>
                    <a:bodyPr/>
                    <a:lstStyle/>
                    <a:p>
                      <a:r>
                        <a:rPr lang="en-US" sz="1600" dirty="0" smtClean="0">
                          <a:solidFill>
                            <a:srgbClr val="FF0000"/>
                          </a:solidFill>
                        </a:rPr>
                        <a:t>98052</a:t>
                      </a:r>
                      <a:endParaRPr lang="en-US" sz="1600" dirty="0">
                        <a:solidFill>
                          <a:srgbClr val="FF0000"/>
                        </a:solidFill>
                      </a:endParaRPr>
                    </a:p>
                  </a:txBody>
                  <a:tcPr/>
                </a:tc>
              </a:tr>
              <a:tr h="370840">
                <a:tc>
                  <a:txBody>
                    <a:bodyPr/>
                    <a:lstStyle/>
                    <a:p>
                      <a:r>
                        <a:rPr lang="en-US" sz="1600" dirty="0" smtClean="0"/>
                        <a:t>Country</a:t>
                      </a:r>
                      <a:endParaRPr lang="en-US" sz="1600" dirty="0"/>
                    </a:p>
                  </a:txBody>
                  <a:tcPr/>
                </a:tc>
                <a:tc>
                  <a:txBody>
                    <a:bodyPr/>
                    <a:lstStyle/>
                    <a:p>
                      <a:r>
                        <a:rPr lang="en-US" sz="1600" dirty="0" smtClean="0">
                          <a:solidFill>
                            <a:schemeClr val="tx1"/>
                          </a:solidFill>
                        </a:rPr>
                        <a:t>USA</a:t>
                      </a:r>
                      <a:endParaRPr lang="en-US" sz="1600" dirty="0">
                        <a:solidFill>
                          <a:schemeClr val="tx1"/>
                        </a:solidFill>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10041848"/>
              </p:ext>
            </p:extLst>
          </p:nvPr>
        </p:nvGraphicFramePr>
        <p:xfrm>
          <a:off x="4898136" y="1470855"/>
          <a:ext cx="3621024" cy="4079240"/>
        </p:xfrm>
        <a:graphic>
          <a:graphicData uri="http://schemas.openxmlformats.org/drawingml/2006/table">
            <a:tbl>
              <a:tblPr firstRow="1" bandRow="1">
                <a:tableStyleId>{5C22544A-7EE6-4342-B048-85BDC9FD1C3A}</a:tableStyleId>
              </a:tblPr>
              <a:tblGrid>
                <a:gridCol w="1375578"/>
                <a:gridCol w="2245446"/>
              </a:tblGrid>
              <a:tr h="370840">
                <a:tc gridSpan="2">
                  <a:txBody>
                    <a:bodyPr/>
                    <a:lstStyle/>
                    <a:p>
                      <a:pPr algn="ctr"/>
                      <a:r>
                        <a:rPr lang="en-US" sz="1600" dirty="0" smtClean="0">
                          <a:solidFill>
                            <a:schemeClr val="tx1"/>
                          </a:solidFill>
                        </a:rPr>
                        <a:t>Source 2</a:t>
                      </a:r>
                      <a:endParaRPr lang="en-US" sz="1600" dirty="0">
                        <a:solidFill>
                          <a:schemeClr val="tx1"/>
                        </a:solidFill>
                      </a:endParaRPr>
                    </a:p>
                  </a:txBody>
                  <a:tcPr/>
                </a:tc>
                <a:tc hMerge="1">
                  <a:txBody>
                    <a:bodyPr/>
                    <a:lstStyle/>
                    <a:p>
                      <a:endParaRPr lang="en-US" dirty="0"/>
                    </a:p>
                  </a:txBody>
                  <a:tcPr/>
                </a:tc>
              </a:tr>
              <a:tr h="370840">
                <a:tc>
                  <a:txBody>
                    <a:bodyPr/>
                    <a:lstStyle/>
                    <a:p>
                      <a:r>
                        <a:rPr lang="en-US" sz="1600" dirty="0" smtClean="0"/>
                        <a:t>First name</a:t>
                      </a:r>
                      <a:endParaRPr lang="en-US" sz="1600" dirty="0"/>
                    </a:p>
                  </a:txBody>
                  <a:tcPr/>
                </a:tc>
                <a:tc>
                  <a:txBody>
                    <a:bodyPr/>
                    <a:lstStyle/>
                    <a:p>
                      <a:r>
                        <a:rPr lang="en-US" sz="1600" dirty="0" smtClean="0"/>
                        <a:t>Aimee</a:t>
                      </a:r>
                      <a:endParaRPr lang="en-US" sz="1600" dirty="0"/>
                    </a:p>
                  </a:txBody>
                  <a:tcPr/>
                </a:tc>
              </a:tr>
              <a:tr h="370840">
                <a:tc>
                  <a:txBody>
                    <a:bodyPr/>
                    <a:lstStyle/>
                    <a:p>
                      <a:r>
                        <a:rPr lang="en-US" sz="1600" dirty="0" smtClean="0"/>
                        <a:t>Middle name</a:t>
                      </a:r>
                      <a:endParaRPr lang="en-US" sz="1600" dirty="0"/>
                    </a:p>
                  </a:txBody>
                  <a:tcPr/>
                </a:tc>
                <a:tc>
                  <a:txBody>
                    <a:bodyPr/>
                    <a:lstStyle/>
                    <a:p>
                      <a:r>
                        <a:rPr lang="en-US" sz="1600" dirty="0" smtClean="0">
                          <a:solidFill>
                            <a:srgbClr val="FF0000"/>
                          </a:solidFill>
                        </a:rPr>
                        <a:t>C.</a:t>
                      </a:r>
                      <a:endParaRPr lang="en-US" sz="1600" dirty="0">
                        <a:solidFill>
                          <a:srgbClr val="FF0000"/>
                        </a:solidFill>
                      </a:endParaRPr>
                    </a:p>
                  </a:txBody>
                  <a:tcPr/>
                </a:tc>
              </a:tr>
              <a:tr h="370840">
                <a:tc>
                  <a:txBody>
                    <a:bodyPr/>
                    <a:lstStyle/>
                    <a:p>
                      <a:r>
                        <a:rPr lang="en-US" sz="1600" dirty="0" smtClean="0"/>
                        <a:t>Last name</a:t>
                      </a:r>
                      <a:endParaRPr lang="en-US" sz="1600" dirty="0"/>
                    </a:p>
                  </a:txBody>
                  <a:tcPr/>
                </a:tc>
                <a:tc>
                  <a:txBody>
                    <a:bodyPr/>
                    <a:lstStyle/>
                    <a:p>
                      <a:r>
                        <a:rPr lang="en-US" sz="1600" dirty="0" smtClean="0">
                          <a:solidFill>
                            <a:schemeClr val="tx1"/>
                          </a:solidFill>
                        </a:rPr>
                        <a:t>Parker</a:t>
                      </a:r>
                      <a:r>
                        <a:rPr lang="en-US" sz="1600" dirty="0" smtClean="0">
                          <a:solidFill>
                            <a:srgbClr val="FF0000"/>
                          </a:solidFill>
                        </a:rPr>
                        <a:t>-Lewis</a:t>
                      </a:r>
                      <a:endParaRPr lang="en-US" sz="1600" dirty="0">
                        <a:solidFill>
                          <a:srgbClr val="FF0000"/>
                        </a:solidFill>
                      </a:endParaRPr>
                    </a:p>
                  </a:txBody>
                  <a:tcPr/>
                </a:tc>
              </a:tr>
              <a:tr h="370840">
                <a:tc>
                  <a:txBody>
                    <a:bodyPr/>
                    <a:lstStyle/>
                    <a:p>
                      <a:r>
                        <a:rPr lang="en-US" sz="1600" dirty="0" smtClean="0"/>
                        <a:t>Job title</a:t>
                      </a:r>
                      <a:endParaRPr lang="en-US" sz="1600" dirty="0"/>
                    </a:p>
                  </a:txBody>
                  <a:tcPr/>
                </a:tc>
                <a:tc>
                  <a:txBody>
                    <a:bodyPr/>
                    <a:lstStyle/>
                    <a:p>
                      <a:r>
                        <a:rPr lang="en-US" sz="1600" dirty="0" smtClean="0">
                          <a:solidFill>
                            <a:srgbClr val="FF0000"/>
                          </a:solidFill>
                        </a:rPr>
                        <a:t>Prod. Mgr.</a:t>
                      </a:r>
                      <a:endParaRPr lang="en-US" sz="1600" dirty="0">
                        <a:solidFill>
                          <a:srgbClr val="FF0000"/>
                        </a:solidFill>
                      </a:endParaRPr>
                    </a:p>
                  </a:txBody>
                  <a:tcPr/>
                </a:tc>
              </a:tr>
              <a:tr h="370840">
                <a:tc>
                  <a:txBody>
                    <a:bodyPr/>
                    <a:lstStyle/>
                    <a:p>
                      <a:r>
                        <a:rPr lang="en-US" sz="1600" dirty="0" smtClean="0"/>
                        <a:t>Firm</a:t>
                      </a:r>
                      <a:endParaRPr lang="en-US" sz="1600" dirty="0"/>
                    </a:p>
                  </a:txBody>
                  <a:tcPr/>
                </a:tc>
                <a:tc>
                  <a:txBody>
                    <a:bodyPr/>
                    <a:lstStyle/>
                    <a:p>
                      <a:r>
                        <a:rPr lang="en-US" sz="1600" dirty="0" smtClean="0">
                          <a:solidFill>
                            <a:schemeClr val="tx1"/>
                          </a:solidFill>
                        </a:rPr>
                        <a:t>Microsoft</a:t>
                      </a:r>
                      <a:endParaRPr lang="en-US" sz="1600" dirty="0">
                        <a:solidFill>
                          <a:schemeClr val="tx1"/>
                        </a:solidFill>
                      </a:endParaRPr>
                    </a:p>
                  </a:txBody>
                  <a:tcPr/>
                </a:tc>
              </a:tr>
              <a:tr h="370840">
                <a:tc>
                  <a:txBody>
                    <a:bodyPr/>
                    <a:lstStyle/>
                    <a:p>
                      <a:r>
                        <a:rPr lang="en-US" sz="1600" dirty="0" smtClean="0"/>
                        <a:t>Street</a:t>
                      </a:r>
                      <a:endParaRPr lang="en-US" sz="1600" dirty="0"/>
                    </a:p>
                  </a:txBody>
                  <a:tcPr/>
                </a:tc>
                <a:tc>
                  <a:txBody>
                    <a:bodyPr/>
                    <a:lstStyle/>
                    <a:p>
                      <a:r>
                        <a:rPr lang="en-US" sz="1600" dirty="0" smtClean="0">
                          <a:solidFill>
                            <a:srgbClr val="FF0000"/>
                          </a:solidFill>
                        </a:rPr>
                        <a:t>16517 78</a:t>
                      </a:r>
                      <a:r>
                        <a:rPr lang="en-US" sz="1600" baseline="30000" dirty="0" smtClean="0">
                          <a:solidFill>
                            <a:srgbClr val="FF0000"/>
                          </a:solidFill>
                        </a:rPr>
                        <a:t>th</a:t>
                      </a:r>
                      <a:r>
                        <a:rPr lang="en-US" sz="1600" baseline="0" dirty="0" smtClean="0">
                          <a:solidFill>
                            <a:srgbClr val="FF0000"/>
                          </a:solidFill>
                        </a:rPr>
                        <a:t> Place NE</a:t>
                      </a:r>
                      <a:endParaRPr lang="en-US" sz="1600" dirty="0">
                        <a:solidFill>
                          <a:srgbClr val="FF0000"/>
                        </a:solidFill>
                      </a:endParaRPr>
                    </a:p>
                  </a:txBody>
                  <a:tcPr/>
                </a:tc>
              </a:tr>
              <a:tr h="370840">
                <a:tc>
                  <a:txBody>
                    <a:bodyPr/>
                    <a:lstStyle/>
                    <a:p>
                      <a:r>
                        <a:rPr lang="en-US" sz="1600" dirty="0" smtClean="0"/>
                        <a:t>City</a:t>
                      </a:r>
                      <a:endParaRPr lang="en-US" sz="1600" dirty="0"/>
                    </a:p>
                  </a:txBody>
                  <a:tcPr/>
                </a:tc>
                <a:tc>
                  <a:txBody>
                    <a:bodyPr/>
                    <a:lstStyle/>
                    <a:p>
                      <a:r>
                        <a:rPr lang="en-US" sz="1600" dirty="0" smtClean="0">
                          <a:solidFill>
                            <a:srgbClr val="FF0000"/>
                          </a:solidFill>
                        </a:rPr>
                        <a:t>Bothell</a:t>
                      </a:r>
                      <a:endParaRPr lang="en-US" sz="1600" dirty="0">
                        <a:solidFill>
                          <a:srgbClr val="FF0000"/>
                        </a:solidFill>
                      </a:endParaRPr>
                    </a:p>
                  </a:txBody>
                  <a:tcPr/>
                </a:tc>
              </a:tr>
              <a:tr h="370840">
                <a:tc>
                  <a:txBody>
                    <a:bodyPr/>
                    <a:lstStyle/>
                    <a:p>
                      <a:r>
                        <a:rPr lang="en-US" sz="1600" dirty="0" smtClean="0"/>
                        <a:t>State</a:t>
                      </a:r>
                      <a:endParaRPr lang="en-US" sz="1600" dirty="0"/>
                    </a:p>
                  </a:txBody>
                  <a:tcPr/>
                </a:tc>
                <a:tc>
                  <a:txBody>
                    <a:bodyPr/>
                    <a:lstStyle/>
                    <a:p>
                      <a:r>
                        <a:rPr lang="en-US" sz="1600" dirty="0" smtClean="0"/>
                        <a:t>WA</a:t>
                      </a:r>
                      <a:endParaRPr lang="en-US" sz="1600" dirty="0"/>
                    </a:p>
                  </a:txBody>
                  <a:tcPr/>
                </a:tc>
              </a:tr>
              <a:tr h="370840">
                <a:tc>
                  <a:txBody>
                    <a:bodyPr/>
                    <a:lstStyle/>
                    <a:p>
                      <a:r>
                        <a:rPr lang="en-US" sz="1600" dirty="0" smtClean="0"/>
                        <a:t>Postal</a:t>
                      </a:r>
                      <a:r>
                        <a:rPr lang="en-US" sz="1600" baseline="0" dirty="0" smtClean="0"/>
                        <a:t> Code</a:t>
                      </a:r>
                      <a:endParaRPr lang="en-US" sz="1600" dirty="0"/>
                    </a:p>
                  </a:txBody>
                  <a:tcPr/>
                </a:tc>
                <a:tc>
                  <a:txBody>
                    <a:bodyPr/>
                    <a:lstStyle/>
                    <a:p>
                      <a:r>
                        <a:rPr lang="en-US" sz="1600" dirty="0" smtClean="0">
                          <a:solidFill>
                            <a:srgbClr val="FF0000"/>
                          </a:solidFill>
                        </a:rPr>
                        <a:t>98020</a:t>
                      </a:r>
                      <a:endParaRPr lang="en-US" sz="1600" dirty="0">
                        <a:solidFill>
                          <a:srgbClr val="FF0000"/>
                        </a:solidFill>
                      </a:endParaRPr>
                    </a:p>
                  </a:txBody>
                  <a:tcPr/>
                </a:tc>
              </a:tr>
              <a:tr h="370840">
                <a:tc>
                  <a:txBody>
                    <a:bodyPr/>
                    <a:lstStyle/>
                    <a:p>
                      <a:r>
                        <a:rPr lang="en-US" sz="1600" dirty="0" smtClean="0"/>
                        <a:t>Country</a:t>
                      </a:r>
                      <a:endParaRPr lang="en-US" sz="1600" dirty="0"/>
                    </a:p>
                  </a:txBody>
                  <a:tcPr/>
                </a:tc>
                <a:tc>
                  <a:txBody>
                    <a:bodyPr/>
                    <a:lstStyle/>
                    <a:p>
                      <a:r>
                        <a:rPr lang="en-US" sz="1600" dirty="0" smtClean="0">
                          <a:solidFill>
                            <a:schemeClr val="tx1"/>
                          </a:solidFill>
                        </a:rPr>
                        <a:t>USA</a:t>
                      </a:r>
                      <a:endParaRPr lang="en-US" sz="1600" dirty="0">
                        <a:solidFill>
                          <a:schemeClr val="tx1"/>
                        </a:solidFill>
                      </a:endParaRPr>
                    </a:p>
                  </a:txBody>
                  <a:tcPr/>
                </a:tc>
              </a:tr>
            </a:tbl>
          </a:graphicData>
        </a:graphic>
      </p:graphicFrame>
    </p:spTree>
    <p:extLst>
      <p:ext uri="{BB962C8B-B14F-4D97-AF65-F5344CB8AC3E}">
        <p14:creationId xmlns:p14="http://schemas.microsoft.com/office/powerpoint/2010/main" val="176930725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377518" cy="1143000"/>
          </a:xfrm>
        </p:spPr>
        <p:txBody>
          <a:bodyPr/>
          <a:lstStyle/>
          <a:p>
            <a:r>
              <a:rPr lang="en-US" dirty="0" smtClean="0"/>
              <a:t>Entity Matching Applications</a:t>
            </a:r>
            <a:endParaRPr lang="en-US" dirty="0"/>
          </a:p>
        </p:txBody>
      </p:sp>
      <p:pic>
        <p:nvPicPr>
          <p:cNvPr id="34818" name="Picture 2" descr="C:\Users\Michael\AppData\Local\Microsoft\Windows\Temporary Internet Files\Content.IE5\LP74O2L0\MC900295450[1].wmf"/>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263314" y="1512768"/>
            <a:ext cx="1822517" cy="2086631"/>
          </a:xfrm>
          <a:prstGeom prst="rect">
            <a:avLst/>
          </a:prstGeom>
          <a:noFill/>
          <a:extLst>
            <a:ext uri="{909E8E84-426E-40DD-AFC4-6F175D3DCCD1}">
              <a14:hiddenFill xmlns:a14="http://schemas.microsoft.com/office/drawing/2010/main">
                <a:solidFill>
                  <a:srgbClr val="FFFFFF"/>
                </a:solidFill>
              </a14:hiddenFill>
            </a:ext>
          </a:extLst>
        </p:spPr>
      </p:pic>
      <p:pic>
        <p:nvPicPr>
          <p:cNvPr id="34819" name="Picture 3" descr="C:\Users\Michael\AppData\Local\Microsoft\Windows\Temporary Internet Files\Content.IE5\0KSSYP7J\MC90037048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2078" y="1512767"/>
            <a:ext cx="1905508" cy="199267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Michael\AppData\Local\Microsoft\Windows\Temporary Internet Files\Content.IE5\0KSSYP7J\MP900316868[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485" y="3727316"/>
            <a:ext cx="1958346" cy="1795181"/>
          </a:xfrm>
          <a:prstGeom prst="rect">
            <a:avLst/>
          </a:prstGeom>
          <a:noFill/>
          <a:extLst>
            <a:ext uri="{909E8E84-426E-40DD-AFC4-6F175D3DCCD1}">
              <a14:hiddenFill xmlns:a14="http://schemas.microsoft.com/office/drawing/2010/main">
                <a:solidFill>
                  <a:srgbClr val="FFFFFF"/>
                </a:solidFill>
              </a14:hiddenFill>
            </a:ext>
          </a:extLst>
        </p:spPr>
      </p:pic>
      <p:pic>
        <p:nvPicPr>
          <p:cNvPr id="34820" name="Picture 4" descr="C:\Users\Michael\AppData\Local\Microsoft\Windows\Temporary Internet Files\Content.IE5\0KSSYP7J\MC90037046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42079" y="3603119"/>
            <a:ext cx="1989944" cy="191937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61937" y="4270963"/>
            <a:ext cx="1487424" cy="707886"/>
          </a:xfrm>
          <a:prstGeom prst="rect">
            <a:avLst/>
          </a:prstGeom>
          <a:no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2000" b="0" dirty="0" smtClean="0">
                <a:latin typeface="+mn-lt"/>
              </a:rPr>
              <a:t>Fraud detection</a:t>
            </a:r>
            <a:endParaRPr lang="en-US" sz="2000" b="0" dirty="0">
              <a:latin typeface="+mn-lt"/>
            </a:endParaRPr>
          </a:p>
        </p:txBody>
      </p:sp>
      <p:sp>
        <p:nvSpPr>
          <p:cNvPr id="8" name="TextBox 7"/>
          <p:cNvSpPr txBox="1"/>
          <p:nvPr/>
        </p:nvSpPr>
        <p:spPr>
          <a:xfrm>
            <a:off x="391735" y="2066774"/>
            <a:ext cx="1487424" cy="400110"/>
          </a:xfrm>
          <a:prstGeom prst="rect">
            <a:avLst/>
          </a:prstGeom>
          <a:no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2000" b="0" dirty="0" smtClean="0">
                <a:latin typeface="+mn-lt"/>
              </a:rPr>
              <a:t>Marketing</a:t>
            </a:r>
            <a:endParaRPr lang="en-US" sz="2000" b="0" dirty="0">
              <a:latin typeface="+mn-lt"/>
            </a:endParaRPr>
          </a:p>
        </p:txBody>
      </p:sp>
      <p:sp>
        <p:nvSpPr>
          <p:cNvPr id="9" name="TextBox 8"/>
          <p:cNvSpPr txBox="1"/>
          <p:nvPr/>
        </p:nvSpPr>
        <p:spPr>
          <a:xfrm>
            <a:off x="6783284" y="2114610"/>
            <a:ext cx="2051433" cy="707886"/>
          </a:xfrm>
          <a:prstGeom prst="rect">
            <a:avLst/>
          </a:prstGeom>
          <a:no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2000" b="0" dirty="0" smtClean="0">
                <a:latin typeface="+mn-lt"/>
              </a:rPr>
              <a:t>Law enforcement</a:t>
            </a:r>
            <a:endParaRPr lang="en-US" sz="2000" b="0" dirty="0">
              <a:latin typeface="+mn-lt"/>
            </a:endParaRPr>
          </a:p>
        </p:txBody>
      </p:sp>
      <p:sp>
        <p:nvSpPr>
          <p:cNvPr id="10" name="TextBox 9"/>
          <p:cNvSpPr txBox="1"/>
          <p:nvPr/>
        </p:nvSpPr>
        <p:spPr>
          <a:xfrm>
            <a:off x="6783284" y="4424851"/>
            <a:ext cx="1487424" cy="400110"/>
          </a:xfrm>
          <a:prstGeom prst="rect">
            <a:avLst/>
          </a:prstGeom>
          <a:no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2000" b="0" dirty="0" smtClean="0">
                <a:latin typeface="+mn-lt"/>
              </a:rPr>
              <a:t>Health care</a:t>
            </a:r>
            <a:endParaRPr lang="en-US" sz="2000" b="0" dirty="0">
              <a:latin typeface="+mn-lt"/>
            </a:endParaRPr>
          </a:p>
        </p:txBody>
      </p:sp>
    </p:spTree>
    <p:extLst>
      <p:ext uri="{BB962C8B-B14F-4D97-AF65-F5344CB8AC3E}">
        <p14:creationId xmlns:p14="http://schemas.microsoft.com/office/powerpoint/2010/main" val="158425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8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Grp="1" noChangeArrowheads="1"/>
          </p:cNvSpPr>
          <p:nvPr>
            <p:ph type="title"/>
          </p:nvPr>
        </p:nvSpPr>
        <p:spPr>
          <a:xfrm>
            <a:off x="457200" y="381000"/>
            <a:ext cx="8001000" cy="752856"/>
          </a:xfrm>
        </p:spPr>
        <p:txBody>
          <a:bodyPr/>
          <a:lstStyle/>
          <a:p>
            <a:r>
              <a:rPr lang="en-US" altLang="en-US" dirty="0" smtClean="0"/>
              <a:t>Entity Matching Outcomes</a:t>
            </a:r>
          </a:p>
        </p:txBody>
      </p:sp>
      <p:graphicFrame>
        <p:nvGraphicFramePr>
          <p:cNvPr id="3" name="Table 2"/>
          <p:cNvGraphicFramePr>
            <a:graphicFrameLocks noGrp="1"/>
          </p:cNvGraphicFramePr>
          <p:nvPr>
            <p:extLst>
              <p:ext uri="{D42A27DB-BD31-4B8C-83A1-F6EECF244321}">
                <p14:modId xmlns:p14="http://schemas.microsoft.com/office/powerpoint/2010/main" val="2307011740"/>
              </p:ext>
            </p:extLst>
          </p:nvPr>
        </p:nvGraphicFramePr>
        <p:xfrm>
          <a:off x="430213" y="1371600"/>
          <a:ext cx="8243888" cy="2878617"/>
        </p:xfrm>
        <a:graphic>
          <a:graphicData uri="http://schemas.openxmlformats.org/drawingml/2006/table">
            <a:tbl>
              <a:tblPr firstRow="1">
                <a:tableStyleId>{5C22544A-7EE6-4342-B048-85BDC9FD1C3A}</a:tableStyleId>
              </a:tblPr>
              <a:tblGrid>
                <a:gridCol w="2844074"/>
                <a:gridCol w="2575644"/>
                <a:gridCol w="2824170"/>
              </a:tblGrid>
              <a:tr h="605317">
                <a:tc rowSpan="2">
                  <a:txBody>
                    <a:bodyPr/>
                    <a:lstStyle/>
                    <a:p>
                      <a:pPr marL="0" marR="0" algn="ctr">
                        <a:spcBef>
                          <a:spcPts val="0"/>
                        </a:spcBef>
                        <a:spcAft>
                          <a:spcPts val="0"/>
                        </a:spcAft>
                      </a:pPr>
                      <a:r>
                        <a:rPr lang="en-US" sz="2400" dirty="0" smtClean="0">
                          <a:solidFill>
                            <a:schemeClr val="tx1"/>
                          </a:solidFill>
                          <a:effectLst/>
                        </a:rPr>
                        <a:t>Predicted</a:t>
                      </a:r>
                      <a:endParaRPr lang="en-US" sz="2400" dirty="0">
                        <a:solidFill>
                          <a:schemeClr val="tx1"/>
                        </a:solidFill>
                        <a:effectLst/>
                        <a:latin typeface="Times New Roman"/>
                        <a:ea typeface="Times New Roman"/>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2400" b="1" dirty="0" smtClean="0">
                          <a:solidFill>
                            <a:schemeClr val="tx1"/>
                          </a:solidFill>
                          <a:effectLst/>
                          <a:latin typeface="Times New Roman"/>
                          <a:ea typeface="Times New Roman"/>
                        </a:rPr>
                        <a:t>Actual</a:t>
                      </a:r>
                      <a:endParaRPr lang="en-US" sz="2400" b="1" dirty="0">
                        <a:solidFill>
                          <a:schemeClr val="tx1"/>
                        </a:solidFill>
                        <a:effectLst/>
                        <a:latin typeface="Times New Roman"/>
                        <a:ea typeface="Times New Roman"/>
                      </a:endParaRPr>
                    </a:p>
                  </a:txBody>
                  <a:tcPr marL="68587" marR="685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2400" b="1" dirty="0">
                        <a:solidFill>
                          <a:schemeClr val="tx1"/>
                        </a:solidFill>
                        <a:effectLst/>
                        <a:latin typeface="Times New Roman"/>
                        <a:ea typeface="Times New Roman"/>
                      </a:endParaRPr>
                    </a:p>
                  </a:txBody>
                  <a:tcPr marL="68587" marR="685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5317">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i="1" dirty="0" smtClean="0">
                          <a:solidFill>
                            <a:schemeClr val="tx1"/>
                          </a:solidFill>
                          <a:effectLst/>
                          <a:latin typeface="Times New Roman"/>
                          <a:ea typeface="Times New Roman"/>
                        </a:rPr>
                        <a:t>Match</a:t>
                      </a:r>
                    </a:p>
                  </a:txBody>
                  <a:tcPr marL="68587" marR="685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i="1" dirty="0" smtClean="0">
                          <a:solidFill>
                            <a:schemeClr val="tx1"/>
                          </a:solidFill>
                          <a:effectLst/>
                          <a:latin typeface="Times New Roman"/>
                          <a:ea typeface="Times New Roman"/>
                        </a:rPr>
                        <a:t>Non Match</a:t>
                      </a:r>
                    </a:p>
                  </a:txBody>
                  <a:tcPr marL="68587" marR="685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8059">
                <a:tc>
                  <a:txBody>
                    <a:bodyPr/>
                    <a:lstStyle/>
                    <a:p>
                      <a:pPr marL="0" marR="0">
                        <a:spcBef>
                          <a:spcPts val="0"/>
                        </a:spcBef>
                        <a:spcAft>
                          <a:spcPts val="0"/>
                        </a:spcAft>
                      </a:pPr>
                      <a:r>
                        <a:rPr lang="en-US" sz="2400" i="1" dirty="0">
                          <a:effectLst/>
                        </a:rPr>
                        <a:t>Match</a:t>
                      </a:r>
                      <a:endParaRPr lang="en-US" sz="2400" i="1" dirty="0">
                        <a:effectLst/>
                        <a:latin typeface="Times New Roman"/>
                        <a:ea typeface="Times New Roman"/>
                      </a:endParaRPr>
                    </a:p>
                  </a:txBody>
                  <a:tcPr marL="68587" marR="685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400" dirty="0">
                          <a:effectLst/>
                        </a:rPr>
                        <a:t>True match</a:t>
                      </a:r>
                      <a:endParaRPr lang="en-US" sz="2400" dirty="0">
                        <a:effectLst/>
                        <a:latin typeface="Times New Roman"/>
                        <a:ea typeface="Times New Roman"/>
                      </a:endParaRPr>
                    </a:p>
                  </a:txBody>
                  <a:tcPr marL="68587" marR="685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dirty="0">
                          <a:effectLst/>
                        </a:rPr>
                        <a:t>False match</a:t>
                      </a:r>
                      <a:endParaRPr lang="en-US" sz="2400" dirty="0">
                        <a:effectLst/>
                        <a:latin typeface="Times New Roman"/>
                        <a:ea typeface="Times New Roman"/>
                      </a:endParaRPr>
                    </a:p>
                  </a:txBody>
                  <a:tcPr marL="68587" marR="685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6996">
                <a:tc>
                  <a:txBody>
                    <a:bodyPr/>
                    <a:lstStyle/>
                    <a:p>
                      <a:pPr marL="0" marR="0">
                        <a:spcBef>
                          <a:spcPts val="0"/>
                        </a:spcBef>
                        <a:spcAft>
                          <a:spcPts val="0"/>
                        </a:spcAft>
                      </a:pPr>
                      <a:r>
                        <a:rPr lang="en-US" sz="2400" i="1" dirty="0">
                          <a:effectLst/>
                        </a:rPr>
                        <a:t>Possible Match</a:t>
                      </a:r>
                      <a:endParaRPr lang="en-US" sz="2400" i="1" dirty="0">
                        <a:effectLst/>
                        <a:latin typeface="Times New Roman"/>
                        <a:ea typeface="Times New Roman"/>
                      </a:endParaRPr>
                    </a:p>
                  </a:txBody>
                  <a:tcPr marL="68587" marR="685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400">
                          <a:effectLst/>
                        </a:rPr>
                        <a:t>Investigation</a:t>
                      </a:r>
                      <a:endParaRPr lang="en-US" sz="2400">
                        <a:effectLst/>
                        <a:latin typeface="Times New Roman"/>
                        <a:ea typeface="Times New Roman"/>
                      </a:endParaRPr>
                    </a:p>
                  </a:txBody>
                  <a:tcPr marL="68587" marR="685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dirty="0">
                          <a:effectLst/>
                        </a:rPr>
                        <a:t>Investigation</a:t>
                      </a:r>
                      <a:endParaRPr lang="en-US" sz="2400" dirty="0">
                        <a:effectLst/>
                        <a:latin typeface="Times New Roman"/>
                        <a:ea typeface="Times New Roman"/>
                      </a:endParaRPr>
                    </a:p>
                  </a:txBody>
                  <a:tcPr marL="68587" marR="685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12928">
                <a:tc>
                  <a:txBody>
                    <a:bodyPr/>
                    <a:lstStyle/>
                    <a:p>
                      <a:pPr marL="0" marR="0">
                        <a:spcBef>
                          <a:spcPts val="0"/>
                        </a:spcBef>
                        <a:spcAft>
                          <a:spcPts val="0"/>
                        </a:spcAft>
                      </a:pPr>
                      <a:r>
                        <a:rPr lang="en-US" sz="2400" i="1" dirty="0">
                          <a:effectLst/>
                        </a:rPr>
                        <a:t>Non Match</a:t>
                      </a:r>
                      <a:endParaRPr lang="en-US" sz="2400" i="1" dirty="0">
                        <a:effectLst/>
                        <a:latin typeface="Times New Roman"/>
                        <a:ea typeface="Times New Roman"/>
                      </a:endParaRPr>
                    </a:p>
                  </a:txBody>
                  <a:tcPr marL="68587" marR="685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400">
                          <a:effectLst/>
                        </a:rPr>
                        <a:t>False non match</a:t>
                      </a:r>
                      <a:endParaRPr lang="en-US" sz="2400">
                        <a:effectLst/>
                        <a:latin typeface="Times New Roman"/>
                        <a:ea typeface="Times New Roman"/>
                      </a:endParaRPr>
                    </a:p>
                  </a:txBody>
                  <a:tcPr marL="68587" marR="685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dirty="0">
                          <a:effectLst/>
                        </a:rPr>
                        <a:t>True non match</a:t>
                      </a:r>
                      <a:endParaRPr lang="en-US" sz="2400" dirty="0">
                        <a:effectLst/>
                        <a:latin typeface="Times New Roman"/>
                        <a:ea typeface="Times New Roman"/>
                      </a:endParaRPr>
                    </a:p>
                  </a:txBody>
                  <a:tcPr marL="68587" marR="685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9"/>
          <p:cNvSpPr>
            <a:spLocks noGrp="1" noChangeArrowheads="1"/>
          </p:cNvSpPr>
          <p:nvPr>
            <p:ph type="title"/>
          </p:nvPr>
        </p:nvSpPr>
        <p:spPr>
          <a:xfrm>
            <a:off x="527050" y="603250"/>
            <a:ext cx="8077200" cy="762000"/>
          </a:xfrm>
        </p:spPr>
        <p:txBody>
          <a:bodyPr/>
          <a:lstStyle/>
          <a:p>
            <a:r>
              <a:rPr lang="en-US" altLang="en-US" smtClean="0"/>
              <a:t>Consolidation</a:t>
            </a:r>
          </a:p>
        </p:txBody>
      </p:sp>
      <p:sp>
        <p:nvSpPr>
          <p:cNvPr id="29699" name="Rectangle 10"/>
          <p:cNvSpPr>
            <a:spLocks noGrp="1" noChangeArrowheads="1"/>
          </p:cNvSpPr>
          <p:nvPr>
            <p:ph idx="1"/>
          </p:nvPr>
        </p:nvSpPr>
        <p:spPr>
          <a:xfrm>
            <a:off x="457200" y="1601788"/>
            <a:ext cx="8218488" cy="4628324"/>
          </a:xfrm>
        </p:spPr>
        <p:txBody>
          <a:bodyPr/>
          <a:lstStyle/>
          <a:p>
            <a:pPr>
              <a:spcAft>
                <a:spcPct val="40000"/>
              </a:spcAft>
              <a:buFont typeface="Symbol" pitchFamily="18" charset="2"/>
              <a:buChar char="·"/>
            </a:pPr>
            <a:r>
              <a:rPr lang="en-US" altLang="en-US" dirty="0" smtClean="0">
                <a:cs typeface="Times New Roman" pitchFamily="18" charset="0"/>
              </a:rPr>
              <a:t>Merging matched records</a:t>
            </a:r>
          </a:p>
          <a:p>
            <a:pPr>
              <a:spcAft>
                <a:spcPct val="40000"/>
              </a:spcAft>
              <a:buFont typeface="Symbol" pitchFamily="18" charset="2"/>
              <a:buChar char="·"/>
            </a:pPr>
            <a:r>
              <a:rPr lang="en-US" altLang="en-US" dirty="0" smtClean="0">
                <a:cs typeface="Times New Roman" pitchFamily="18" charset="0"/>
              </a:rPr>
              <a:t>Linking matched records</a:t>
            </a:r>
          </a:p>
          <a:p>
            <a:pPr lvl="1">
              <a:spcAft>
                <a:spcPct val="40000"/>
              </a:spcAft>
              <a:buFont typeface="Symbol" pitchFamily="18" charset="2"/>
              <a:buChar char="·"/>
            </a:pPr>
            <a:r>
              <a:rPr lang="en-US" altLang="en-US" dirty="0" smtClean="0">
                <a:cs typeface="Times New Roman" pitchFamily="18" charset="0"/>
              </a:rPr>
              <a:t>Households</a:t>
            </a:r>
          </a:p>
          <a:p>
            <a:pPr lvl="1">
              <a:spcAft>
                <a:spcPct val="40000"/>
              </a:spcAft>
              <a:buFont typeface="Symbol" pitchFamily="18" charset="2"/>
              <a:buChar char="·"/>
            </a:pPr>
            <a:r>
              <a:rPr lang="en-US" altLang="en-US" dirty="0" smtClean="0">
                <a:cs typeface="Times New Roman" pitchFamily="18" charset="0"/>
              </a:rPr>
              <a:t>Transactions</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6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9"/>
          <p:cNvSpPr>
            <a:spLocks noGrp="1" noChangeArrowheads="1"/>
          </p:cNvSpPr>
          <p:nvPr>
            <p:ph type="title"/>
          </p:nvPr>
        </p:nvSpPr>
        <p:spPr>
          <a:xfrm>
            <a:off x="536448" y="521208"/>
            <a:ext cx="7543800" cy="762000"/>
          </a:xfrm>
        </p:spPr>
        <p:txBody>
          <a:bodyPr/>
          <a:lstStyle/>
          <a:p>
            <a:r>
              <a:rPr lang="en-US" altLang="en-US" dirty="0" smtClean="0"/>
              <a:t>Merging Example</a:t>
            </a:r>
          </a:p>
        </p:txBody>
      </p:sp>
      <p:graphicFrame>
        <p:nvGraphicFramePr>
          <p:cNvPr id="6" name="Table 5"/>
          <p:cNvGraphicFramePr>
            <a:graphicFrameLocks noGrp="1"/>
          </p:cNvGraphicFramePr>
          <p:nvPr>
            <p:extLst>
              <p:ext uri="{D42A27DB-BD31-4B8C-83A1-F6EECF244321}">
                <p14:modId xmlns:p14="http://schemas.microsoft.com/office/powerpoint/2010/main" val="2526699560"/>
              </p:ext>
            </p:extLst>
          </p:nvPr>
        </p:nvGraphicFramePr>
        <p:xfrm>
          <a:off x="1572768" y="1685544"/>
          <a:ext cx="3621024" cy="4043680"/>
        </p:xfrm>
        <a:graphic>
          <a:graphicData uri="http://schemas.openxmlformats.org/drawingml/2006/table">
            <a:tbl>
              <a:tblPr firstRow="1" bandRow="1">
                <a:tableStyleId>{5C22544A-7EE6-4342-B048-85BDC9FD1C3A}</a:tableStyleId>
              </a:tblPr>
              <a:tblGrid>
                <a:gridCol w="1375578"/>
                <a:gridCol w="2245446"/>
              </a:tblGrid>
              <a:tr h="293311">
                <a:tc gridSpan="2">
                  <a:txBody>
                    <a:bodyPr/>
                    <a:lstStyle/>
                    <a:p>
                      <a:pPr algn="ctr"/>
                      <a:r>
                        <a:rPr lang="en-US" sz="1600" dirty="0" smtClean="0">
                          <a:solidFill>
                            <a:schemeClr val="tx1"/>
                          </a:solidFill>
                        </a:rPr>
                        <a:t>Target</a:t>
                      </a:r>
                      <a:endParaRPr lang="en-US" sz="1600" dirty="0">
                        <a:solidFill>
                          <a:schemeClr val="tx1"/>
                        </a:solidFill>
                      </a:endParaRPr>
                    </a:p>
                  </a:txBody>
                  <a:tcPr/>
                </a:tc>
                <a:tc hMerge="1">
                  <a:txBody>
                    <a:bodyPr/>
                    <a:lstStyle/>
                    <a:p>
                      <a:endParaRPr lang="en-US" dirty="0"/>
                    </a:p>
                  </a:txBody>
                  <a:tcPr/>
                </a:tc>
              </a:tr>
              <a:tr h="370840">
                <a:tc>
                  <a:txBody>
                    <a:bodyPr/>
                    <a:lstStyle/>
                    <a:p>
                      <a:r>
                        <a:rPr lang="en-US" sz="1600" dirty="0" smtClean="0"/>
                        <a:t>First name</a:t>
                      </a:r>
                      <a:endParaRPr lang="en-US" sz="1600" dirty="0"/>
                    </a:p>
                  </a:txBody>
                  <a:tcPr/>
                </a:tc>
                <a:tc>
                  <a:txBody>
                    <a:bodyPr/>
                    <a:lstStyle/>
                    <a:p>
                      <a:r>
                        <a:rPr lang="en-US" sz="1600" dirty="0" smtClean="0"/>
                        <a:t>Aimee</a:t>
                      </a:r>
                      <a:endParaRPr lang="en-US" sz="1600" dirty="0"/>
                    </a:p>
                  </a:txBody>
                  <a:tcPr/>
                </a:tc>
              </a:tr>
              <a:tr h="370840">
                <a:tc>
                  <a:txBody>
                    <a:bodyPr/>
                    <a:lstStyle/>
                    <a:p>
                      <a:r>
                        <a:rPr lang="en-US" sz="1600" dirty="0" smtClean="0"/>
                        <a:t>Middle name</a:t>
                      </a:r>
                      <a:endParaRPr lang="en-US" sz="1600" dirty="0"/>
                    </a:p>
                  </a:txBody>
                  <a:tcPr/>
                </a:tc>
                <a:tc>
                  <a:txBody>
                    <a:bodyPr/>
                    <a:lstStyle/>
                    <a:p>
                      <a:r>
                        <a:rPr lang="en-US" sz="1600" dirty="0" smtClean="0">
                          <a:solidFill>
                            <a:srgbClr val="FF0000"/>
                          </a:solidFill>
                        </a:rPr>
                        <a:t>Christina</a:t>
                      </a:r>
                      <a:endParaRPr lang="en-US" sz="1600" dirty="0">
                        <a:solidFill>
                          <a:srgbClr val="FF0000"/>
                        </a:solidFill>
                      </a:endParaRPr>
                    </a:p>
                  </a:txBody>
                  <a:tcPr/>
                </a:tc>
              </a:tr>
              <a:tr h="370840">
                <a:tc>
                  <a:txBody>
                    <a:bodyPr/>
                    <a:lstStyle/>
                    <a:p>
                      <a:r>
                        <a:rPr lang="en-US" sz="1600" dirty="0" smtClean="0"/>
                        <a:t>Last name</a:t>
                      </a:r>
                      <a:endParaRPr lang="en-US" sz="1600" dirty="0"/>
                    </a:p>
                  </a:txBody>
                  <a:tcPr/>
                </a:tc>
                <a:tc>
                  <a:txBody>
                    <a:bodyPr/>
                    <a:lstStyle/>
                    <a:p>
                      <a:r>
                        <a:rPr lang="en-US" sz="1600" dirty="0" smtClean="0">
                          <a:solidFill>
                            <a:srgbClr val="FF0000"/>
                          </a:solidFill>
                        </a:rPr>
                        <a:t>Parker-Lewis</a:t>
                      </a:r>
                      <a:endParaRPr lang="en-US" sz="1600" dirty="0">
                        <a:solidFill>
                          <a:srgbClr val="FF0000"/>
                        </a:solidFill>
                      </a:endParaRPr>
                    </a:p>
                  </a:txBody>
                  <a:tcPr/>
                </a:tc>
              </a:tr>
              <a:tr h="370840">
                <a:tc>
                  <a:txBody>
                    <a:bodyPr/>
                    <a:lstStyle/>
                    <a:p>
                      <a:r>
                        <a:rPr lang="en-US" sz="1600" dirty="0" smtClean="0"/>
                        <a:t>Job title</a:t>
                      </a:r>
                      <a:endParaRPr lang="en-US" sz="1600" dirty="0"/>
                    </a:p>
                  </a:txBody>
                  <a:tcPr/>
                </a:tc>
                <a:tc>
                  <a:txBody>
                    <a:bodyPr/>
                    <a:lstStyle/>
                    <a:p>
                      <a:r>
                        <a:rPr lang="en-US" sz="1600" dirty="0" smtClean="0">
                          <a:solidFill>
                            <a:srgbClr val="FF0000"/>
                          </a:solidFill>
                        </a:rPr>
                        <a:t>Product Manager</a:t>
                      </a:r>
                      <a:endParaRPr lang="en-US" sz="1600" dirty="0">
                        <a:solidFill>
                          <a:srgbClr val="FF0000"/>
                        </a:solidFill>
                      </a:endParaRPr>
                    </a:p>
                  </a:txBody>
                  <a:tcPr/>
                </a:tc>
              </a:tr>
              <a:tr h="370840">
                <a:tc>
                  <a:txBody>
                    <a:bodyPr/>
                    <a:lstStyle/>
                    <a:p>
                      <a:r>
                        <a:rPr lang="en-US" sz="1600" dirty="0" smtClean="0"/>
                        <a:t>Firm</a:t>
                      </a:r>
                      <a:endParaRPr lang="en-US" sz="1600" dirty="0"/>
                    </a:p>
                  </a:txBody>
                  <a:tcPr/>
                </a:tc>
                <a:tc>
                  <a:txBody>
                    <a:bodyPr/>
                    <a:lstStyle/>
                    <a:p>
                      <a:r>
                        <a:rPr lang="en-US" sz="1600" dirty="0" smtClean="0">
                          <a:solidFill>
                            <a:srgbClr val="FF0000"/>
                          </a:solidFill>
                        </a:rPr>
                        <a:t>Microsoft Corporation</a:t>
                      </a:r>
                      <a:endParaRPr lang="en-US" sz="1600" dirty="0">
                        <a:solidFill>
                          <a:srgbClr val="FF0000"/>
                        </a:solidFill>
                      </a:endParaRPr>
                    </a:p>
                  </a:txBody>
                  <a:tcPr/>
                </a:tc>
              </a:tr>
              <a:tr h="370840">
                <a:tc>
                  <a:txBody>
                    <a:bodyPr/>
                    <a:lstStyle/>
                    <a:p>
                      <a:r>
                        <a:rPr lang="en-US" sz="1600" dirty="0" smtClean="0"/>
                        <a:t>Street</a:t>
                      </a:r>
                      <a:endParaRPr lang="en-US" sz="1600" dirty="0"/>
                    </a:p>
                  </a:txBody>
                  <a:tcPr/>
                </a:tc>
                <a:tc>
                  <a:txBody>
                    <a:bodyPr/>
                    <a:lstStyle/>
                    <a:p>
                      <a:r>
                        <a:rPr lang="en-US" sz="1600" dirty="0" smtClean="0">
                          <a:solidFill>
                            <a:srgbClr val="FF0000"/>
                          </a:solidFill>
                        </a:rPr>
                        <a:t>16517 78</a:t>
                      </a:r>
                      <a:r>
                        <a:rPr lang="en-US" sz="1600" baseline="30000" dirty="0" smtClean="0">
                          <a:solidFill>
                            <a:srgbClr val="FF0000"/>
                          </a:solidFill>
                        </a:rPr>
                        <a:t>th</a:t>
                      </a:r>
                      <a:r>
                        <a:rPr lang="en-US" sz="1600" baseline="0" dirty="0" smtClean="0">
                          <a:solidFill>
                            <a:srgbClr val="FF0000"/>
                          </a:solidFill>
                        </a:rPr>
                        <a:t> Place NE</a:t>
                      </a:r>
                      <a:endParaRPr lang="en-US" sz="1600" dirty="0">
                        <a:solidFill>
                          <a:srgbClr val="FF0000"/>
                        </a:solidFill>
                      </a:endParaRPr>
                    </a:p>
                  </a:txBody>
                  <a:tcPr/>
                </a:tc>
              </a:tr>
              <a:tr h="370840">
                <a:tc>
                  <a:txBody>
                    <a:bodyPr/>
                    <a:lstStyle/>
                    <a:p>
                      <a:r>
                        <a:rPr lang="en-US" sz="1600" dirty="0" smtClean="0"/>
                        <a:t>City</a:t>
                      </a:r>
                      <a:endParaRPr lang="en-US" sz="1600" dirty="0"/>
                    </a:p>
                  </a:txBody>
                  <a:tcPr/>
                </a:tc>
                <a:tc>
                  <a:txBody>
                    <a:bodyPr/>
                    <a:lstStyle/>
                    <a:p>
                      <a:r>
                        <a:rPr lang="en-US" sz="1600" dirty="0" smtClean="0">
                          <a:solidFill>
                            <a:srgbClr val="FF0000"/>
                          </a:solidFill>
                        </a:rPr>
                        <a:t>Bothell</a:t>
                      </a:r>
                      <a:endParaRPr lang="en-US" sz="1600" dirty="0">
                        <a:solidFill>
                          <a:srgbClr val="FF0000"/>
                        </a:solidFill>
                      </a:endParaRPr>
                    </a:p>
                  </a:txBody>
                  <a:tcPr/>
                </a:tc>
              </a:tr>
              <a:tr h="370840">
                <a:tc>
                  <a:txBody>
                    <a:bodyPr/>
                    <a:lstStyle/>
                    <a:p>
                      <a:r>
                        <a:rPr lang="en-US" sz="1600" dirty="0" smtClean="0"/>
                        <a:t>State</a:t>
                      </a:r>
                      <a:endParaRPr lang="en-US" sz="1600" dirty="0"/>
                    </a:p>
                  </a:txBody>
                  <a:tcPr/>
                </a:tc>
                <a:tc>
                  <a:txBody>
                    <a:bodyPr/>
                    <a:lstStyle/>
                    <a:p>
                      <a:r>
                        <a:rPr lang="en-US" sz="1600" dirty="0" smtClean="0"/>
                        <a:t>WA</a:t>
                      </a:r>
                      <a:endParaRPr lang="en-US" sz="1600" dirty="0"/>
                    </a:p>
                  </a:txBody>
                  <a:tcPr/>
                </a:tc>
              </a:tr>
              <a:tr h="370840">
                <a:tc>
                  <a:txBody>
                    <a:bodyPr/>
                    <a:lstStyle/>
                    <a:p>
                      <a:r>
                        <a:rPr lang="en-US" sz="1600" dirty="0" smtClean="0"/>
                        <a:t>Postal</a:t>
                      </a:r>
                      <a:r>
                        <a:rPr lang="en-US" sz="1600" baseline="0" dirty="0" smtClean="0"/>
                        <a:t> Code</a:t>
                      </a:r>
                      <a:endParaRPr lang="en-US" sz="1600" dirty="0"/>
                    </a:p>
                  </a:txBody>
                  <a:tcPr/>
                </a:tc>
                <a:tc>
                  <a:txBody>
                    <a:bodyPr/>
                    <a:lstStyle/>
                    <a:p>
                      <a:r>
                        <a:rPr lang="en-US" sz="1600" dirty="0" smtClean="0">
                          <a:solidFill>
                            <a:srgbClr val="FF0000"/>
                          </a:solidFill>
                        </a:rPr>
                        <a:t>98020</a:t>
                      </a:r>
                      <a:endParaRPr lang="en-US" sz="1600" dirty="0">
                        <a:solidFill>
                          <a:srgbClr val="FF0000"/>
                        </a:solidFill>
                      </a:endParaRPr>
                    </a:p>
                  </a:txBody>
                  <a:tcPr/>
                </a:tc>
              </a:tr>
              <a:tr h="370840">
                <a:tc>
                  <a:txBody>
                    <a:bodyPr/>
                    <a:lstStyle/>
                    <a:p>
                      <a:r>
                        <a:rPr lang="en-US" sz="1600" dirty="0" smtClean="0"/>
                        <a:t>Country</a:t>
                      </a:r>
                      <a:endParaRPr lang="en-US" sz="1600" dirty="0"/>
                    </a:p>
                  </a:txBody>
                  <a:tcPr/>
                </a:tc>
                <a:tc>
                  <a:txBody>
                    <a:bodyPr/>
                    <a:lstStyle/>
                    <a:p>
                      <a:r>
                        <a:rPr lang="en-US" sz="1600" dirty="0" smtClean="0">
                          <a:solidFill>
                            <a:schemeClr val="tx1"/>
                          </a:solidFill>
                        </a:rPr>
                        <a:t>USA</a:t>
                      </a:r>
                      <a:endParaRPr lang="en-US" sz="1600" dirty="0">
                        <a:solidFill>
                          <a:schemeClr val="tx1"/>
                        </a:solidFill>
                      </a:endParaRPr>
                    </a:p>
                  </a:txBody>
                  <a:tcPr/>
                </a:tc>
              </a:tr>
            </a:tbl>
          </a:graphicData>
        </a:graphic>
      </p:graphicFrame>
    </p:spTree>
    <p:extLst>
      <p:ext uri="{BB962C8B-B14F-4D97-AF65-F5344CB8AC3E}">
        <p14:creationId xmlns:p14="http://schemas.microsoft.com/office/powerpoint/2010/main" val="3962412477"/>
      </p:ext>
    </p:extLst>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9"/>
          <p:cNvSpPr>
            <a:spLocks noGrp="1" noChangeArrowheads="1"/>
          </p:cNvSpPr>
          <p:nvPr>
            <p:ph type="title"/>
          </p:nvPr>
        </p:nvSpPr>
        <p:spPr>
          <a:xfrm>
            <a:off x="609600" y="838200"/>
            <a:ext cx="8077200" cy="762000"/>
          </a:xfrm>
        </p:spPr>
        <p:txBody>
          <a:bodyPr/>
          <a:lstStyle/>
          <a:p>
            <a:r>
              <a:rPr lang="en-US" altLang="en-US" smtClean="0"/>
              <a:t>Household Consolidation</a:t>
            </a:r>
          </a:p>
        </p:txBody>
      </p:sp>
      <p:sp>
        <p:nvSpPr>
          <p:cNvPr id="31747" name="Rectangle 11"/>
          <p:cNvSpPr>
            <a:spLocks noGrp="1" noChangeArrowheads="1"/>
          </p:cNvSpPr>
          <p:nvPr>
            <p:ph idx="1"/>
          </p:nvPr>
        </p:nvSpPr>
        <p:spPr/>
        <p:txBody>
          <a:bodyPr/>
          <a:lstStyle/>
          <a:p>
            <a:pPr>
              <a:buFont typeface="Wingdings" pitchFamily="2" charset="2"/>
              <a:buNone/>
            </a:pPr>
            <a:r>
              <a:rPr lang="en-US" altLang="en-US" dirty="0" smtClean="0"/>
              <a:t> </a:t>
            </a:r>
          </a:p>
        </p:txBody>
      </p:sp>
      <p:grpSp>
        <p:nvGrpSpPr>
          <p:cNvPr id="31748" name="Group 13"/>
          <p:cNvGrpSpPr>
            <a:grpSpLocks/>
          </p:cNvGrpSpPr>
          <p:nvPr/>
        </p:nvGrpSpPr>
        <p:grpSpPr bwMode="auto">
          <a:xfrm>
            <a:off x="1618662" y="3022533"/>
            <a:ext cx="5065851" cy="2232025"/>
            <a:chOff x="845" y="2256"/>
            <a:chExt cx="3732" cy="1754"/>
          </a:xfrm>
        </p:grpSpPr>
        <p:graphicFrame>
          <p:nvGraphicFramePr>
            <p:cNvPr id="31752" name="Object 14">
              <a:hlinkClick r:id="" action="ppaction://ole?verb=0"/>
            </p:cNvPr>
            <p:cNvGraphicFramePr>
              <a:graphicFrameLocks/>
            </p:cNvGraphicFramePr>
            <p:nvPr/>
          </p:nvGraphicFramePr>
          <p:xfrm>
            <a:off x="1056" y="2256"/>
            <a:ext cx="347" cy="1126"/>
          </p:xfrm>
          <a:graphic>
            <a:graphicData uri="http://schemas.openxmlformats.org/presentationml/2006/ole">
              <mc:AlternateContent xmlns:mc="http://schemas.openxmlformats.org/markup-compatibility/2006">
                <mc:Choice xmlns:v="urn:schemas-microsoft-com:vml" Requires="v">
                  <p:oleObj spid="_x0000_s32496" name="Clip" r:id="rId4" imgW="1189038" imgH="3817938" progId="MS_ClipArt_Gallery.2">
                    <p:embed/>
                  </p:oleObj>
                </mc:Choice>
                <mc:Fallback>
                  <p:oleObj name="Clip" r:id="rId4" imgW="1189038" imgH="3817938" progId="MS_ClipArt_Gallery.2">
                    <p:embed/>
                    <p:pic>
                      <p:nvPicPr>
                        <p:cNvPr id="0" name="Object 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6" y="2256"/>
                          <a:ext cx="347" cy="1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391" name="Rectangle 15"/>
            <p:cNvSpPr>
              <a:spLocks noChangeArrowheads="1"/>
            </p:cNvSpPr>
            <p:nvPr/>
          </p:nvSpPr>
          <p:spPr bwMode="auto">
            <a:xfrm>
              <a:off x="845" y="3456"/>
              <a:ext cx="764" cy="554"/>
            </a:xfrm>
            <a:prstGeom prst="rect">
              <a:avLst/>
            </a:prstGeom>
            <a:noFill/>
            <a:ln w="12700">
              <a:noFill/>
              <a:miter lim="800000"/>
              <a:headEnd/>
              <a:tailEnd/>
            </a:ln>
            <a:effectLst/>
          </p:spPr>
          <p:txBody>
            <a:bodyPr wrap="none" lIns="90488" tIns="44450" rIns="90488" bIns="44450">
              <a:spAutoFit/>
            </a:bodyPr>
            <a:lstStyle/>
            <a:p>
              <a:pPr algn="ctr">
                <a:defRPr/>
              </a:pPr>
              <a:r>
                <a:rPr lang="en-US" sz="2000" dirty="0" smtClean="0">
                  <a:effectLst>
                    <a:outerShdw blurRad="38100" dist="38100" dir="2700000" algn="tl">
                      <a:srgbClr val="C0C0C0"/>
                    </a:outerShdw>
                  </a:effectLst>
                  <a:latin typeface="Book Antiqua" pitchFamily="18" charset="0"/>
                </a:rPr>
                <a:t>George</a:t>
              </a:r>
              <a:endParaRPr lang="en-US" sz="2000" dirty="0">
                <a:effectLst>
                  <a:outerShdw blurRad="38100" dist="38100" dir="2700000" algn="tl">
                    <a:srgbClr val="C0C0C0"/>
                  </a:outerShdw>
                </a:effectLst>
                <a:latin typeface="Book Antiqua" pitchFamily="18" charset="0"/>
              </a:endParaRPr>
            </a:p>
            <a:p>
              <a:pPr algn="ctr">
                <a:defRPr/>
              </a:pPr>
              <a:r>
                <a:rPr lang="en-US" sz="2000" dirty="0" smtClean="0">
                  <a:effectLst>
                    <a:outerShdw blurRad="38100" dist="38100" dir="2700000" algn="tl">
                      <a:srgbClr val="C0C0C0"/>
                    </a:outerShdw>
                  </a:effectLst>
                  <a:latin typeface="Book Antiqua" pitchFamily="18" charset="0"/>
                </a:rPr>
                <a:t>Smith</a:t>
              </a:r>
              <a:endParaRPr lang="en-US" sz="2000" dirty="0">
                <a:effectLst>
                  <a:outerShdw blurRad="38100" dist="38100" dir="2700000" algn="tl">
                    <a:srgbClr val="C0C0C0"/>
                  </a:outerShdw>
                </a:effectLst>
                <a:latin typeface="Book Antiqua" pitchFamily="18" charset="0"/>
              </a:endParaRPr>
            </a:p>
          </p:txBody>
        </p:sp>
        <p:graphicFrame>
          <p:nvGraphicFramePr>
            <p:cNvPr id="31754" name="Object 16">
              <a:hlinkClick r:id="" action="ppaction://ole?verb=0"/>
            </p:cNvPr>
            <p:cNvGraphicFramePr>
              <a:graphicFrameLocks/>
            </p:cNvGraphicFramePr>
            <p:nvPr/>
          </p:nvGraphicFramePr>
          <p:xfrm>
            <a:off x="1872" y="2304"/>
            <a:ext cx="425" cy="1105"/>
          </p:xfrm>
          <a:graphic>
            <a:graphicData uri="http://schemas.openxmlformats.org/presentationml/2006/ole">
              <mc:AlternateContent xmlns:mc="http://schemas.openxmlformats.org/markup-compatibility/2006">
                <mc:Choice xmlns:v="urn:schemas-microsoft-com:vml" Requires="v">
                  <p:oleObj spid="_x0000_s32497" name="Clip" r:id="rId6" imgW="1714500" imgH="4387850" progId="MS_ClipArt_Gallery.2">
                    <p:embed/>
                  </p:oleObj>
                </mc:Choice>
                <mc:Fallback>
                  <p:oleObj name="Clip" r:id="rId6" imgW="1714500" imgH="4387850" progId="MS_ClipArt_Gallery.2">
                    <p:embed/>
                    <p:pic>
                      <p:nvPicPr>
                        <p:cNvPr id="0" name="Object 1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2" y="2304"/>
                          <a:ext cx="425" cy="1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393" name="Rectangle 17"/>
            <p:cNvSpPr>
              <a:spLocks noChangeArrowheads="1"/>
            </p:cNvSpPr>
            <p:nvPr/>
          </p:nvSpPr>
          <p:spPr bwMode="auto">
            <a:xfrm>
              <a:off x="1753" y="3456"/>
              <a:ext cx="659" cy="554"/>
            </a:xfrm>
            <a:prstGeom prst="rect">
              <a:avLst/>
            </a:prstGeom>
            <a:noFill/>
            <a:ln w="12700">
              <a:noFill/>
              <a:miter lim="800000"/>
              <a:headEnd/>
              <a:tailEnd/>
            </a:ln>
            <a:effectLst/>
          </p:spPr>
          <p:txBody>
            <a:bodyPr wrap="none" lIns="90488" tIns="44450" rIns="90488" bIns="44450">
              <a:spAutoFit/>
            </a:bodyPr>
            <a:lstStyle/>
            <a:p>
              <a:pPr algn="ctr">
                <a:defRPr/>
              </a:pPr>
              <a:r>
                <a:rPr lang="en-US" sz="2000" dirty="0">
                  <a:effectLst>
                    <a:outerShdw blurRad="38100" dist="38100" dir="2700000" algn="tl">
                      <a:srgbClr val="C0C0C0"/>
                    </a:outerShdw>
                  </a:effectLst>
                  <a:latin typeface="Book Antiqua" pitchFamily="18" charset="0"/>
                </a:rPr>
                <a:t>Janet </a:t>
              </a:r>
            </a:p>
            <a:p>
              <a:pPr algn="ctr">
                <a:defRPr/>
              </a:pPr>
              <a:r>
                <a:rPr lang="en-US" sz="2000" dirty="0" smtClean="0">
                  <a:effectLst>
                    <a:outerShdw blurRad="38100" dist="38100" dir="2700000" algn="tl">
                      <a:srgbClr val="C0C0C0"/>
                    </a:outerShdw>
                  </a:effectLst>
                  <a:latin typeface="Book Antiqua" pitchFamily="18" charset="0"/>
                </a:rPr>
                <a:t>Smith</a:t>
              </a:r>
              <a:endParaRPr lang="en-US" sz="2000" dirty="0">
                <a:latin typeface="Book Antiqua" pitchFamily="18" charset="0"/>
              </a:endParaRPr>
            </a:p>
          </p:txBody>
        </p:sp>
        <p:graphicFrame>
          <p:nvGraphicFramePr>
            <p:cNvPr id="31756" name="Object 18">
              <a:hlinkClick r:id="" action="ppaction://ole?verb=0"/>
            </p:cNvPr>
            <p:cNvGraphicFramePr>
              <a:graphicFrameLocks/>
            </p:cNvGraphicFramePr>
            <p:nvPr/>
          </p:nvGraphicFramePr>
          <p:xfrm>
            <a:off x="2784" y="2688"/>
            <a:ext cx="563" cy="709"/>
          </p:xfrm>
          <a:graphic>
            <a:graphicData uri="http://schemas.openxmlformats.org/presentationml/2006/ole">
              <mc:AlternateContent xmlns:mc="http://schemas.openxmlformats.org/markup-compatibility/2006">
                <mc:Choice xmlns:v="urn:schemas-microsoft-com:vml" Requires="v">
                  <p:oleObj spid="_x0000_s32498" name="Clip" r:id="rId8" imgW="1820863" imgH="2530475" progId="MS_ClipArt_Gallery.2">
                    <p:embed/>
                  </p:oleObj>
                </mc:Choice>
                <mc:Fallback>
                  <p:oleObj name="Clip" r:id="rId8" imgW="1820863" imgH="2530475" progId="MS_ClipArt_Gallery.2">
                    <p:embed/>
                    <p:pic>
                      <p:nvPicPr>
                        <p:cNvPr id="0" name="Object 1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4" y="2688"/>
                          <a:ext cx="563" cy="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395" name="Rectangle 19"/>
            <p:cNvSpPr>
              <a:spLocks noChangeArrowheads="1"/>
            </p:cNvSpPr>
            <p:nvPr/>
          </p:nvSpPr>
          <p:spPr bwMode="auto">
            <a:xfrm>
              <a:off x="2723" y="3456"/>
              <a:ext cx="706" cy="554"/>
            </a:xfrm>
            <a:prstGeom prst="rect">
              <a:avLst/>
            </a:prstGeom>
            <a:noFill/>
            <a:ln w="12700">
              <a:noFill/>
              <a:miter lim="800000"/>
              <a:headEnd/>
              <a:tailEnd/>
            </a:ln>
            <a:effectLst/>
          </p:spPr>
          <p:txBody>
            <a:bodyPr wrap="none" lIns="90488" tIns="44450" rIns="90488" bIns="44450">
              <a:spAutoFit/>
            </a:bodyPr>
            <a:lstStyle/>
            <a:p>
              <a:pPr algn="ctr">
                <a:defRPr/>
              </a:pPr>
              <a:r>
                <a:rPr lang="en-US" sz="2000" dirty="0">
                  <a:effectLst>
                    <a:outerShdw blurRad="38100" dist="38100" dir="2700000" algn="tl">
                      <a:srgbClr val="C0C0C0"/>
                    </a:outerShdw>
                  </a:effectLst>
                  <a:latin typeface="Book Antiqua" pitchFamily="18" charset="0"/>
                </a:rPr>
                <a:t>Karen </a:t>
              </a:r>
            </a:p>
            <a:p>
              <a:pPr algn="ctr">
                <a:defRPr/>
              </a:pPr>
              <a:r>
                <a:rPr lang="en-US" sz="2000" dirty="0" smtClean="0">
                  <a:effectLst>
                    <a:outerShdw blurRad="38100" dist="38100" dir="2700000" algn="tl">
                      <a:srgbClr val="C0C0C0"/>
                    </a:outerShdw>
                  </a:effectLst>
                  <a:latin typeface="Book Antiqua" pitchFamily="18" charset="0"/>
                </a:rPr>
                <a:t>Smith</a:t>
              </a:r>
              <a:endParaRPr lang="en-US" sz="2000" dirty="0">
                <a:latin typeface="Book Antiqua" pitchFamily="18" charset="0"/>
              </a:endParaRPr>
            </a:p>
          </p:txBody>
        </p:sp>
        <p:graphicFrame>
          <p:nvGraphicFramePr>
            <p:cNvPr id="31758" name="Object 20">
              <a:hlinkClick r:id="" action="ppaction://ole?verb=0"/>
            </p:cNvPr>
            <p:cNvGraphicFramePr>
              <a:graphicFrameLocks/>
            </p:cNvGraphicFramePr>
            <p:nvPr/>
          </p:nvGraphicFramePr>
          <p:xfrm>
            <a:off x="3840" y="2736"/>
            <a:ext cx="541" cy="672"/>
          </p:xfrm>
          <a:graphic>
            <a:graphicData uri="http://schemas.openxmlformats.org/presentationml/2006/ole">
              <mc:AlternateContent xmlns:mc="http://schemas.openxmlformats.org/markup-compatibility/2006">
                <mc:Choice xmlns:v="urn:schemas-microsoft-com:vml" Requires="v">
                  <p:oleObj spid="_x0000_s32499" name="Clip" r:id="rId10" imgW="2095500" imgH="2582863" progId="MS_ClipArt_Gallery.2">
                    <p:embed/>
                  </p:oleObj>
                </mc:Choice>
                <mc:Fallback>
                  <p:oleObj name="Clip" r:id="rId10" imgW="2095500" imgH="2582863" progId="MS_ClipArt_Gallery.2">
                    <p:embed/>
                    <p:pic>
                      <p:nvPicPr>
                        <p:cNvPr id="0" name="Object 2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40" y="2736"/>
                          <a:ext cx="541"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397" name="Rectangle 21"/>
            <p:cNvSpPr>
              <a:spLocks noChangeArrowheads="1"/>
            </p:cNvSpPr>
            <p:nvPr/>
          </p:nvSpPr>
          <p:spPr bwMode="auto">
            <a:xfrm>
              <a:off x="3731" y="3456"/>
              <a:ext cx="846" cy="549"/>
            </a:xfrm>
            <a:prstGeom prst="rect">
              <a:avLst/>
            </a:prstGeom>
            <a:noFill/>
            <a:ln w="12700">
              <a:noFill/>
              <a:miter lim="800000"/>
              <a:headEnd/>
              <a:tailEnd/>
            </a:ln>
            <a:effectLst/>
          </p:spPr>
          <p:txBody>
            <a:bodyPr wrap="none" lIns="90488" tIns="44450" rIns="90488" bIns="44450">
              <a:spAutoFit/>
            </a:bodyPr>
            <a:lstStyle/>
            <a:p>
              <a:pPr algn="ctr">
                <a:defRPr/>
              </a:pPr>
              <a:r>
                <a:rPr lang="en-US" sz="2000" dirty="0" smtClean="0">
                  <a:effectLst>
                    <a:outerShdw blurRad="38100" dist="38100" dir="2700000" algn="tl">
                      <a:srgbClr val="C0C0C0"/>
                    </a:outerShdw>
                  </a:effectLst>
                  <a:latin typeface="Book Antiqua" pitchFamily="18" charset="0"/>
                </a:rPr>
                <a:t>Thomas</a:t>
              </a:r>
              <a:endParaRPr lang="en-US" sz="2000" dirty="0">
                <a:effectLst>
                  <a:outerShdw blurRad="38100" dist="38100" dir="2700000" algn="tl">
                    <a:srgbClr val="C0C0C0"/>
                  </a:outerShdw>
                </a:effectLst>
                <a:latin typeface="Book Antiqua" pitchFamily="18" charset="0"/>
              </a:endParaRPr>
            </a:p>
            <a:p>
              <a:pPr algn="ctr">
                <a:defRPr/>
              </a:pPr>
              <a:r>
                <a:rPr lang="en-US" sz="2000" dirty="0" smtClean="0">
                  <a:effectLst>
                    <a:outerShdw blurRad="38100" dist="38100" dir="2700000" algn="tl">
                      <a:srgbClr val="C0C0C0"/>
                    </a:outerShdw>
                  </a:effectLst>
                  <a:latin typeface="Book Antiqua" pitchFamily="18" charset="0"/>
                </a:rPr>
                <a:t>Smith</a:t>
              </a:r>
              <a:endParaRPr lang="en-US" sz="2000" dirty="0">
                <a:latin typeface="Book Antiqua" pitchFamily="18" charset="0"/>
              </a:endParaRPr>
            </a:p>
          </p:txBody>
        </p:sp>
      </p:grpSp>
      <p:grpSp>
        <p:nvGrpSpPr>
          <p:cNvPr id="3" name="Group 22"/>
          <p:cNvGrpSpPr>
            <a:grpSpLocks/>
          </p:cNvGrpSpPr>
          <p:nvPr/>
        </p:nvGrpSpPr>
        <p:grpSpPr bwMode="auto">
          <a:xfrm>
            <a:off x="274188" y="2031933"/>
            <a:ext cx="8001000" cy="3352800"/>
            <a:chOff x="704" y="1016"/>
            <a:chExt cx="4465" cy="3104"/>
          </a:xfrm>
        </p:grpSpPr>
        <p:sp>
          <p:nvSpPr>
            <p:cNvPr id="31750" name="Rectangle 23"/>
            <p:cNvSpPr>
              <a:spLocks noChangeArrowheads="1"/>
            </p:cNvSpPr>
            <p:nvPr/>
          </p:nvSpPr>
          <p:spPr bwMode="auto">
            <a:xfrm>
              <a:off x="1376" y="1592"/>
              <a:ext cx="3232" cy="2528"/>
            </a:xfrm>
            <a:prstGeom prst="rect">
              <a:avLst/>
            </a:prstGeom>
            <a:noFill/>
            <a:ln w="127000">
              <a:solidFill>
                <a:srgbClr val="DDDDDD"/>
              </a:solidFill>
              <a:miter lim="800000"/>
              <a:headEnd/>
              <a:tailEnd/>
            </a:ln>
            <a:effectLst>
              <a:outerShdw dist="107763" dir="2700000" algn="ctr" rotWithShape="0">
                <a:srgbClr val="081D58"/>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sp>
          <p:nvSpPr>
            <p:cNvPr id="101400" name="Freeform 24"/>
            <p:cNvSpPr>
              <a:spLocks/>
            </p:cNvSpPr>
            <p:nvPr/>
          </p:nvSpPr>
          <p:spPr bwMode="auto">
            <a:xfrm>
              <a:off x="704" y="1016"/>
              <a:ext cx="4465" cy="576"/>
            </a:xfrm>
            <a:custGeom>
              <a:avLst/>
              <a:gdLst/>
              <a:ahLst/>
              <a:cxnLst>
                <a:cxn ang="0">
                  <a:pos x="0" y="575"/>
                </a:cxn>
                <a:cxn ang="0">
                  <a:pos x="2206" y="0"/>
                </a:cxn>
                <a:cxn ang="0">
                  <a:pos x="4464" y="575"/>
                </a:cxn>
                <a:cxn ang="0">
                  <a:pos x="0" y="575"/>
                </a:cxn>
              </a:cxnLst>
              <a:rect l="0" t="0" r="r" b="b"/>
              <a:pathLst>
                <a:path w="4465" h="576">
                  <a:moveTo>
                    <a:pt x="0" y="575"/>
                  </a:moveTo>
                  <a:lnTo>
                    <a:pt x="2206" y="0"/>
                  </a:lnTo>
                  <a:lnTo>
                    <a:pt x="4464" y="575"/>
                  </a:lnTo>
                  <a:lnTo>
                    <a:pt x="0" y="575"/>
                  </a:lnTo>
                </a:path>
              </a:pathLst>
            </a:custGeom>
            <a:gradFill rotWithShape="0">
              <a:gsLst>
                <a:gs pos="0">
                  <a:schemeClr val="accent2"/>
                </a:gs>
                <a:gs pos="100000">
                  <a:schemeClr val="accent2">
                    <a:gamma/>
                    <a:shade val="66275"/>
                    <a:invGamma/>
                  </a:schemeClr>
                </a:gs>
              </a:gsLst>
              <a:lin ang="5400000" scaled="1"/>
            </a:gradFill>
            <a:ln w="12700" cap="rnd" cmpd="sng">
              <a:noFill/>
              <a:prstDash val="solid"/>
              <a:round/>
              <a:headEnd type="none" w="med" len="med"/>
              <a:tailEnd type="none" w="med" len="med"/>
            </a:ln>
            <a:effectLst>
              <a:outerShdw dist="107763" dir="2700000" algn="ctr" rotWithShape="0">
                <a:srgbClr val="081D58"/>
              </a:outerShdw>
            </a:effectLst>
          </p:spPr>
          <p:txBody>
            <a:bodyPr/>
            <a:lstStyle/>
            <a:p>
              <a:pPr>
                <a:defRPr/>
              </a:pPr>
              <a:endParaRPr lang="en-US"/>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4 Data Integration Concepts, Processes, and Techniques&amp;quot;&quot;/&gt;&lt;property id=&quot;20307&quot; value=&quot;256&quot;/&gt;&lt;/object&gt;&lt;object type=&quot;3&quot; unique_id=&quot;10025&quot;&gt;&lt;property id=&quot;20148&quot; value=&quot;5&quot;/&gt;&lt;property id=&quot;20300&quot; value=&quot;Slide 3 - &amp;quot;Entity Matching&amp;quot;&quot;/&gt;&lt;property id=&quot;20307&quot; value=&quot;369&quot;/&gt;&lt;/object&gt;&lt;object type=&quot;3&quot; unique_id=&quot;10027&quot;&gt;&lt;property id=&quot;20148&quot; value=&quot;5&quot;/&gt;&lt;property id=&quot;20300&quot; value=&quot;Slide 6 - &amp;quot;Entity Matching Outcomes&amp;quot;&quot;/&gt;&lt;property id=&quot;20307&quot; value=&quot;371&quot;/&gt;&lt;/object&gt;&lt;object type=&quot;3&quot; unique_id=&quot;10030&quot;&gt;&lt;property id=&quot;20148&quot; value=&quot;5&quot;/&gt;&lt;property id=&quot;20300&quot; value=&quot;Slide 7 - &amp;quot;Consolidation&amp;quot;&quot;/&gt;&lt;property id=&quot;20307&quot; value=&quot;374&quot;/&gt;&lt;/object&gt;&lt;object type=&quot;3&quot; unique_id=&quot;10032&quot;&gt;&lt;property id=&quot;20148&quot; value=&quot;5&quot;/&gt;&lt;property id=&quot;20300&quot; value=&quot;Slide 9 - &amp;quot;Household Consolidation&amp;quot;&quot;/&gt;&lt;property id=&quot;20307&quot; value=&quot;376&quot;/&gt;&lt;/object&gt;&lt;object type=&quot;3&quot; unique_id=&quot;10034&quot;&gt;&lt;property id=&quot;20148&quot; value=&quot;5&quot;/&gt;&lt;property id=&quot;20300&quot; value=&quot;Slide 10 - &amp;quot;Transaction Linking&amp;quot;&quot;/&gt;&lt;property id=&quot;20307&quot; value=&quot;378&quot;/&gt;&lt;/object&gt;&lt;object type=&quot;3&quot; unique_id=&quot;10085&quot;&gt;&lt;property id=&quot;20148&quot; value=&quot;5&quot;/&gt;&lt;property id=&quot;20300&quot; value=&quot;Slide 11 - &amp;quot;Summary&amp;quot;&quot;/&gt;&lt;property id=&quot;20307&quot; value=&quot;264&quot;/&gt;&lt;/object&gt;&lt;object type=&quot;3&quot; unique_id=&quot;10106&quot;&gt;&lt;property id=&quot;20148&quot; value=&quot;5&quot;/&gt;&lt;property id=&quot;20300&quot; value=&quot;Slide 8 - &amp;quot;Merging Example&amp;quot;&quot;/&gt;&lt;property id=&quot;20307&quot; value=&quot;381&quot;/&gt;&lt;/object&gt;&lt;object type=&quot;3&quot; unique_id=&quot;10723&quot;&gt;&lt;property id=&quot;20148&quot; value=&quot;5&quot;/&gt;&lt;property id=&quot;20300&quot; value=&quot;Slide 4 - &amp;quot;Matching Example&amp;quot;&quot;/&gt;&lt;property id=&quot;20307&quot; value=&quot;384&quot;/&gt;&lt;/object&gt;&lt;object type=&quot;3&quot; unique_id=&quot;10810&quot;&gt;&lt;property id=&quot;20148&quot; value=&quot;5&quot;/&gt;&lt;property id=&quot;20300&quot; value=&quot;Slide 5 - &amp;quot;Entity Matching Applications&amp;quot;&quot;/&gt;&lt;property id=&quot;20307&quot; value=&quot;385&quot;/&gt;&lt;/object&gt;&lt;object type=&quot;3&quot; unique_id=&quot;10811&quot;&gt;&lt;property id=&quot;20148&quot; value=&quot;5&quot;/&gt;&lt;property id=&quot;20300&quot; value=&quot;Slide 2 - &amp;quot;Lesson Objectives&amp;quot;&quot;/&gt;&lt;property id=&quot;20307&quot; value=&quot;386&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9739</TotalTime>
  <Words>731</Words>
  <Application>Microsoft Office PowerPoint</Application>
  <PresentationFormat>On-screen Show (4:3)</PresentationFormat>
  <Paragraphs>180</Paragraphs>
  <Slides>11</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9" baseType="lpstr">
      <vt:lpstr>ＭＳ Ｐゴシック</vt:lpstr>
      <vt:lpstr>Arial</vt:lpstr>
      <vt:lpstr>Book Antiqua</vt:lpstr>
      <vt:lpstr>Symbol</vt:lpstr>
      <vt:lpstr>Times New Roman</vt:lpstr>
      <vt:lpstr>Wingdings</vt:lpstr>
      <vt:lpstr>Blank Presentation</vt:lpstr>
      <vt:lpstr>Clip</vt:lpstr>
      <vt:lpstr>Module 4 Data Integration Concepts, Processes, and Techniques</vt:lpstr>
      <vt:lpstr>Lesson Objectives</vt:lpstr>
      <vt:lpstr>Entity Matching</vt:lpstr>
      <vt:lpstr>Matching Example</vt:lpstr>
      <vt:lpstr>Entity Matching Applications</vt:lpstr>
      <vt:lpstr>Entity Matching Outcomes</vt:lpstr>
      <vt:lpstr>Consolidation</vt:lpstr>
      <vt:lpstr>Merging Example</vt:lpstr>
      <vt:lpstr>Household Consolidation</vt:lpstr>
      <vt:lpstr>Transaction Linking</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Lesson 5: Matching and Consolidation</dc:title>
  <dc:subject>Data Integration Concepts, Processes, and Techniques</dc:subject>
  <dc:creator>Michael Mannino</dc:creator>
  <dc:description>Third edition</dc:description>
  <cp:lastModifiedBy>Mannino, Michael</cp:lastModifiedBy>
  <cp:revision>2040</cp:revision>
  <cp:lastPrinted>1601-01-01T00:00:00Z</cp:lastPrinted>
  <dcterms:created xsi:type="dcterms:W3CDTF">2000-07-15T18:34:14Z</dcterms:created>
  <dcterms:modified xsi:type="dcterms:W3CDTF">2015-09-25T18:23:46Z</dcterms:modified>
</cp:coreProperties>
</file>