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3"/>
  </p:notesMasterIdLst>
  <p:handoutMasterIdLst>
    <p:handoutMasterId r:id="rId14"/>
  </p:handoutMasterIdLst>
  <p:sldIdLst>
    <p:sldId id="256" r:id="rId2"/>
    <p:sldId id="405" r:id="rId3"/>
    <p:sldId id="406" r:id="rId4"/>
    <p:sldId id="401" r:id="rId5"/>
    <p:sldId id="395" r:id="rId6"/>
    <p:sldId id="399" r:id="rId7"/>
    <p:sldId id="408" r:id="rId8"/>
    <p:sldId id="396" r:id="rId9"/>
    <p:sldId id="409" r:id="rId10"/>
    <p:sldId id="398" r:id="rId11"/>
    <p:sldId id="264" r:id="rId12"/>
  </p:sldIdLst>
  <p:sldSz cx="9144000" cy="6858000" type="screen4x3"/>
  <p:notesSz cx="6858000" cy="9144000"/>
  <p:custDataLst>
    <p:tags r:id="rId15"/>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8266" autoAdjust="0"/>
  </p:normalViewPr>
  <p:slideViewPr>
    <p:cSldViewPr snapToGrid="0">
      <p:cViewPr varScale="1">
        <p:scale>
          <a:sx n="79" d="100"/>
          <a:sy n="79" d="100"/>
        </p:scale>
        <p:origin x="108" y="342"/>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07DD17-A797-4549-837D-E7EE25B939D3}" type="doc">
      <dgm:prSet loTypeId="urn:microsoft.com/office/officeart/2005/8/layout/hierarchy3" loCatId="list" qsTypeId="urn:microsoft.com/office/officeart/2005/8/quickstyle/simple3" qsCatId="simple" csTypeId="urn:microsoft.com/office/officeart/2005/8/colors/accent2_5" csCatId="accent2" phldr="1"/>
      <dgm:spPr/>
      <dgm:t>
        <a:bodyPr/>
        <a:lstStyle/>
        <a:p>
          <a:endParaRPr lang="en-US"/>
        </a:p>
      </dgm:t>
    </dgm:pt>
    <dgm:pt modelId="{30EB2AB9-62D6-4E64-9911-49FE60D001DF}">
      <dgm:prSet phldrT="[Text]"/>
      <dgm:spPr/>
      <dgm:t>
        <a:bodyPr/>
        <a:lstStyle/>
        <a:p>
          <a:r>
            <a:rPr lang="en-US" dirty="0" smtClean="0"/>
            <a:t>Essential</a:t>
          </a:r>
          <a:endParaRPr lang="en-US" dirty="0"/>
        </a:p>
      </dgm:t>
    </dgm:pt>
    <dgm:pt modelId="{AFE7A296-05E4-4C93-BBE0-6EFECB41B1DE}" type="parTrans" cxnId="{4DAB60E7-3C9F-499B-96B0-EA6C64ED9823}">
      <dgm:prSet/>
      <dgm:spPr/>
      <dgm:t>
        <a:bodyPr/>
        <a:lstStyle/>
        <a:p>
          <a:endParaRPr lang="en-US"/>
        </a:p>
      </dgm:t>
    </dgm:pt>
    <dgm:pt modelId="{16F65BF6-E353-407A-8F42-93CBE3033AA3}" type="sibTrans" cxnId="{4DAB60E7-3C9F-499B-96B0-EA6C64ED9823}">
      <dgm:prSet/>
      <dgm:spPr/>
      <dgm:t>
        <a:bodyPr/>
        <a:lstStyle/>
        <a:p>
          <a:endParaRPr lang="en-US"/>
        </a:p>
      </dgm:t>
    </dgm:pt>
    <dgm:pt modelId="{60DA9B53-7C2B-48C8-8186-EF329EA7308A}">
      <dgm:prSet phldrT="[Text]"/>
      <dgm:spPr/>
      <dgm:t>
        <a:bodyPr/>
        <a:lstStyle/>
        <a:p>
          <a:r>
            <a:rPr lang="en-US" dirty="0" smtClean="0"/>
            <a:t>Integrated development environment</a:t>
          </a:r>
          <a:endParaRPr lang="en-US" dirty="0"/>
        </a:p>
      </dgm:t>
    </dgm:pt>
    <dgm:pt modelId="{88D25649-6421-4CBB-960C-DCD26C6306F2}" type="parTrans" cxnId="{2FA287F5-DD7E-4BF8-88F9-E341CF7EAE0C}">
      <dgm:prSet/>
      <dgm:spPr/>
      <dgm:t>
        <a:bodyPr/>
        <a:lstStyle/>
        <a:p>
          <a:endParaRPr lang="en-US"/>
        </a:p>
      </dgm:t>
    </dgm:pt>
    <dgm:pt modelId="{2339CA17-3DCE-42BC-AF4D-64FC47452CA7}" type="sibTrans" cxnId="{2FA287F5-DD7E-4BF8-88F9-E341CF7EAE0C}">
      <dgm:prSet/>
      <dgm:spPr/>
      <dgm:t>
        <a:bodyPr/>
        <a:lstStyle/>
        <a:p>
          <a:endParaRPr lang="en-US"/>
        </a:p>
      </dgm:t>
    </dgm:pt>
    <dgm:pt modelId="{69323802-D726-4DDF-8758-37C3756BAA0B}">
      <dgm:prSet phldrT="[Text]"/>
      <dgm:spPr/>
      <dgm:t>
        <a:bodyPr/>
        <a:lstStyle/>
        <a:p>
          <a:r>
            <a:rPr lang="en-US" dirty="0" smtClean="0"/>
            <a:t>Workflow and </a:t>
          </a:r>
          <a:r>
            <a:rPr lang="en-US" dirty="0" smtClean="0"/>
            <a:t>component specifications</a:t>
          </a:r>
          <a:endParaRPr lang="en-US" dirty="0"/>
        </a:p>
      </dgm:t>
    </dgm:pt>
    <dgm:pt modelId="{79E6F567-2868-4EC9-8CAE-C8202D473D0A}" type="parTrans" cxnId="{41A63188-1667-455D-9F0E-40A11D715A60}">
      <dgm:prSet/>
      <dgm:spPr/>
      <dgm:t>
        <a:bodyPr/>
        <a:lstStyle/>
        <a:p>
          <a:endParaRPr lang="en-US"/>
        </a:p>
      </dgm:t>
    </dgm:pt>
    <dgm:pt modelId="{BC4E3C1A-0DA1-4536-8B92-58E32999EE04}" type="sibTrans" cxnId="{41A63188-1667-455D-9F0E-40A11D715A60}">
      <dgm:prSet/>
      <dgm:spPr/>
      <dgm:t>
        <a:bodyPr/>
        <a:lstStyle/>
        <a:p>
          <a:endParaRPr lang="en-US"/>
        </a:p>
      </dgm:t>
    </dgm:pt>
    <dgm:pt modelId="{CAD3CC87-39C0-4987-B61C-11FBE12E423C}">
      <dgm:prSet phldrT="[Text]"/>
      <dgm:spPr/>
      <dgm:t>
        <a:bodyPr/>
        <a:lstStyle/>
        <a:p>
          <a:r>
            <a:rPr lang="en-US" dirty="0" smtClean="0"/>
            <a:t>Secondary</a:t>
          </a:r>
          <a:endParaRPr lang="en-US" dirty="0"/>
        </a:p>
      </dgm:t>
    </dgm:pt>
    <dgm:pt modelId="{FE650E2C-51A3-47D1-B31C-79417664C021}" type="parTrans" cxnId="{70D8CD12-0932-4730-ACE2-D7D48F897B8D}">
      <dgm:prSet/>
      <dgm:spPr/>
      <dgm:t>
        <a:bodyPr/>
        <a:lstStyle/>
        <a:p>
          <a:endParaRPr lang="en-US"/>
        </a:p>
      </dgm:t>
    </dgm:pt>
    <dgm:pt modelId="{AE9B5FFF-2A47-4F8F-9288-814B04F5B4E2}" type="sibTrans" cxnId="{70D8CD12-0932-4730-ACE2-D7D48F897B8D}">
      <dgm:prSet/>
      <dgm:spPr/>
      <dgm:t>
        <a:bodyPr/>
        <a:lstStyle/>
        <a:p>
          <a:endParaRPr lang="en-US"/>
        </a:p>
      </dgm:t>
    </dgm:pt>
    <dgm:pt modelId="{4F2A37C5-14A4-4239-AC88-5189FC243495}">
      <dgm:prSet phldrT="[Text]"/>
      <dgm:spPr/>
      <dgm:t>
        <a:bodyPr/>
        <a:lstStyle/>
        <a:p>
          <a:r>
            <a:rPr lang="en-US" dirty="0" smtClean="0"/>
            <a:t>Change data capture</a:t>
          </a:r>
          <a:endParaRPr lang="en-US" dirty="0"/>
        </a:p>
      </dgm:t>
    </dgm:pt>
    <dgm:pt modelId="{B25AD617-CE29-4818-B3C1-908C182F94F9}" type="parTrans" cxnId="{EDD7EF7D-EE3F-4ACF-9426-0E473AF4B443}">
      <dgm:prSet/>
      <dgm:spPr/>
      <dgm:t>
        <a:bodyPr/>
        <a:lstStyle/>
        <a:p>
          <a:endParaRPr lang="en-US"/>
        </a:p>
      </dgm:t>
    </dgm:pt>
    <dgm:pt modelId="{7005FBD9-EBFF-4F7D-86B6-1574BF37148F}" type="sibTrans" cxnId="{EDD7EF7D-EE3F-4ACF-9426-0E473AF4B443}">
      <dgm:prSet/>
      <dgm:spPr/>
      <dgm:t>
        <a:bodyPr/>
        <a:lstStyle/>
        <a:p>
          <a:endParaRPr lang="en-US"/>
        </a:p>
      </dgm:t>
    </dgm:pt>
    <dgm:pt modelId="{17DA3F96-1D0F-49E1-81CF-5887945B8213}">
      <dgm:prSet phldrT="[Text]"/>
      <dgm:spPr/>
      <dgm:t>
        <a:bodyPr/>
        <a:lstStyle/>
        <a:p>
          <a:r>
            <a:rPr lang="en-US" dirty="0" smtClean="0"/>
            <a:t>Data profiling</a:t>
          </a:r>
          <a:endParaRPr lang="en-US" dirty="0"/>
        </a:p>
      </dgm:t>
    </dgm:pt>
    <dgm:pt modelId="{BCAB2316-0B4A-4C1E-B1D8-047DD2860F39}" type="parTrans" cxnId="{7DD887D7-7A04-4D84-90C7-FB25748E9918}">
      <dgm:prSet/>
      <dgm:spPr/>
      <dgm:t>
        <a:bodyPr/>
        <a:lstStyle/>
        <a:p>
          <a:endParaRPr lang="en-US"/>
        </a:p>
      </dgm:t>
    </dgm:pt>
    <dgm:pt modelId="{CB07AE5C-905C-4B8F-85E9-9F4654E7E2BA}" type="sibTrans" cxnId="{7DD887D7-7A04-4D84-90C7-FB25748E9918}">
      <dgm:prSet/>
      <dgm:spPr/>
      <dgm:t>
        <a:bodyPr/>
        <a:lstStyle/>
        <a:p>
          <a:endParaRPr lang="en-US"/>
        </a:p>
      </dgm:t>
    </dgm:pt>
    <dgm:pt modelId="{4A8BE022-A98B-48E5-A452-F34AA8B030A1}">
      <dgm:prSet phldrT="[Text]"/>
      <dgm:spPr/>
      <dgm:t>
        <a:bodyPr/>
        <a:lstStyle/>
        <a:p>
          <a:r>
            <a:rPr lang="en-US" dirty="0" smtClean="0"/>
            <a:t>Data source connectivity</a:t>
          </a:r>
          <a:endParaRPr lang="en-US" dirty="0"/>
        </a:p>
      </dgm:t>
    </dgm:pt>
    <dgm:pt modelId="{F778FA6C-5D9C-4D15-A8C0-6F8E64141E91}" type="parTrans" cxnId="{D3A51FAB-C4DE-4C94-A4AB-F8846AD59219}">
      <dgm:prSet/>
      <dgm:spPr/>
      <dgm:t>
        <a:bodyPr/>
        <a:lstStyle/>
        <a:p>
          <a:endParaRPr lang="en-US"/>
        </a:p>
      </dgm:t>
    </dgm:pt>
    <dgm:pt modelId="{8495E1E6-4E40-4607-B1B5-12F5BE7FB0A4}" type="sibTrans" cxnId="{D3A51FAB-C4DE-4C94-A4AB-F8846AD59219}">
      <dgm:prSet/>
      <dgm:spPr/>
      <dgm:t>
        <a:bodyPr/>
        <a:lstStyle/>
        <a:p>
          <a:endParaRPr lang="en-US"/>
        </a:p>
      </dgm:t>
    </dgm:pt>
    <dgm:pt modelId="{A609AACD-29D2-4CA3-AA5C-17CA0E6A0AB1}">
      <dgm:prSet phldrT="[Text]"/>
      <dgm:spPr/>
      <dgm:t>
        <a:bodyPr/>
        <a:lstStyle/>
        <a:p>
          <a:r>
            <a:rPr lang="en-US" dirty="0" smtClean="0"/>
            <a:t>Repository</a:t>
          </a:r>
          <a:endParaRPr lang="en-US" dirty="0"/>
        </a:p>
      </dgm:t>
    </dgm:pt>
    <dgm:pt modelId="{7419322D-A21F-4F50-B5B1-25D2CD7A905F}" type="parTrans" cxnId="{72E7467D-1791-4D16-9C27-29D4F257EB45}">
      <dgm:prSet/>
      <dgm:spPr/>
      <dgm:t>
        <a:bodyPr/>
        <a:lstStyle/>
        <a:p>
          <a:endParaRPr lang="en-US"/>
        </a:p>
      </dgm:t>
    </dgm:pt>
    <dgm:pt modelId="{D9D360C7-0874-4199-83BC-1C33880CF790}" type="sibTrans" cxnId="{72E7467D-1791-4D16-9C27-29D4F257EB45}">
      <dgm:prSet/>
      <dgm:spPr/>
      <dgm:t>
        <a:bodyPr/>
        <a:lstStyle/>
        <a:p>
          <a:endParaRPr lang="en-US"/>
        </a:p>
      </dgm:t>
    </dgm:pt>
    <dgm:pt modelId="{9918AA51-01FE-4745-852F-554560AB7E2E}">
      <dgm:prSet phldrT="[Text]"/>
      <dgm:spPr/>
      <dgm:t>
        <a:bodyPr/>
        <a:lstStyle/>
        <a:p>
          <a:r>
            <a:rPr lang="en-US" dirty="0" smtClean="0"/>
            <a:t>Job management</a:t>
          </a:r>
          <a:endParaRPr lang="en-US" dirty="0"/>
        </a:p>
      </dgm:t>
    </dgm:pt>
    <dgm:pt modelId="{0B0EA70B-55FB-4069-AB96-3482CAADF54A}" type="parTrans" cxnId="{BDA13DB3-3682-4F5E-AAFD-6CD1F6D90D60}">
      <dgm:prSet/>
      <dgm:spPr/>
      <dgm:t>
        <a:bodyPr/>
        <a:lstStyle/>
        <a:p>
          <a:endParaRPr lang="en-US"/>
        </a:p>
      </dgm:t>
    </dgm:pt>
    <dgm:pt modelId="{54A84FAC-E49A-402B-BB3B-706F48E37C4F}" type="sibTrans" cxnId="{BDA13DB3-3682-4F5E-AAFD-6CD1F6D90D60}">
      <dgm:prSet/>
      <dgm:spPr/>
      <dgm:t>
        <a:bodyPr/>
        <a:lstStyle/>
        <a:p>
          <a:endParaRPr lang="en-US"/>
        </a:p>
      </dgm:t>
    </dgm:pt>
    <dgm:pt modelId="{F5AF2243-99EA-425F-8D11-9F58F6DDD4AE}" type="pres">
      <dgm:prSet presAssocID="{F107DD17-A797-4549-837D-E7EE25B939D3}" presName="diagram" presStyleCnt="0">
        <dgm:presLayoutVars>
          <dgm:chPref val="1"/>
          <dgm:dir/>
          <dgm:animOne val="branch"/>
          <dgm:animLvl val="lvl"/>
          <dgm:resizeHandles/>
        </dgm:presLayoutVars>
      </dgm:prSet>
      <dgm:spPr/>
      <dgm:t>
        <a:bodyPr/>
        <a:lstStyle/>
        <a:p>
          <a:endParaRPr lang="en-US"/>
        </a:p>
      </dgm:t>
    </dgm:pt>
    <dgm:pt modelId="{C610A83C-F1A8-437F-B00B-853B2E66378A}" type="pres">
      <dgm:prSet presAssocID="{30EB2AB9-62D6-4E64-9911-49FE60D001DF}" presName="root" presStyleCnt="0"/>
      <dgm:spPr/>
    </dgm:pt>
    <dgm:pt modelId="{27D00842-1DF7-49DD-BF1C-D72625B0BB05}" type="pres">
      <dgm:prSet presAssocID="{30EB2AB9-62D6-4E64-9911-49FE60D001DF}" presName="rootComposite" presStyleCnt="0"/>
      <dgm:spPr/>
    </dgm:pt>
    <dgm:pt modelId="{5E4DEF00-531E-42C9-A02F-C5BA7A5C9357}" type="pres">
      <dgm:prSet presAssocID="{30EB2AB9-62D6-4E64-9911-49FE60D001DF}" presName="rootText" presStyleLbl="node1" presStyleIdx="0" presStyleCnt="2"/>
      <dgm:spPr/>
      <dgm:t>
        <a:bodyPr/>
        <a:lstStyle/>
        <a:p>
          <a:endParaRPr lang="en-US"/>
        </a:p>
      </dgm:t>
    </dgm:pt>
    <dgm:pt modelId="{54E2D8C7-AFC4-46B6-92FB-E1EC51176D01}" type="pres">
      <dgm:prSet presAssocID="{30EB2AB9-62D6-4E64-9911-49FE60D001DF}" presName="rootConnector" presStyleLbl="node1" presStyleIdx="0" presStyleCnt="2"/>
      <dgm:spPr/>
      <dgm:t>
        <a:bodyPr/>
        <a:lstStyle/>
        <a:p>
          <a:endParaRPr lang="en-US"/>
        </a:p>
      </dgm:t>
    </dgm:pt>
    <dgm:pt modelId="{2B08DBE7-86EE-4729-AFFF-30DD2318FAA5}" type="pres">
      <dgm:prSet presAssocID="{30EB2AB9-62D6-4E64-9911-49FE60D001DF}" presName="childShape" presStyleCnt="0"/>
      <dgm:spPr/>
    </dgm:pt>
    <dgm:pt modelId="{372AA7E5-D97B-4CF2-B814-1198581F2BD0}" type="pres">
      <dgm:prSet presAssocID="{88D25649-6421-4CBB-960C-DCD26C6306F2}" presName="Name13" presStyleLbl="parChTrans1D2" presStyleIdx="0" presStyleCnt="7"/>
      <dgm:spPr/>
      <dgm:t>
        <a:bodyPr/>
        <a:lstStyle/>
        <a:p>
          <a:endParaRPr lang="en-US"/>
        </a:p>
      </dgm:t>
    </dgm:pt>
    <dgm:pt modelId="{618B85C1-C780-4CAC-A26E-B761DF619820}" type="pres">
      <dgm:prSet presAssocID="{60DA9B53-7C2B-48C8-8186-EF329EA7308A}" presName="childText" presStyleLbl="bgAcc1" presStyleIdx="0" presStyleCnt="7">
        <dgm:presLayoutVars>
          <dgm:bulletEnabled val="1"/>
        </dgm:presLayoutVars>
      </dgm:prSet>
      <dgm:spPr/>
      <dgm:t>
        <a:bodyPr/>
        <a:lstStyle/>
        <a:p>
          <a:endParaRPr lang="en-US"/>
        </a:p>
      </dgm:t>
    </dgm:pt>
    <dgm:pt modelId="{C24343BD-442B-4888-BDB6-21812FF961C8}" type="pres">
      <dgm:prSet presAssocID="{79E6F567-2868-4EC9-8CAE-C8202D473D0A}" presName="Name13" presStyleLbl="parChTrans1D2" presStyleIdx="1" presStyleCnt="7"/>
      <dgm:spPr/>
      <dgm:t>
        <a:bodyPr/>
        <a:lstStyle/>
        <a:p>
          <a:endParaRPr lang="en-US"/>
        </a:p>
      </dgm:t>
    </dgm:pt>
    <dgm:pt modelId="{9B20F25D-6A84-4545-8A09-339133ED3ACC}" type="pres">
      <dgm:prSet presAssocID="{69323802-D726-4DDF-8758-37C3756BAA0B}" presName="childText" presStyleLbl="bgAcc1" presStyleIdx="1" presStyleCnt="7">
        <dgm:presLayoutVars>
          <dgm:bulletEnabled val="1"/>
        </dgm:presLayoutVars>
      </dgm:prSet>
      <dgm:spPr/>
      <dgm:t>
        <a:bodyPr/>
        <a:lstStyle/>
        <a:p>
          <a:endParaRPr lang="en-US"/>
        </a:p>
      </dgm:t>
    </dgm:pt>
    <dgm:pt modelId="{0A678906-861D-4A5D-90BD-B1741C5663C1}" type="pres">
      <dgm:prSet presAssocID="{F778FA6C-5D9C-4D15-A8C0-6F8E64141E91}" presName="Name13" presStyleLbl="parChTrans1D2" presStyleIdx="2" presStyleCnt="7"/>
      <dgm:spPr/>
      <dgm:t>
        <a:bodyPr/>
        <a:lstStyle/>
        <a:p>
          <a:endParaRPr lang="en-US"/>
        </a:p>
      </dgm:t>
    </dgm:pt>
    <dgm:pt modelId="{30D2DB63-C034-4347-852C-C58D97BA97D4}" type="pres">
      <dgm:prSet presAssocID="{4A8BE022-A98B-48E5-A452-F34AA8B030A1}" presName="childText" presStyleLbl="bgAcc1" presStyleIdx="2" presStyleCnt="7">
        <dgm:presLayoutVars>
          <dgm:bulletEnabled val="1"/>
        </dgm:presLayoutVars>
      </dgm:prSet>
      <dgm:spPr/>
      <dgm:t>
        <a:bodyPr/>
        <a:lstStyle/>
        <a:p>
          <a:endParaRPr lang="en-US"/>
        </a:p>
      </dgm:t>
    </dgm:pt>
    <dgm:pt modelId="{DE122FF4-F814-4216-A528-39F971B35EC3}" type="pres">
      <dgm:prSet presAssocID="{7419322D-A21F-4F50-B5B1-25D2CD7A905F}" presName="Name13" presStyleLbl="parChTrans1D2" presStyleIdx="3" presStyleCnt="7"/>
      <dgm:spPr/>
      <dgm:t>
        <a:bodyPr/>
        <a:lstStyle/>
        <a:p>
          <a:endParaRPr lang="en-US"/>
        </a:p>
      </dgm:t>
    </dgm:pt>
    <dgm:pt modelId="{65B38E08-360A-43D3-9036-920B43CDE935}" type="pres">
      <dgm:prSet presAssocID="{A609AACD-29D2-4CA3-AA5C-17CA0E6A0AB1}" presName="childText" presStyleLbl="bgAcc1" presStyleIdx="3" presStyleCnt="7">
        <dgm:presLayoutVars>
          <dgm:bulletEnabled val="1"/>
        </dgm:presLayoutVars>
      </dgm:prSet>
      <dgm:spPr/>
      <dgm:t>
        <a:bodyPr/>
        <a:lstStyle/>
        <a:p>
          <a:endParaRPr lang="en-US"/>
        </a:p>
      </dgm:t>
    </dgm:pt>
    <dgm:pt modelId="{8CC4D761-3592-476C-85E2-406EBFBC1119}" type="pres">
      <dgm:prSet presAssocID="{CAD3CC87-39C0-4987-B61C-11FBE12E423C}" presName="root" presStyleCnt="0"/>
      <dgm:spPr/>
    </dgm:pt>
    <dgm:pt modelId="{DC93192D-289D-4EEA-B47B-8A615377EDF3}" type="pres">
      <dgm:prSet presAssocID="{CAD3CC87-39C0-4987-B61C-11FBE12E423C}" presName="rootComposite" presStyleCnt="0"/>
      <dgm:spPr/>
    </dgm:pt>
    <dgm:pt modelId="{DD06EFFD-3DE3-4D53-8C39-FF3B10A6D5C5}" type="pres">
      <dgm:prSet presAssocID="{CAD3CC87-39C0-4987-B61C-11FBE12E423C}" presName="rootText" presStyleLbl="node1" presStyleIdx="1" presStyleCnt="2"/>
      <dgm:spPr/>
      <dgm:t>
        <a:bodyPr/>
        <a:lstStyle/>
        <a:p>
          <a:endParaRPr lang="en-US"/>
        </a:p>
      </dgm:t>
    </dgm:pt>
    <dgm:pt modelId="{F50A75DC-4903-41BB-AD7A-A3E9DBFCCAD4}" type="pres">
      <dgm:prSet presAssocID="{CAD3CC87-39C0-4987-B61C-11FBE12E423C}" presName="rootConnector" presStyleLbl="node1" presStyleIdx="1" presStyleCnt="2"/>
      <dgm:spPr/>
      <dgm:t>
        <a:bodyPr/>
        <a:lstStyle/>
        <a:p>
          <a:endParaRPr lang="en-US"/>
        </a:p>
      </dgm:t>
    </dgm:pt>
    <dgm:pt modelId="{3CE5B4AC-5903-4AAC-AC0B-051842259157}" type="pres">
      <dgm:prSet presAssocID="{CAD3CC87-39C0-4987-B61C-11FBE12E423C}" presName="childShape" presStyleCnt="0"/>
      <dgm:spPr/>
    </dgm:pt>
    <dgm:pt modelId="{51246CF4-36AA-4A40-8A8D-1E1466316056}" type="pres">
      <dgm:prSet presAssocID="{0B0EA70B-55FB-4069-AB96-3482CAADF54A}" presName="Name13" presStyleLbl="parChTrans1D2" presStyleIdx="4" presStyleCnt="7"/>
      <dgm:spPr/>
      <dgm:t>
        <a:bodyPr/>
        <a:lstStyle/>
        <a:p>
          <a:endParaRPr lang="en-US"/>
        </a:p>
      </dgm:t>
    </dgm:pt>
    <dgm:pt modelId="{D265AB5C-9BE3-4985-98D0-60B877E1BAFE}" type="pres">
      <dgm:prSet presAssocID="{9918AA51-01FE-4745-852F-554560AB7E2E}" presName="childText" presStyleLbl="bgAcc1" presStyleIdx="4" presStyleCnt="7">
        <dgm:presLayoutVars>
          <dgm:bulletEnabled val="1"/>
        </dgm:presLayoutVars>
      </dgm:prSet>
      <dgm:spPr/>
      <dgm:t>
        <a:bodyPr/>
        <a:lstStyle/>
        <a:p>
          <a:endParaRPr lang="en-US"/>
        </a:p>
      </dgm:t>
    </dgm:pt>
    <dgm:pt modelId="{5338E0B4-6A9C-4928-AC64-17FC1C7824EC}" type="pres">
      <dgm:prSet presAssocID="{B25AD617-CE29-4818-B3C1-908C182F94F9}" presName="Name13" presStyleLbl="parChTrans1D2" presStyleIdx="5" presStyleCnt="7"/>
      <dgm:spPr/>
      <dgm:t>
        <a:bodyPr/>
        <a:lstStyle/>
        <a:p>
          <a:endParaRPr lang="en-US"/>
        </a:p>
      </dgm:t>
    </dgm:pt>
    <dgm:pt modelId="{C5947C7B-1B53-4F25-B642-825CB60A3104}" type="pres">
      <dgm:prSet presAssocID="{4F2A37C5-14A4-4239-AC88-5189FC243495}" presName="childText" presStyleLbl="bgAcc1" presStyleIdx="5" presStyleCnt="7">
        <dgm:presLayoutVars>
          <dgm:bulletEnabled val="1"/>
        </dgm:presLayoutVars>
      </dgm:prSet>
      <dgm:spPr/>
      <dgm:t>
        <a:bodyPr/>
        <a:lstStyle/>
        <a:p>
          <a:endParaRPr lang="en-US"/>
        </a:p>
      </dgm:t>
    </dgm:pt>
    <dgm:pt modelId="{78C71F8C-DB59-4B7C-8276-FA4C2B1BA881}" type="pres">
      <dgm:prSet presAssocID="{BCAB2316-0B4A-4C1E-B1D8-047DD2860F39}" presName="Name13" presStyleLbl="parChTrans1D2" presStyleIdx="6" presStyleCnt="7"/>
      <dgm:spPr/>
      <dgm:t>
        <a:bodyPr/>
        <a:lstStyle/>
        <a:p>
          <a:endParaRPr lang="en-US"/>
        </a:p>
      </dgm:t>
    </dgm:pt>
    <dgm:pt modelId="{F879B134-0E82-477A-A264-ABD880D931B6}" type="pres">
      <dgm:prSet presAssocID="{17DA3F96-1D0F-49E1-81CF-5887945B8213}" presName="childText" presStyleLbl="bgAcc1" presStyleIdx="6" presStyleCnt="7">
        <dgm:presLayoutVars>
          <dgm:bulletEnabled val="1"/>
        </dgm:presLayoutVars>
      </dgm:prSet>
      <dgm:spPr/>
      <dgm:t>
        <a:bodyPr/>
        <a:lstStyle/>
        <a:p>
          <a:endParaRPr lang="en-US"/>
        </a:p>
      </dgm:t>
    </dgm:pt>
  </dgm:ptLst>
  <dgm:cxnLst>
    <dgm:cxn modelId="{70D8CD12-0932-4730-ACE2-D7D48F897B8D}" srcId="{F107DD17-A797-4549-837D-E7EE25B939D3}" destId="{CAD3CC87-39C0-4987-B61C-11FBE12E423C}" srcOrd="1" destOrd="0" parTransId="{FE650E2C-51A3-47D1-B31C-79417664C021}" sibTransId="{AE9B5FFF-2A47-4F8F-9288-814B04F5B4E2}"/>
    <dgm:cxn modelId="{204A58AF-B5C4-4B1B-9BB9-7132BACE2CAC}" type="presOf" srcId="{79E6F567-2868-4EC9-8CAE-C8202D473D0A}" destId="{C24343BD-442B-4888-BDB6-21812FF961C8}" srcOrd="0" destOrd="0" presId="urn:microsoft.com/office/officeart/2005/8/layout/hierarchy3"/>
    <dgm:cxn modelId="{7DD887D7-7A04-4D84-90C7-FB25748E9918}" srcId="{CAD3CC87-39C0-4987-B61C-11FBE12E423C}" destId="{17DA3F96-1D0F-49E1-81CF-5887945B8213}" srcOrd="2" destOrd="0" parTransId="{BCAB2316-0B4A-4C1E-B1D8-047DD2860F39}" sibTransId="{CB07AE5C-905C-4B8F-85E9-9F4654E7E2BA}"/>
    <dgm:cxn modelId="{2CBF7819-DE85-4C7B-AD9C-D725CA2C6F94}" type="presOf" srcId="{60DA9B53-7C2B-48C8-8186-EF329EA7308A}" destId="{618B85C1-C780-4CAC-A26E-B761DF619820}" srcOrd="0" destOrd="0" presId="urn:microsoft.com/office/officeart/2005/8/layout/hierarchy3"/>
    <dgm:cxn modelId="{72E7467D-1791-4D16-9C27-29D4F257EB45}" srcId="{30EB2AB9-62D6-4E64-9911-49FE60D001DF}" destId="{A609AACD-29D2-4CA3-AA5C-17CA0E6A0AB1}" srcOrd="3" destOrd="0" parTransId="{7419322D-A21F-4F50-B5B1-25D2CD7A905F}" sibTransId="{D9D360C7-0874-4199-83BC-1C33880CF790}"/>
    <dgm:cxn modelId="{EDD7EF7D-EE3F-4ACF-9426-0E473AF4B443}" srcId="{CAD3CC87-39C0-4987-B61C-11FBE12E423C}" destId="{4F2A37C5-14A4-4239-AC88-5189FC243495}" srcOrd="1" destOrd="0" parTransId="{B25AD617-CE29-4818-B3C1-908C182F94F9}" sibTransId="{7005FBD9-EBFF-4F7D-86B6-1574BF37148F}"/>
    <dgm:cxn modelId="{B031ED84-1A37-4148-B866-54595231AC3E}" type="presOf" srcId="{30EB2AB9-62D6-4E64-9911-49FE60D001DF}" destId="{5E4DEF00-531E-42C9-A02F-C5BA7A5C9357}" srcOrd="0" destOrd="0" presId="urn:microsoft.com/office/officeart/2005/8/layout/hierarchy3"/>
    <dgm:cxn modelId="{60713B60-CEEC-4A6A-B3A9-43D0F41F773A}" type="presOf" srcId="{17DA3F96-1D0F-49E1-81CF-5887945B8213}" destId="{F879B134-0E82-477A-A264-ABD880D931B6}" srcOrd="0" destOrd="0" presId="urn:microsoft.com/office/officeart/2005/8/layout/hierarchy3"/>
    <dgm:cxn modelId="{F7E0FCF4-5114-4C39-ABE8-25CD60AFB2AF}" type="presOf" srcId="{4F2A37C5-14A4-4239-AC88-5189FC243495}" destId="{C5947C7B-1B53-4F25-B642-825CB60A3104}" srcOrd="0" destOrd="0" presId="urn:microsoft.com/office/officeart/2005/8/layout/hierarchy3"/>
    <dgm:cxn modelId="{8810B923-BD66-4FD2-8DBC-1084024372E3}" type="presOf" srcId="{0B0EA70B-55FB-4069-AB96-3482CAADF54A}" destId="{51246CF4-36AA-4A40-8A8D-1E1466316056}" srcOrd="0" destOrd="0" presId="urn:microsoft.com/office/officeart/2005/8/layout/hierarchy3"/>
    <dgm:cxn modelId="{D163F473-AF15-4973-9F54-126ABE642439}" type="presOf" srcId="{F778FA6C-5D9C-4D15-A8C0-6F8E64141E91}" destId="{0A678906-861D-4A5D-90BD-B1741C5663C1}" srcOrd="0" destOrd="0" presId="urn:microsoft.com/office/officeart/2005/8/layout/hierarchy3"/>
    <dgm:cxn modelId="{92573A18-B87A-480E-9922-0DF6018A3B68}" type="presOf" srcId="{9918AA51-01FE-4745-852F-554560AB7E2E}" destId="{D265AB5C-9BE3-4985-98D0-60B877E1BAFE}" srcOrd="0" destOrd="0" presId="urn:microsoft.com/office/officeart/2005/8/layout/hierarchy3"/>
    <dgm:cxn modelId="{B1700A91-2441-46CB-A7EE-C8665D2EEA2B}" type="presOf" srcId="{A609AACD-29D2-4CA3-AA5C-17CA0E6A0AB1}" destId="{65B38E08-360A-43D3-9036-920B43CDE935}" srcOrd="0" destOrd="0" presId="urn:microsoft.com/office/officeart/2005/8/layout/hierarchy3"/>
    <dgm:cxn modelId="{B75DE823-DAB4-45B2-8997-C2BC1773EAB7}" type="presOf" srcId="{7419322D-A21F-4F50-B5B1-25D2CD7A905F}" destId="{DE122FF4-F814-4216-A528-39F971B35EC3}" srcOrd="0" destOrd="0" presId="urn:microsoft.com/office/officeart/2005/8/layout/hierarchy3"/>
    <dgm:cxn modelId="{6C66256A-9AE6-451B-B89F-625DBCC35496}" type="presOf" srcId="{69323802-D726-4DDF-8758-37C3756BAA0B}" destId="{9B20F25D-6A84-4545-8A09-339133ED3ACC}" srcOrd="0" destOrd="0" presId="urn:microsoft.com/office/officeart/2005/8/layout/hierarchy3"/>
    <dgm:cxn modelId="{2FA287F5-DD7E-4BF8-88F9-E341CF7EAE0C}" srcId="{30EB2AB9-62D6-4E64-9911-49FE60D001DF}" destId="{60DA9B53-7C2B-48C8-8186-EF329EA7308A}" srcOrd="0" destOrd="0" parTransId="{88D25649-6421-4CBB-960C-DCD26C6306F2}" sibTransId="{2339CA17-3DCE-42BC-AF4D-64FC47452CA7}"/>
    <dgm:cxn modelId="{8401AE9D-D26A-41EC-88F0-BEE490878DEF}" type="presOf" srcId="{CAD3CC87-39C0-4987-B61C-11FBE12E423C}" destId="{DD06EFFD-3DE3-4D53-8C39-FF3B10A6D5C5}" srcOrd="0" destOrd="0" presId="urn:microsoft.com/office/officeart/2005/8/layout/hierarchy3"/>
    <dgm:cxn modelId="{B9934ECE-C683-4CFE-968A-DC881C5A4084}" type="presOf" srcId="{BCAB2316-0B4A-4C1E-B1D8-047DD2860F39}" destId="{78C71F8C-DB59-4B7C-8276-FA4C2B1BA881}" srcOrd="0" destOrd="0" presId="urn:microsoft.com/office/officeart/2005/8/layout/hierarchy3"/>
    <dgm:cxn modelId="{20B90334-7382-4790-9392-AA546B3B5651}" type="presOf" srcId="{4A8BE022-A98B-48E5-A452-F34AA8B030A1}" destId="{30D2DB63-C034-4347-852C-C58D97BA97D4}" srcOrd="0" destOrd="0" presId="urn:microsoft.com/office/officeart/2005/8/layout/hierarchy3"/>
    <dgm:cxn modelId="{4DAB60E7-3C9F-499B-96B0-EA6C64ED9823}" srcId="{F107DD17-A797-4549-837D-E7EE25B939D3}" destId="{30EB2AB9-62D6-4E64-9911-49FE60D001DF}" srcOrd="0" destOrd="0" parTransId="{AFE7A296-05E4-4C93-BBE0-6EFECB41B1DE}" sibTransId="{16F65BF6-E353-407A-8F42-93CBE3033AA3}"/>
    <dgm:cxn modelId="{D3A51FAB-C4DE-4C94-A4AB-F8846AD59219}" srcId="{30EB2AB9-62D6-4E64-9911-49FE60D001DF}" destId="{4A8BE022-A98B-48E5-A452-F34AA8B030A1}" srcOrd="2" destOrd="0" parTransId="{F778FA6C-5D9C-4D15-A8C0-6F8E64141E91}" sibTransId="{8495E1E6-4E40-4607-B1B5-12F5BE7FB0A4}"/>
    <dgm:cxn modelId="{BDA13DB3-3682-4F5E-AAFD-6CD1F6D90D60}" srcId="{CAD3CC87-39C0-4987-B61C-11FBE12E423C}" destId="{9918AA51-01FE-4745-852F-554560AB7E2E}" srcOrd="0" destOrd="0" parTransId="{0B0EA70B-55FB-4069-AB96-3482CAADF54A}" sibTransId="{54A84FAC-E49A-402B-BB3B-706F48E37C4F}"/>
    <dgm:cxn modelId="{1FDE0EF7-CF87-4680-B63B-FA886C1E213A}" type="presOf" srcId="{88D25649-6421-4CBB-960C-DCD26C6306F2}" destId="{372AA7E5-D97B-4CF2-B814-1198581F2BD0}" srcOrd="0" destOrd="0" presId="urn:microsoft.com/office/officeart/2005/8/layout/hierarchy3"/>
    <dgm:cxn modelId="{805BB4A1-7482-450E-8B3B-AF3B3C805C69}" type="presOf" srcId="{B25AD617-CE29-4818-B3C1-908C182F94F9}" destId="{5338E0B4-6A9C-4928-AC64-17FC1C7824EC}" srcOrd="0" destOrd="0" presId="urn:microsoft.com/office/officeart/2005/8/layout/hierarchy3"/>
    <dgm:cxn modelId="{41A63188-1667-455D-9F0E-40A11D715A60}" srcId="{30EB2AB9-62D6-4E64-9911-49FE60D001DF}" destId="{69323802-D726-4DDF-8758-37C3756BAA0B}" srcOrd="1" destOrd="0" parTransId="{79E6F567-2868-4EC9-8CAE-C8202D473D0A}" sibTransId="{BC4E3C1A-0DA1-4536-8B92-58E32999EE04}"/>
    <dgm:cxn modelId="{425F88B5-D809-4CAA-96BD-FAA0F44E9CFB}" type="presOf" srcId="{CAD3CC87-39C0-4987-B61C-11FBE12E423C}" destId="{F50A75DC-4903-41BB-AD7A-A3E9DBFCCAD4}" srcOrd="1" destOrd="0" presId="urn:microsoft.com/office/officeart/2005/8/layout/hierarchy3"/>
    <dgm:cxn modelId="{A900ADD6-EE17-42E6-BA37-05B89663D087}" type="presOf" srcId="{30EB2AB9-62D6-4E64-9911-49FE60D001DF}" destId="{54E2D8C7-AFC4-46B6-92FB-E1EC51176D01}" srcOrd="1" destOrd="0" presId="urn:microsoft.com/office/officeart/2005/8/layout/hierarchy3"/>
    <dgm:cxn modelId="{445C0B86-4DF1-4545-900F-37D341174F7D}" type="presOf" srcId="{F107DD17-A797-4549-837D-E7EE25B939D3}" destId="{F5AF2243-99EA-425F-8D11-9F58F6DDD4AE}" srcOrd="0" destOrd="0" presId="urn:microsoft.com/office/officeart/2005/8/layout/hierarchy3"/>
    <dgm:cxn modelId="{C1A406B0-00AF-4ECD-850E-9C715BE51358}" type="presParOf" srcId="{F5AF2243-99EA-425F-8D11-9F58F6DDD4AE}" destId="{C610A83C-F1A8-437F-B00B-853B2E66378A}" srcOrd="0" destOrd="0" presId="urn:microsoft.com/office/officeart/2005/8/layout/hierarchy3"/>
    <dgm:cxn modelId="{93B3305F-82E8-45CB-8EF8-83BDBF79A400}" type="presParOf" srcId="{C610A83C-F1A8-437F-B00B-853B2E66378A}" destId="{27D00842-1DF7-49DD-BF1C-D72625B0BB05}" srcOrd="0" destOrd="0" presId="urn:microsoft.com/office/officeart/2005/8/layout/hierarchy3"/>
    <dgm:cxn modelId="{20710DCC-59CC-4874-A44B-411807407168}" type="presParOf" srcId="{27D00842-1DF7-49DD-BF1C-D72625B0BB05}" destId="{5E4DEF00-531E-42C9-A02F-C5BA7A5C9357}" srcOrd="0" destOrd="0" presId="urn:microsoft.com/office/officeart/2005/8/layout/hierarchy3"/>
    <dgm:cxn modelId="{FAED256A-7624-4BB1-BB7C-6469ED604F58}" type="presParOf" srcId="{27D00842-1DF7-49DD-BF1C-D72625B0BB05}" destId="{54E2D8C7-AFC4-46B6-92FB-E1EC51176D01}" srcOrd="1" destOrd="0" presId="urn:microsoft.com/office/officeart/2005/8/layout/hierarchy3"/>
    <dgm:cxn modelId="{AB772465-3E6B-4308-8A3A-FB5A50CB81EA}" type="presParOf" srcId="{C610A83C-F1A8-437F-B00B-853B2E66378A}" destId="{2B08DBE7-86EE-4729-AFFF-30DD2318FAA5}" srcOrd="1" destOrd="0" presId="urn:microsoft.com/office/officeart/2005/8/layout/hierarchy3"/>
    <dgm:cxn modelId="{DD314AE6-1843-46D0-A580-D1DA17B44D8F}" type="presParOf" srcId="{2B08DBE7-86EE-4729-AFFF-30DD2318FAA5}" destId="{372AA7E5-D97B-4CF2-B814-1198581F2BD0}" srcOrd="0" destOrd="0" presId="urn:microsoft.com/office/officeart/2005/8/layout/hierarchy3"/>
    <dgm:cxn modelId="{96CB6294-E07A-4493-8C2A-57EC5FB44F45}" type="presParOf" srcId="{2B08DBE7-86EE-4729-AFFF-30DD2318FAA5}" destId="{618B85C1-C780-4CAC-A26E-B761DF619820}" srcOrd="1" destOrd="0" presId="urn:microsoft.com/office/officeart/2005/8/layout/hierarchy3"/>
    <dgm:cxn modelId="{21029B28-0A14-4903-9630-588477AA594B}" type="presParOf" srcId="{2B08DBE7-86EE-4729-AFFF-30DD2318FAA5}" destId="{C24343BD-442B-4888-BDB6-21812FF961C8}" srcOrd="2" destOrd="0" presId="urn:microsoft.com/office/officeart/2005/8/layout/hierarchy3"/>
    <dgm:cxn modelId="{6198674F-DE8C-40FB-AF84-6ACE66ACC9BE}" type="presParOf" srcId="{2B08DBE7-86EE-4729-AFFF-30DD2318FAA5}" destId="{9B20F25D-6A84-4545-8A09-339133ED3ACC}" srcOrd="3" destOrd="0" presId="urn:microsoft.com/office/officeart/2005/8/layout/hierarchy3"/>
    <dgm:cxn modelId="{DE4FED94-A706-462C-9400-06E36B20F79E}" type="presParOf" srcId="{2B08DBE7-86EE-4729-AFFF-30DD2318FAA5}" destId="{0A678906-861D-4A5D-90BD-B1741C5663C1}" srcOrd="4" destOrd="0" presId="urn:microsoft.com/office/officeart/2005/8/layout/hierarchy3"/>
    <dgm:cxn modelId="{5D63326D-B3DA-4A8C-A228-BE136D3A3E00}" type="presParOf" srcId="{2B08DBE7-86EE-4729-AFFF-30DD2318FAA5}" destId="{30D2DB63-C034-4347-852C-C58D97BA97D4}" srcOrd="5" destOrd="0" presId="urn:microsoft.com/office/officeart/2005/8/layout/hierarchy3"/>
    <dgm:cxn modelId="{41DFEE59-907D-4DBB-9CB7-4590626FFA8B}" type="presParOf" srcId="{2B08DBE7-86EE-4729-AFFF-30DD2318FAA5}" destId="{DE122FF4-F814-4216-A528-39F971B35EC3}" srcOrd="6" destOrd="0" presId="urn:microsoft.com/office/officeart/2005/8/layout/hierarchy3"/>
    <dgm:cxn modelId="{8EB6CC83-D052-4363-9726-488DA3EAB961}" type="presParOf" srcId="{2B08DBE7-86EE-4729-AFFF-30DD2318FAA5}" destId="{65B38E08-360A-43D3-9036-920B43CDE935}" srcOrd="7" destOrd="0" presId="urn:microsoft.com/office/officeart/2005/8/layout/hierarchy3"/>
    <dgm:cxn modelId="{B674041F-A342-428F-8E16-00DB53857D0A}" type="presParOf" srcId="{F5AF2243-99EA-425F-8D11-9F58F6DDD4AE}" destId="{8CC4D761-3592-476C-85E2-406EBFBC1119}" srcOrd="1" destOrd="0" presId="urn:microsoft.com/office/officeart/2005/8/layout/hierarchy3"/>
    <dgm:cxn modelId="{BB835C84-B00A-4816-9FE8-A2DDB9F4E40E}" type="presParOf" srcId="{8CC4D761-3592-476C-85E2-406EBFBC1119}" destId="{DC93192D-289D-4EEA-B47B-8A615377EDF3}" srcOrd="0" destOrd="0" presId="urn:microsoft.com/office/officeart/2005/8/layout/hierarchy3"/>
    <dgm:cxn modelId="{E5604584-7273-4D78-85BD-4B5E071B2010}" type="presParOf" srcId="{DC93192D-289D-4EEA-B47B-8A615377EDF3}" destId="{DD06EFFD-3DE3-4D53-8C39-FF3B10A6D5C5}" srcOrd="0" destOrd="0" presId="urn:microsoft.com/office/officeart/2005/8/layout/hierarchy3"/>
    <dgm:cxn modelId="{324B9D30-72B8-4AD0-9059-8FA16C609F7C}" type="presParOf" srcId="{DC93192D-289D-4EEA-B47B-8A615377EDF3}" destId="{F50A75DC-4903-41BB-AD7A-A3E9DBFCCAD4}" srcOrd="1" destOrd="0" presId="urn:microsoft.com/office/officeart/2005/8/layout/hierarchy3"/>
    <dgm:cxn modelId="{0B04BA4D-7F65-422C-BE88-838CFBCB9672}" type="presParOf" srcId="{8CC4D761-3592-476C-85E2-406EBFBC1119}" destId="{3CE5B4AC-5903-4AAC-AC0B-051842259157}" srcOrd="1" destOrd="0" presId="urn:microsoft.com/office/officeart/2005/8/layout/hierarchy3"/>
    <dgm:cxn modelId="{79C8573C-8D3A-4077-BE27-D3E5DB0756B8}" type="presParOf" srcId="{3CE5B4AC-5903-4AAC-AC0B-051842259157}" destId="{51246CF4-36AA-4A40-8A8D-1E1466316056}" srcOrd="0" destOrd="0" presId="urn:microsoft.com/office/officeart/2005/8/layout/hierarchy3"/>
    <dgm:cxn modelId="{CA7F6699-645F-4471-8E64-4964294227A6}" type="presParOf" srcId="{3CE5B4AC-5903-4AAC-AC0B-051842259157}" destId="{D265AB5C-9BE3-4985-98D0-60B877E1BAFE}" srcOrd="1" destOrd="0" presId="urn:microsoft.com/office/officeart/2005/8/layout/hierarchy3"/>
    <dgm:cxn modelId="{2EA37E2A-4CE2-4E8F-AB2E-F5D48B7675DF}" type="presParOf" srcId="{3CE5B4AC-5903-4AAC-AC0B-051842259157}" destId="{5338E0B4-6A9C-4928-AC64-17FC1C7824EC}" srcOrd="2" destOrd="0" presId="urn:microsoft.com/office/officeart/2005/8/layout/hierarchy3"/>
    <dgm:cxn modelId="{429865A2-AA3C-4BDA-A28D-869AA7D4E487}" type="presParOf" srcId="{3CE5B4AC-5903-4AAC-AC0B-051842259157}" destId="{C5947C7B-1B53-4F25-B642-825CB60A3104}" srcOrd="3" destOrd="0" presId="urn:microsoft.com/office/officeart/2005/8/layout/hierarchy3"/>
    <dgm:cxn modelId="{B7405A26-1D2D-41B3-A272-763AEA945F51}" type="presParOf" srcId="{3CE5B4AC-5903-4AAC-AC0B-051842259157}" destId="{78C71F8C-DB59-4B7C-8276-FA4C2B1BA881}" srcOrd="4" destOrd="0" presId="urn:microsoft.com/office/officeart/2005/8/layout/hierarchy3"/>
    <dgm:cxn modelId="{A430B3AA-E2AE-494D-8C3E-09BFED0A5E58}" type="presParOf" srcId="{3CE5B4AC-5903-4AAC-AC0B-051842259157}" destId="{F879B134-0E82-477A-A264-ABD880D931B6}"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4DEF00-531E-42C9-A02F-C5BA7A5C9357}">
      <dsp:nvSpPr>
        <dsp:cNvPr id="0" name=""/>
        <dsp:cNvSpPr/>
      </dsp:nvSpPr>
      <dsp:spPr>
        <a:xfrm>
          <a:off x="2505800" y="967"/>
          <a:ext cx="1497955" cy="748977"/>
        </a:xfrm>
        <a:prstGeom prst="roundRect">
          <a:avLst>
            <a:gd name="adj" fmla="val 10000"/>
          </a:avLst>
        </a:prstGeom>
        <a:gradFill rotWithShape="0">
          <a:gsLst>
            <a:gs pos="0">
              <a:schemeClr val="accent2">
                <a:alpha val="90000"/>
                <a:hueOff val="0"/>
                <a:satOff val="0"/>
                <a:lumOff val="0"/>
                <a:alphaOff val="0"/>
                <a:tint val="50000"/>
                <a:satMod val="300000"/>
              </a:schemeClr>
            </a:gs>
            <a:gs pos="35000">
              <a:schemeClr val="accent2">
                <a:alpha val="90000"/>
                <a:hueOff val="0"/>
                <a:satOff val="0"/>
                <a:lumOff val="0"/>
                <a:alphaOff val="0"/>
                <a:tint val="37000"/>
                <a:satMod val="300000"/>
              </a:schemeClr>
            </a:gs>
            <a:gs pos="100000">
              <a:schemeClr val="accent2">
                <a:alpha val="9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7940" rIns="41910" bIns="27940" numCol="1" spcCol="1270" anchor="ctr" anchorCtr="0">
          <a:noAutofit/>
        </a:bodyPr>
        <a:lstStyle/>
        <a:p>
          <a:pPr lvl="0" algn="ctr" defTabSz="977900">
            <a:lnSpc>
              <a:spcPct val="90000"/>
            </a:lnSpc>
            <a:spcBef>
              <a:spcPct val="0"/>
            </a:spcBef>
            <a:spcAft>
              <a:spcPct val="35000"/>
            </a:spcAft>
          </a:pPr>
          <a:r>
            <a:rPr lang="en-US" sz="2200" kern="1200" dirty="0" smtClean="0"/>
            <a:t>Essential</a:t>
          </a:r>
          <a:endParaRPr lang="en-US" sz="2200" kern="1200" dirty="0"/>
        </a:p>
      </dsp:txBody>
      <dsp:txXfrm>
        <a:off x="2527737" y="22904"/>
        <a:ext cx="1454081" cy="705103"/>
      </dsp:txXfrm>
    </dsp:sp>
    <dsp:sp modelId="{372AA7E5-D97B-4CF2-B814-1198581F2BD0}">
      <dsp:nvSpPr>
        <dsp:cNvPr id="0" name=""/>
        <dsp:cNvSpPr/>
      </dsp:nvSpPr>
      <dsp:spPr>
        <a:xfrm>
          <a:off x="2655596" y="749944"/>
          <a:ext cx="149795" cy="561733"/>
        </a:xfrm>
        <a:custGeom>
          <a:avLst/>
          <a:gdLst/>
          <a:ahLst/>
          <a:cxnLst/>
          <a:rect l="0" t="0" r="0" b="0"/>
          <a:pathLst>
            <a:path>
              <a:moveTo>
                <a:pt x="0" y="0"/>
              </a:moveTo>
              <a:lnTo>
                <a:pt x="0" y="561733"/>
              </a:lnTo>
              <a:lnTo>
                <a:pt x="149795" y="561733"/>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8B85C1-C780-4CAC-A26E-B761DF619820}">
      <dsp:nvSpPr>
        <dsp:cNvPr id="0" name=""/>
        <dsp:cNvSpPr/>
      </dsp:nvSpPr>
      <dsp:spPr>
        <a:xfrm>
          <a:off x="2805391" y="937189"/>
          <a:ext cx="1198364" cy="748977"/>
        </a:xfrm>
        <a:prstGeom prst="roundRect">
          <a:avLst>
            <a:gd name="adj" fmla="val 10000"/>
          </a:avLst>
        </a:prstGeom>
        <a:solidFill>
          <a:schemeClr val="lt1">
            <a:alpha val="90000"/>
            <a:hueOff val="0"/>
            <a:satOff val="0"/>
            <a:lumOff val="0"/>
            <a:alphaOff val="0"/>
          </a:schemeClr>
        </a:solidFill>
        <a:ln w="9525" cap="flat" cmpd="sng" algn="ctr">
          <a:solidFill>
            <a:schemeClr val="accent2">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Integrated development environment</a:t>
          </a:r>
          <a:endParaRPr lang="en-US" sz="1400" kern="1200" dirty="0"/>
        </a:p>
      </dsp:txBody>
      <dsp:txXfrm>
        <a:off x="2827328" y="959126"/>
        <a:ext cx="1154490" cy="705103"/>
      </dsp:txXfrm>
    </dsp:sp>
    <dsp:sp modelId="{C24343BD-442B-4888-BDB6-21812FF961C8}">
      <dsp:nvSpPr>
        <dsp:cNvPr id="0" name=""/>
        <dsp:cNvSpPr/>
      </dsp:nvSpPr>
      <dsp:spPr>
        <a:xfrm>
          <a:off x="2655596" y="749944"/>
          <a:ext cx="149795" cy="1497955"/>
        </a:xfrm>
        <a:custGeom>
          <a:avLst/>
          <a:gdLst/>
          <a:ahLst/>
          <a:cxnLst/>
          <a:rect l="0" t="0" r="0" b="0"/>
          <a:pathLst>
            <a:path>
              <a:moveTo>
                <a:pt x="0" y="0"/>
              </a:moveTo>
              <a:lnTo>
                <a:pt x="0" y="1497955"/>
              </a:lnTo>
              <a:lnTo>
                <a:pt x="149795" y="1497955"/>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20F25D-6A84-4545-8A09-339133ED3ACC}">
      <dsp:nvSpPr>
        <dsp:cNvPr id="0" name=""/>
        <dsp:cNvSpPr/>
      </dsp:nvSpPr>
      <dsp:spPr>
        <a:xfrm>
          <a:off x="2805391" y="1873411"/>
          <a:ext cx="1198364" cy="748977"/>
        </a:xfrm>
        <a:prstGeom prst="roundRect">
          <a:avLst>
            <a:gd name="adj" fmla="val 10000"/>
          </a:avLst>
        </a:prstGeom>
        <a:solidFill>
          <a:schemeClr val="lt1">
            <a:alpha val="90000"/>
            <a:hueOff val="0"/>
            <a:satOff val="0"/>
            <a:lumOff val="0"/>
            <a:alphaOff val="0"/>
          </a:schemeClr>
        </a:solidFill>
        <a:ln w="9525" cap="flat" cmpd="sng" algn="ctr">
          <a:solidFill>
            <a:schemeClr val="accent2">
              <a:alpha val="90000"/>
              <a:hueOff val="0"/>
              <a:satOff val="0"/>
              <a:lumOff val="0"/>
              <a:alphaOff val="-6667"/>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Workflow and </a:t>
          </a:r>
          <a:r>
            <a:rPr lang="en-US" sz="1400" kern="1200" dirty="0" smtClean="0"/>
            <a:t>component specifications</a:t>
          </a:r>
          <a:endParaRPr lang="en-US" sz="1400" kern="1200" dirty="0"/>
        </a:p>
      </dsp:txBody>
      <dsp:txXfrm>
        <a:off x="2827328" y="1895348"/>
        <a:ext cx="1154490" cy="705103"/>
      </dsp:txXfrm>
    </dsp:sp>
    <dsp:sp modelId="{0A678906-861D-4A5D-90BD-B1741C5663C1}">
      <dsp:nvSpPr>
        <dsp:cNvPr id="0" name=""/>
        <dsp:cNvSpPr/>
      </dsp:nvSpPr>
      <dsp:spPr>
        <a:xfrm>
          <a:off x="2655596" y="749944"/>
          <a:ext cx="149795" cy="2434177"/>
        </a:xfrm>
        <a:custGeom>
          <a:avLst/>
          <a:gdLst/>
          <a:ahLst/>
          <a:cxnLst/>
          <a:rect l="0" t="0" r="0" b="0"/>
          <a:pathLst>
            <a:path>
              <a:moveTo>
                <a:pt x="0" y="0"/>
              </a:moveTo>
              <a:lnTo>
                <a:pt x="0" y="2434177"/>
              </a:lnTo>
              <a:lnTo>
                <a:pt x="149795" y="2434177"/>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D2DB63-C034-4347-852C-C58D97BA97D4}">
      <dsp:nvSpPr>
        <dsp:cNvPr id="0" name=""/>
        <dsp:cNvSpPr/>
      </dsp:nvSpPr>
      <dsp:spPr>
        <a:xfrm>
          <a:off x="2805391" y="2809633"/>
          <a:ext cx="1198364" cy="748977"/>
        </a:xfrm>
        <a:prstGeom prst="roundRect">
          <a:avLst>
            <a:gd name="adj" fmla="val 10000"/>
          </a:avLst>
        </a:prstGeom>
        <a:solidFill>
          <a:schemeClr val="lt1">
            <a:alpha val="90000"/>
            <a:hueOff val="0"/>
            <a:satOff val="0"/>
            <a:lumOff val="0"/>
            <a:alphaOff val="0"/>
          </a:schemeClr>
        </a:solidFill>
        <a:ln w="9525" cap="flat" cmpd="sng" algn="ctr">
          <a:solidFill>
            <a:schemeClr val="accent2">
              <a:alpha val="90000"/>
              <a:hueOff val="0"/>
              <a:satOff val="0"/>
              <a:lumOff val="0"/>
              <a:alphaOff val="-13333"/>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Data source connectivity</a:t>
          </a:r>
          <a:endParaRPr lang="en-US" sz="1400" kern="1200" dirty="0"/>
        </a:p>
      </dsp:txBody>
      <dsp:txXfrm>
        <a:off x="2827328" y="2831570"/>
        <a:ext cx="1154490" cy="705103"/>
      </dsp:txXfrm>
    </dsp:sp>
    <dsp:sp modelId="{DE122FF4-F814-4216-A528-39F971B35EC3}">
      <dsp:nvSpPr>
        <dsp:cNvPr id="0" name=""/>
        <dsp:cNvSpPr/>
      </dsp:nvSpPr>
      <dsp:spPr>
        <a:xfrm>
          <a:off x="2655596" y="749944"/>
          <a:ext cx="149795" cy="3370398"/>
        </a:xfrm>
        <a:custGeom>
          <a:avLst/>
          <a:gdLst/>
          <a:ahLst/>
          <a:cxnLst/>
          <a:rect l="0" t="0" r="0" b="0"/>
          <a:pathLst>
            <a:path>
              <a:moveTo>
                <a:pt x="0" y="0"/>
              </a:moveTo>
              <a:lnTo>
                <a:pt x="0" y="3370398"/>
              </a:lnTo>
              <a:lnTo>
                <a:pt x="149795" y="3370398"/>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B38E08-360A-43D3-9036-920B43CDE935}">
      <dsp:nvSpPr>
        <dsp:cNvPr id="0" name=""/>
        <dsp:cNvSpPr/>
      </dsp:nvSpPr>
      <dsp:spPr>
        <a:xfrm>
          <a:off x="2805391" y="3745855"/>
          <a:ext cx="1198364" cy="748977"/>
        </a:xfrm>
        <a:prstGeom prst="roundRect">
          <a:avLst>
            <a:gd name="adj" fmla="val 10000"/>
          </a:avLst>
        </a:prstGeom>
        <a:solidFill>
          <a:schemeClr val="lt1">
            <a:alpha val="90000"/>
            <a:hueOff val="0"/>
            <a:satOff val="0"/>
            <a:lumOff val="0"/>
            <a:alphaOff val="0"/>
          </a:schemeClr>
        </a:solidFill>
        <a:ln w="9525" cap="flat" cmpd="sng" algn="ctr">
          <a:solidFill>
            <a:schemeClr val="accent2">
              <a:alpha val="90000"/>
              <a:hueOff val="0"/>
              <a:satOff val="0"/>
              <a:lumOff val="0"/>
              <a:alphaOff val="-2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Repository</a:t>
          </a:r>
          <a:endParaRPr lang="en-US" sz="1400" kern="1200" dirty="0"/>
        </a:p>
      </dsp:txBody>
      <dsp:txXfrm>
        <a:off x="2827328" y="3767792"/>
        <a:ext cx="1154490" cy="705103"/>
      </dsp:txXfrm>
    </dsp:sp>
    <dsp:sp modelId="{DD06EFFD-3DE3-4D53-8C39-FF3B10A6D5C5}">
      <dsp:nvSpPr>
        <dsp:cNvPr id="0" name=""/>
        <dsp:cNvSpPr/>
      </dsp:nvSpPr>
      <dsp:spPr>
        <a:xfrm>
          <a:off x="4378244" y="967"/>
          <a:ext cx="1497955" cy="748977"/>
        </a:xfrm>
        <a:prstGeom prst="roundRect">
          <a:avLst>
            <a:gd name="adj" fmla="val 10000"/>
          </a:avLst>
        </a:prstGeom>
        <a:gradFill rotWithShape="0">
          <a:gsLst>
            <a:gs pos="0">
              <a:schemeClr val="accent2">
                <a:alpha val="90000"/>
                <a:hueOff val="0"/>
                <a:satOff val="0"/>
                <a:lumOff val="0"/>
                <a:alphaOff val="-40000"/>
                <a:tint val="50000"/>
                <a:satMod val="300000"/>
              </a:schemeClr>
            </a:gs>
            <a:gs pos="35000">
              <a:schemeClr val="accent2">
                <a:alpha val="90000"/>
                <a:hueOff val="0"/>
                <a:satOff val="0"/>
                <a:lumOff val="0"/>
                <a:alphaOff val="-40000"/>
                <a:tint val="37000"/>
                <a:satMod val="300000"/>
              </a:schemeClr>
            </a:gs>
            <a:gs pos="100000">
              <a:schemeClr val="accent2">
                <a:alpha val="90000"/>
                <a:hueOff val="0"/>
                <a:satOff val="0"/>
                <a:lumOff val="0"/>
                <a:alphaOff val="-4000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7940" rIns="41910" bIns="27940" numCol="1" spcCol="1270" anchor="ctr" anchorCtr="0">
          <a:noAutofit/>
        </a:bodyPr>
        <a:lstStyle/>
        <a:p>
          <a:pPr lvl="0" algn="ctr" defTabSz="977900">
            <a:lnSpc>
              <a:spcPct val="90000"/>
            </a:lnSpc>
            <a:spcBef>
              <a:spcPct val="0"/>
            </a:spcBef>
            <a:spcAft>
              <a:spcPct val="35000"/>
            </a:spcAft>
          </a:pPr>
          <a:r>
            <a:rPr lang="en-US" sz="2200" kern="1200" dirty="0" smtClean="0"/>
            <a:t>Secondary</a:t>
          </a:r>
          <a:endParaRPr lang="en-US" sz="2200" kern="1200" dirty="0"/>
        </a:p>
      </dsp:txBody>
      <dsp:txXfrm>
        <a:off x="4400181" y="22904"/>
        <a:ext cx="1454081" cy="705103"/>
      </dsp:txXfrm>
    </dsp:sp>
    <dsp:sp modelId="{51246CF4-36AA-4A40-8A8D-1E1466316056}">
      <dsp:nvSpPr>
        <dsp:cNvPr id="0" name=""/>
        <dsp:cNvSpPr/>
      </dsp:nvSpPr>
      <dsp:spPr>
        <a:xfrm>
          <a:off x="4528039" y="749944"/>
          <a:ext cx="149795" cy="561733"/>
        </a:xfrm>
        <a:custGeom>
          <a:avLst/>
          <a:gdLst/>
          <a:ahLst/>
          <a:cxnLst/>
          <a:rect l="0" t="0" r="0" b="0"/>
          <a:pathLst>
            <a:path>
              <a:moveTo>
                <a:pt x="0" y="0"/>
              </a:moveTo>
              <a:lnTo>
                <a:pt x="0" y="561733"/>
              </a:lnTo>
              <a:lnTo>
                <a:pt x="149795" y="561733"/>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65AB5C-9BE3-4985-98D0-60B877E1BAFE}">
      <dsp:nvSpPr>
        <dsp:cNvPr id="0" name=""/>
        <dsp:cNvSpPr/>
      </dsp:nvSpPr>
      <dsp:spPr>
        <a:xfrm>
          <a:off x="4677835" y="937189"/>
          <a:ext cx="1198364" cy="748977"/>
        </a:xfrm>
        <a:prstGeom prst="roundRect">
          <a:avLst>
            <a:gd name="adj" fmla="val 10000"/>
          </a:avLst>
        </a:prstGeom>
        <a:solidFill>
          <a:schemeClr val="lt1">
            <a:alpha val="90000"/>
            <a:hueOff val="0"/>
            <a:satOff val="0"/>
            <a:lumOff val="0"/>
            <a:alphaOff val="0"/>
          </a:schemeClr>
        </a:solidFill>
        <a:ln w="9525" cap="flat" cmpd="sng" algn="ctr">
          <a:solidFill>
            <a:schemeClr val="accent2">
              <a:alpha val="90000"/>
              <a:hueOff val="0"/>
              <a:satOff val="0"/>
              <a:lumOff val="0"/>
              <a:alphaOff val="-26667"/>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Job management</a:t>
          </a:r>
          <a:endParaRPr lang="en-US" sz="1400" kern="1200" dirty="0"/>
        </a:p>
      </dsp:txBody>
      <dsp:txXfrm>
        <a:off x="4699772" y="959126"/>
        <a:ext cx="1154490" cy="705103"/>
      </dsp:txXfrm>
    </dsp:sp>
    <dsp:sp modelId="{5338E0B4-6A9C-4928-AC64-17FC1C7824EC}">
      <dsp:nvSpPr>
        <dsp:cNvPr id="0" name=""/>
        <dsp:cNvSpPr/>
      </dsp:nvSpPr>
      <dsp:spPr>
        <a:xfrm>
          <a:off x="4528039" y="749944"/>
          <a:ext cx="149795" cy="1497955"/>
        </a:xfrm>
        <a:custGeom>
          <a:avLst/>
          <a:gdLst/>
          <a:ahLst/>
          <a:cxnLst/>
          <a:rect l="0" t="0" r="0" b="0"/>
          <a:pathLst>
            <a:path>
              <a:moveTo>
                <a:pt x="0" y="0"/>
              </a:moveTo>
              <a:lnTo>
                <a:pt x="0" y="1497955"/>
              </a:lnTo>
              <a:lnTo>
                <a:pt x="149795" y="1497955"/>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947C7B-1B53-4F25-B642-825CB60A3104}">
      <dsp:nvSpPr>
        <dsp:cNvPr id="0" name=""/>
        <dsp:cNvSpPr/>
      </dsp:nvSpPr>
      <dsp:spPr>
        <a:xfrm>
          <a:off x="4677835" y="1873411"/>
          <a:ext cx="1198364" cy="748977"/>
        </a:xfrm>
        <a:prstGeom prst="roundRect">
          <a:avLst>
            <a:gd name="adj" fmla="val 10000"/>
          </a:avLst>
        </a:prstGeom>
        <a:solidFill>
          <a:schemeClr val="lt1">
            <a:alpha val="90000"/>
            <a:hueOff val="0"/>
            <a:satOff val="0"/>
            <a:lumOff val="0"/>
            <a:alphaOff val="0"/>
          </a:schemeClr>
        </a:solidFill>
        <a:ln w="9525" cap="flat" cmpd="sng" algn="ctr">
          <a:solidFill>
            <a:schemeClr val="accent2">
              <a:alpha val="90000"/>
              <a:hueOff val="0"/>
              <a:satOff val="0"/>
              <a:lumOff val="0"/>
              <a:alphaOff val="-33333"/>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Change data capture</a:t>
          </a:r>
          <a:endParaRPr lang="en-US" sz="1400" kern="1200" dirty="0"/>
        </a:p>
      </dsp:txBody>
      <dsp:txXfrm>
        <a:off x="4699772" y="1895348"/>
        <a:ext cx="1154490" cy="705103"/>
      </dsp:txXfrm>
    </dsp:sp>
    <dsp:sp modelId="{78C71F8C-DB59-4B7C-8276-FA4C2B1BA881}">
      <dsp:nvSpPr>
        <dsp:cNvPr id="0" name=""/>
        <dsp:cNvSpPr/>
      </dsp:nvSpPr>
      <dsp:spPr>
        <a:xfrm>
          <a:off x="4528039" y="749944"/>
          <a:ext cx="149795" cy="2434177"/>
        </a:xfrm>
        <a:custGeom>
          <a:avLst/>
          <a:gdLst/>
          <a:ahLst/>
          <a:cxnLst/>
          <a:rect l="0" t="0" r="0" b="0"/>
          <a:pathLst>
            <a:path>
              <a:moveTo>
                <a:pt x="0" y="0"/>
              </a:moveTo>
              <a:lnTo>
                <a:pt x="0" y="2434177"/>
              </a:lnTo>
              <a:lnTo>
                <a:pt x="149795" y="2434177"/>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79B134-0E82-477A-A264-ABD880D931B6}">
      <dsp:nvSpPr>
        <dsp:cNvPr id="0" name=""/>
        <dsp:cNvSpPr/>
      </dsp:nvSpPr>
      <dsp:spPr>
        <a:xfrm>
          <a:off x="4677835" y="2809633"/>
          <a:ext cx="1198364" cy="748977"/>
        </a:xfrm>
        <a:prstGeom prst="roundRect">
          <a:avLst>
            <a:gd name="adj" fmla="val 10000"/>
          </a:avLst>
        </a:prstGeom>
        <a:solidFill>
          <a:schemeClr val="lt1">
            <a:alpha val="90000"/>
            <a:hueOff val="0"/>
            <a:satOff val="0"/>
            <a:lumOff val="0"/>
            <a:alphaOff val="0"/>
          </a:schemeClr>
        </a:solidFill>
        <a:ln w="9525" cap="flat" cmpd="sng" algn="ctr">
          <a:solidFill>
            <a:schemeClr val="accent2">
              <a:alpha val="90000"/>
              <a:hueOff val="0"/>
              <a:satOff val="0"/>
              <a:lumOff val="0"/>
              <a:alphaOff val="-4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Data profiling</a:t>
          </a:r>
          <a:endParaRPr lang="en-US" sz="1400" kern="1200" dirty="0"/>
        </a:p>
      </dsp:txBody>
      <dsp:txXfrm>
        <a:off x="4699772" y="2831570"/>
        <a:ext cx="1154490" cy="70510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C15A8D55-BB88-4F0F-910A-A83952E34487}" type="slidenum">
              <a:rPr lang="en-US"/>
              <a:pPr>
                <a:defRPr/>
              </a:pPr>
              <a:t>‹#›</a:t>
            </a:fld>
            <a:endParaRPr lang="en-US"/>
          </a:p>
        </p:txBody>
      </p:sp>
    </p:spTree>
    <p:extLst>
      <p:ext uri="{BB962C8B-B14F-4D97-AF65-F5344CB8AC3E}">
        <p14:creationId xmlns:p14="http://schemas.microsoft.com/office/powerpoint/2010/main" val="1715929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7044"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FEAE9D7A-EA54-4365-9F74-A5FA9FA3DB3C}" type="slidenum">
              <a:rPr lang="en-US"/>
              <a:pPr>
                <a:defRPr/>
              </a:pPr>
              <a:t>‹#›</a:t>
            </a:fld>
            <a:endParaRPr lang="en-US"/>
          </a:p>
        </p:txBody>
      </p:sp>
    </p:spTree>
    <p:extLst>
      <p:ext uri="{BB962C8B-B14F-4D97-AF65-F5344CB8AC3E}">
        <p14:creationId xmlns:p14="http://schemas.microsoft.com/office/powerpoint/2010/main" val="32691182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DED71B82-0CA7-4F83-98E3-F37BD393E445}" type="slidenum">
              <a:rPr kumimoji="0" lang="en-US" altLang="en-US" sz="1200" b="0" smtClean="0"/>
              <a:pPr/>
              <a:t>1</a:t>
            </a:fld>
            <a:endParaRPr kumimoji="0" lang="en-US" altLang="en-US" sz="1200" b="0" smtClean="0"/>
          </a:p>
        </p:txBody>
      </p:sp>
      <p:sp>
        <p:nvSpPr>
          <p:cNvPr id="88067"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pPr>
              <a:defRPr/>
            </a:pPr>
            <a:r>
              <a:rPr lang="en-US" dirty="0" smtClean="0"/>
              <a:t>Welcome to Lesson</a:t>
            </a:r>
            <a:r>
              <a:rPr lang="en-US" baseline="0" dirty="0" smtClean="0"/>
              <a:t> 2 of </a:t>
            </a:r>
            <a:r>
              <a:rPr lang="en-US" dirty="0" smtClean="0"/>
              <a:t>Module 5 on Architectures, Features, and Details of Data Integration</a:t>
            </a:r>
            <a:r>
              <a:rPr lang="en-US" baseline="0" dirty="0" smtClean="0"/>
              <a:t> Tools</a:t>
            </a:r>
            <a:r>
              <a:rPr lang="en-US" dirty="0" smtClean="0"/>
              <a:t>. </a:t>
            </a:r>
          </a:p>
          <a:p>
            <a:pPr>
              <a:defRPr/>
            </a:pPr>
            <a:endParaRPr lang="en-US" baseline="0" dirty="0" smtClean="0"/>
          </a:p>
          <a:p>
            <a:pPr>
              <a:defRPr/>
            </a:pPr>
            <a:r>
              <a:rPr lang="en-US" baseline="0" dirty="0" smtClean="0"/>
              <a:t>Opening question</a:t>
            </a:r>
          </a:p>
          <a:p>
            <a:pPr marL="171450" indent="-171450">
              <a:buFontTx/>
              <a:buChar char="-"/>
              <a:defRPr/>
            </a:pPr>
            <a:r>
              <a:rPr lang="en-US" baseline="0" dirty="0" smtClean="0"/>
              <a:t>Why is an integrated development environment an important feature for data integration tools?</a:t>
            </a:r>
          </a:p>
          <a:p>
            <a:pPr marL="171450" indent="-171450">
              <a:buFontTx/>
              <a:buChar char="-"/>
              <a:defRPr/>
            </a:pPr>
            <a:r>
              <a:rPr lang="en-US" baseline="0" dirty="0" smtClean="0"/>
              <a:t>Do all (or early) data integration tools provide an integrated </a:t>
            </a:r>
            <a:r>
              <a:rPr lang="en-US" baseline="0" smtClean="0"/>
              <a:t>development environment?</a:t>
            </a:r>
            <a:endParaRPr lang="en-US" dirty="0" smtClean="0"/>
          </a:p>
          <a:p>
            <a:pPr>
              <a:defRPr/>
            </a:pPr>
            <a:endParaRPr lang="en-US" dirty="0" smtClean="0"/>
          </a:p>
        </p:txBody>
      </p:sp>
    </p:spTree>
    <p:extLst>
      <p:ext uri="{BB962C8B-B14F-4D97-AF65-F5344CB8AC3E}">
        <p14:creationId xmlns:p14="http://schemas.microsoft.com/office/powerpoint/2010/main" val="2216520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 data can be derived</a:t>
            </a:r>
            <a:r>
              <a:rPr lang="en-US" baseline="0" dirty="0" smtClean="0"/>
              <a:t> from logs and triggers.</a:t>
            </a:r>
          </a:p>
          <a:p>
            <a:endParaRPr lang="en-US" baseline="0" dirty="0" smtClean="0"/>
          </a:p>
          <a:p>
            <a:r>
              <a:rPr lang="en-US" baseline="0" dirty="0" smtClean="0"/>
              <a:t>Stored in change tables</a:t>
            </a:r>
          </a:p>
          <a:p>
            <a:endParaRPr lang="en-US" baseline="0" dirty="0" smtClean="0"/>
          </a:p>
          <a:p>
            <a:r>
              <a:rPr lang="en-US" baseline="0" dirty="0" smtClean="0"/>
              <a:t>Publisher vs subscriber</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smtClean="0"/>
              <a:t>Publisher (upper left) provides authorization to extract change data </a:t>
            </a:r>
          </a:p>
          <a:p>
            <a:pPr marL="171450" indent="-171450">
              <a:buFontTx/>
              <a:buChar char="-"/>
            </a:pPr>
            <a:r>
              <a:rPr lang="en-US" baseline="0" dirty="0" smtClean="0"/>
              <a:t>Subscriber (bottom right) uses published change data</a:t>
            </a:r>
          </a:p>
          <a:p>
            <a:pPr marL="171450" indent="-171450">
              <a:buFontTx/>
              <a:buChar char="-"/>
            </a:pPr>
            <a:r>
              <a:rPr lang="en-US" baseline="0" dirty="0" smtClean="0"/>
              <a:t>Provides control to publisher and convenient access to subscriber</a:t>
            </a:r>
          </a:p>
          <a:p>
            <a:pPr marL="0" indent="0">
              <a:buFontTx/>
              <a:buNone/>
            </a:pPr>
            <a:endParaRPr lang="en-US" baseline="0" dirty="0" smtClean="0"/>
          </a:p>
          <a:p>
            <a:pPr marL="0" indent="0">
              <a:buFontTx/>
              <a:buNone/>
            </a:pPr>
            <a:r>
              <a:rPr lang="en-US" baseline="0" dirty="0" smtClean="0"/>
              <a:t>Provides a method to get data into a warehouse also</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10</a:t>
            </a:fld>
            <a:endParaRPr lang="en-US"/>
          </a:p>
        </p:txBody>
      </p:sp>
    </p:spTree>
    <p:extLst>
      <p:ext uri="{BB962C8B-B14F-4D97-AF65-F5344CB8AC3E}">
        <p14:creationId xmlns:p14="http://schemas.microsoft.com/office/powerpoint/2010/main" val="2173349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11</a:t>
            </a:fld>
            <a:endParaRPr kumimoji="0" lang="en-US" altLang="en-US" sz="1200" b="0"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dirty="0" smtClean="0"/>
              <a:t>Essential for software productivity: support initial</a:t>
            </a:r>
            <a:r>
              <a:rPr lang="en-US" altLang="en-US" baseline="0" dirty="0" smtClean="0"/>
              <a:t> loading and refresh processes</a:t>
            </a:r>
          </a:p>
          <a:p>
            <a:endParaRPr lang="en-US" altLang="en-US" baseline="0" dirty="0" smtClean="0"/>
          </a:p>
          <a:p>
            <a:r>
              <a:rPr lang="en-US" altLang="en-US" baseline="0" dirty="0" smtClean="0"/>
              <a:t>Evolution from custom coding to disparate tools to integrated development environments</a:t>
            </a:r>
          </a:p>
          <a:p>
            <a:endParaRPr lang="en-US" altLang="en-US" baseline="0" dirty="0" smtClean="0"/>
          </a:p>
          <a:p>
            <a:r>
              <a:rPr lang="en-US" altLang="en-US" baseline="0" dirty="0" smtClean="0"/>
              <a:t>Common features are graphical specification, transformations, and job management. Data profiling and change data capture are sometimes not provided.</a:t>
            </a:r>
          </a:p>
          <a:p>
            <a:endParaRPr lang="en-US" altLang="en-US" baseline="0" dirty="0" smtClean="0"/>
          </a:p>
          <a:p>
            <a:r>
              <a:rPr lang="en-US" altLang="en-US" baseline="0" dirty="0" smtClean="0"/>
              <a:t>ETL vs. ELT architectures</a:t>
            </a:r>
          </a:p>
          <a:p>
            <a:pPr marL="171450" indent="-171450">
              <a:buFontTx/>
              <a:buChar char="-"/>
            </a:pPr>
            <a:r>
              <a:rPr lang="en-US" altLang="en-US" baseline="0" dirty="0" smtClean="0"/>
              <a:t>Both approaches supported</a:t>
            </a:r>
          </a:p>
          <a:p>
            <a:pPr marL="171450" indent="-171450">
              <a:buFontTx/>
              <a:buChar char="-"/>
            </a:pPr>
            <a:r>
              <a:rPr lang="en-US" altLang="en-US" baseline="0" dirty="0" smtClean="0"/>
              <a:t>Transform outside DBMS</a:t>
            </a:r>
          </a:p>
          <a:p>
            <a:pPr marL="171450" indent="-171450">
              <a:buFontTx/>
              <a:buChar char="-"/>
            </a:pPr>
            <a:r>
              <a:rPr lang="en-US" altLang="en-US" baseline="0" dirty="0" smtClean="0"/>
              <a:t>Transform inside DBMS</a:t>
            </a:r>
          </a:p>
          <a:p>
            <a:pPr marL="0" indent="0">
              <a:buFontTx/>
              <a:buNone/>
            </a:pPr>
            <a:endParaRPr lang="en-US" altLang="en-US" baseline="0" dirty="0" smtClean="0"/>
          </a:p>
          <a:p>
            <a:pPr marL="0" indent="0">
              <a:buFontTx/>
              <a:buNone/>
            </a:pPr>
            <a:r>
              <a:rPr lang="en-US" altLang="en-US" baseline="0" dirty="0" smtClean="0"/>
              <a:t>Diverse marketplace </a:t>
            </a:r>
            <a:r>
              <a:rPr lang="en-US" altLang="en-US" baseline="0" smtClean="0"/>
              <a:t>with DBMS-based and open source tools</a:t>
            </a:r>
            <a:endParaRPr lang="en-US" altLang="en-US" dirty="0" smtClean="0"/>
          </a:p>
        </p:txBody>
      </p:sp>
    </p:spTree>
    <p:extLst>
      <p:ext uri="{BB962C8B-B14F-4D97-AF65-F5344CB8AC3E}">
        <p14:creationId xmlns:p14="http://schemas.microsoft.com/office/powerpoint/2010/main" val="2828471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Objectives:</a:t>
            </a:r>
          </a:p>
          <a:p>
            <a:pPr marL="171450" indent="-171450">
              <a:buFont typeface="Arial" pitchFamily="34" charset="0"/>
              <a:buChar char="•"/>
              <a:defRPr/>
            </a:pPr>
            <a:r>
              <a:rPr lang="en-US" baseline="0" dirty="0" smtClean="0"/>
              <a:t>Describe common features supported by data integration tools for graphical specification, job management, data profiling, and change data capture</a:t>
            </a:r>
          </a:p>
          <a:p>
            <a:pPr marL="171450" indent="-171450">
              <a:buFont typeface="Arial" pitchFamily="34" charset="0"/>
              <a:buChar char="•"/>
              <a:defRPr/>
            </a:pPr>
            <a:r>
              <a:rPr lang="en-US" baseline="0" dirty="0" smtClean="0"/>
              <a:t>List common transformations supported by data integration tools </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a:t>
            </a:fld>
            <a:endParaRPr lang="en-US"/>
          </a:p>
        </p:txBody>
      </p:sp>
    </p:spTree>
    <p:extLst>
      <p:ext uri="{BB962C8B-B14F-4D97-AF65-F5344CB8AC3E}">
        <p14:creationId xmlns:p14="http://schemas.microsoft.com/office/powerpoint/2010/main" val="2228365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This diagram divides features of data integration tools into essential and secondary categories. Integrated development environments (IDEs) support complex software projects with a source code editor, visual specification tools, debugger, and code generator packaged in a convenient graphical interface. Since data integration involves complex software development, IDEs have become essential for data integration tools. Most data integration tools use rule and graphical specifications rather than procedural coding to indicate workflow and transformations. Some tools can generate code that can be customized for more flexibility. Data source connectivity components and repository are also essential features.</a:t>
            </a:r>
          </a:p>
          <a:p>
            <a:endParaRPr kumimoji="1" lang="en-US" sz="1200" kern="1200" dirty="0" smtClean="0">
              <a:solidFill>
                <a:schemeClr val="tx1"/>
              </a:solidFill>
              <a:effectLst/>
              <a:latin typeface="Times New Roman" pitchFamily="18" charset="0"/>
              <a:ea typeface="+mn-ea"/>
              <a:cs typeface="+mn-cs"/>
            </a:endParaRPr>
          </a:p>
          <a:p>
            <a:r>
              <a:rPr kumimoji="1" lang="en-US" sz="1200" kern="1200" dirty="0" smtClean="0">
                <a:solidFill>
                  <a:schemeClr val="tx1"/>
                </a:solidFill>
                <a:effectLst/>
                <a:latin typeface="Times New Roman" pitchFamily="18" charset="0"/>
                <a:ea typeface="+mn-ea"/>
                <a:cs typeface="+mn-cs"/>
              </a:rPr>
              <a:t>Secondary features are provided by most products, but sometimes require an extended product with an additional license. Job management involves monitoring and scheduling of workflows for execution of data integration workflows. Change data capture typically uses a “publish and subscribe” model to control change data availability and notify subscribers about change data availability. Data profiling help a data warehouse administrator assess quality levels in data sources.</a:t>
            </a:r>
            <a:endParaRPr lang="en-US" dirty="0" smtClean="0"/>
          </a:p>
          <a:p>
            <a:r>
              <a:rPr lang="en-US" dirty="0" smtClean="0"/>
              <a:t>Job management: run-time</a:t>
            </a:r>
            <a:r>
              <a:rPr lang="en-US" baseline="0" dirty="0" smtClean="0"/>
              <a:t> and performance issue</a:t>
            </a:r>
          </a:p>
          <a:p>
            <a:endParaRPr lang="en-US" baseline="0" dirty="0" smtClean="0"/>
          </a:p>
          <a:p>
            <a:r>
              <a:rPr lang="en-US" baseline="0" dirty="0" smtClean="0"/>
              <a:t>Change data capture: support for initial part of refresh</a:t>
            </a:r>
          </a:p>
          <a:p>
            <a:endParaRPr lang="en-US" baseline="0" dirty="0" smtClean="0"/>
          </a:p>
          <a:p>
            <a:r>
              <a:rPr lang="en-US" baseline="0" dirty="0" smtClean="0"/>
              <a:t>Data profiling: support for initial population</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a:t>
            </a:fld>
            <a:endParaRPr lang="en-US"/>
          </a:p>
        </p:txBody>
      </p:sp>
    </p:spTree>
    <p:extLst>
      <p:ext uri="{BB962C8B-B14F-4D97-AF65-F5344CB8AC3E}">
        <p14:creationId xmlns:p14="http://schemas.microsoft.com/office/powerpoint/2010/main" val="3977787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 (Integrated Development Environment)</a:t>
            </a:r>
          </a:p>
          <a:p>
            <a:endParaRPr lang="en-US" dirty="0" smtClean="0"/>
          </a:p>
          <a:p>
            <a:r>
              <a:rPr lang="en-US" dirty="0" smtClean="0"/>
              <a:t>Provides comprehensive features for software development especially</a:t>
            </a:r>
            <a:r>
              <a:rPr lang="en-US" baseline="0" dirty="0" smtClean="0"/>
              <a:t> visual and graphical tools</a:t>
            </a:r>
          </a:p>
          <a:p>
            <a:endParaRPr lang="en-US" baseline="0" dirty="0" smtClean="0"/>
          </a:p>
          <a:p>
            <a:r>
              <a:rPr lang="en-US" baseline="0" dirty="0" err="1" smtClean="0"/>
              <a:t>Pentaho</a:t>
            </a:r>
            <a:r>
              <a:rPr lang="en-US" baseline="0" dirty="0" smtClean="0"/>
              <a:t> Data Integration</a:t>
            </a:r>
            <a:endParaRPr lang="en-US" dirty="0" smtClean="0"/>
          </a:p>
          <a:p>
            <a:endParaRPr lang="en-US" dirty="0" smtClean="0"/>
          </a:p>
          <a:p>
            <a:pPr marL="171450" indent="-171450">
              <a:buFont typeface="Arial" panose="020B0604020202020204" pitchFamily="34" charset="0"/>
              <a:buChar char="•"/>
            </a:pPr>
            <a:r>
              <a:rPr lang="en-US" dirty="0" smtClean="0"/>
              <a:t>Graphical code editor</a:t>
            </a:r>
            <a:r>
              <a:rPr lang="en-US" baseline="0" dirty="0" smtClean="0"/>
              <a:t> for transformations</a:t>
            </a:r>
            <a:endParaRPr lang="en-US" dirty="0" smtClean="0"/>
          </a:p>
          <a:p>
            <a:pPr marL="171450" indent="-171450">
              <a:buFont typeface="Arial" panose="020B0604020202020204" pitchFamily="34" charset="0"/>
              <a:buChar char="•"/>
            </a:pPr>
            <a:r>
              <a:rPr lang="en-US" dirty="0" smtClean="0"/>
              <a:t>Execution</a:t>
            </a:r>
            <a:r>
              <a:rPr lang="en-US" baseline="0" dirty="0" smtClean="0"/>
              <a:t> control including debugging and partial execution</a:t>
            </a:r>
            <a:endParaRPr lang="en-US" dirty="0" smtClean="0"/>
          </a:p>
          <a:p>
            <a:pPr marL="171450" indent="-171450">
              <a:buFont typeface="Arial" panose="020B0604020202020204" pitchFamily="34" charset="0"/>
              <a:buChar char="•"/>
            </a:pPr>
            <a:r>
              <a:rPr lang="en-US" dirty="0" smtClean="0"/>
              <a:t>Component browsers for</a:t>
            </a:r>
            <a:r>
              <a:rPr lang="en-US" baseline="0" dirty="0" smtClean="0"/>
              <a:t> transformation components</a:t>
            </a:r>
            <a:endParaRPr lang="en-US" dirty="0" smtClean="0"/>
          </a:p>
          <a:p>
            <a:pPr marL="171450" indent="-171450">
              <a:buFont typeface="Arial" panose="020B0604020202020204" pitchFamily="34" charset="0"/>
              <a:buChar char="•"/>
            </a:pPr>
            <a:r>
              <a:rPr lang="en-US" dirty="0" smtClean="0"/>
              <a:t>Property windows for steps</a:t>
            </a:r>
          </a:p>
          <a:p>
            <a:pPr marL="171450" indent="-171450">
              <a:buFont typeface="Arial" panose="020B0604020202020204" pitchFamily="34" charset="0"/>
              <a:buChar char="•"/>
            </a:pPr>
            <a:r>
              <a:rPr lang="en-US" dirty="0" smtClean="0"/>
              <a:t>Wizards for common</a:t>
            </a:r>
            <a:r>
              <a:rPr lang="en-US" baseline="0" dirty="0" smtClean="0"/>
              <a:t> steps such as database connections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4</a:t>
            </a:fld>
            <a:endParaRPr lang="en-US"/>
          </a:p>
        </p:txBody>
      </p:sp>
    </p:spTree>
    <p:extLst>
      <p:ext uri="{BB962C8B-B14F-4D97-AF65-F5344CB8AC3E}">
        <p14:creationId xmlns:p14="http://schemas.microsoft.com/office/powerpoint/2010/main" val="3630406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Snapshots </a:t>
            </a:r>
            <a:r>
              <a:rPr lang="en-US" baseline="0" dirty="0" smtClean="0"/>
              <a:t>from Pentaho Data Integration</a:t>
            </a:r>
            <a:endParaRPr lang="en-US" dirty="0" smtClean="0"/>
          </a:p>
          <a:p>
            <a:endParaRPr lang="en-US" dirty="0" smtClean="0"/>
          </a:p>
          <a:p>
            <a:r>
              <a:rPr lang="en-US" dirty="0" smtClean="0"/>
              <a:t>Workflow</a:t>
            </a:r>
          </a:p>
          <a:p>
            <a:pPr marL="171450" indent="-171450">
              <a:buFontTx/>
              <a:buChar char="-"/>
            </a:pPr>
            <a:r>
              <a:rPr lang="en-US" dirty="0" smtClean="0"/>
              <a:t>Data</a:t>
            </a:r>
            <a:r>
              <a:rPr lang="en-US" baseline="0" dirty="0" smtClean="0"/>
              <a:t> flow among data sources and </a:t>
            </a:r>
            <a:r>
              <a:rPr lang="en-US" baseline="0" dirty="0" smtClean="0"/>
              <a:t>processes</a:t>
            </a:r>
            <a:endParaRPr lang="en-US" baseline="0" dirty="0" smtClean="0"/>
          </a:p>
          <a:p>
            <a:pPr marL="171450" indent="-171450">
              <a:buFontTx/>
              <a:buChar char="-"/>
            </a:pPr>
            <a:r>
              <a:rPr lang="en-US" dirty="0" smtClean="0"/>
              <a:t>Graphical specification</a:t>
            </a:r>
          </a:p>
          <a:p>
            <a:endParaRPr lang="en-US" dirty="0" smtClean="0"/>
          </a:p>
          <a:p>
            <a:r>
              <a:rPr lang="en-US" dirty="0" smtClean="0"/>
              <a:t>Processes</a:t>
            </a:r>
            <a:endParaRPr lang="en-US" dirty="0" smtClean="0"/>
          </a:p>
          <a:p>
            <a:pPr marL="171450" indent="-171450">
              <a:buFontTx/>
              <a:buChar char="-"/>
            </a:pPr>
            <a:r>
              <a:rPr lang="en-US" dirty="0" smtClean="0"/>
              <a:t>Steps</a:t>
            </a:r>
            <a:r>
              <a:rPr lang="en-US" baseline="0" dirty="0" smtClean="0"/>
              <a:t> in workflow</a:t>
            </a:r>
          </a:p>
          <a:p>
            <a:pPr marL="171450" indent="-171450">
              <a:buFontTx/>
              <a:buChar char="-"/>
            </a:pPr>
            <a:r>
              <a:rPr lang="en-US" baseline="0" dirty="0" smtClean="0"/>
              <a:t>Window specification</a:t>
            </a:r>
          </a:p>
          <a:p>
            <a:pPr marL="0" indent="0">
              <a:buFontTx/>
              <a:buNone/>
            </a:pPr>
            <a:endParaRPr lang="en-US" baseline="0" dirty="0" smtClean="0"/>
          </a:p>
          <a:p>
            <a:pPr marL="0" indent="0">
              <a:buFontTx/>
              <a:buNone/>
            </a:pPr>
            <a:r>
              <a:rPr lang="en-US" baseline="0" dirty="0" smtClean="0"/>
              <a:t>Optimization</a:t>
            </a:r>
          </a:p>
          <a:p>
            <a:pPr marL="171450" indent="-171450">
              <a:buFontTx/>
              <a:buChar char="-"/>
            </a:pPr>
            <a:r>
              <a:rPr lang="en-US" baseline="0" dirty="0" smtClean="0"/>
              <a:t>Parallel processing</a:t>
            </a:r>
          </a:p>
          <a:p>
            <a:pPr marL="171450" indent="-171450">
              <a:buFontTx/>
              <a:buChar char="-"/>
            </a:pPr>
            <a:r>
              <a:rPr lang="en-US" baseline="0" dirty="0" smtClean="0"/>
              <a:t>Specialized algorithms</a:t>
            </a:r>
          </a:p>
          <a:p>
            <a:pPr marL="171450" indent="-171450">
              <a:buFontTx/>
              <a:buChar char="-"/>
            </a:pPr>
            <a:r>
              <a:rPr lang="en-US" baseline="0" dirty="0" smtClean="0"/>
              <a:t>Data flow specification is too low level for the ordering and algorithms inherent in some specifications such as joins</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5</a:t>
            </a:fld>
            <a:endParaRPr lang="en-US"/>
          </a:p>
        </p:txBody>
      </p:sp>
    </p:spTree>
    <p:extLst>
      <p:ext uri="{BB962C8B-B14F-4D97-AF65-F5344CB8AC3E}">
        <p14:creationId xmlns:p14="http://schemas.microsoft.com/office/powerpoint/2010/main" val="452905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a:t>
            </a:r>
            <a:r>
              <a:rPr lang="en-US" baseline="0" dirty="0" smtClean="0"/>
              <a:t> transformations</a:t>
            </a:r>
            <a:endParaRPr lang="en-US" dirty="0" smtClean="0"/>
          </a:p>
          <a:p>
            <a:endParaRPr lang="en-US" dirty="0" smtClean="0"/>
          </a:p>
          <a:p>
            <a:r>
              <a:rPr lang="en-US" dirty="0" err="1" smtClean="0"/>
              <a:t>Talend</a:t>
            </a:r>
            <a:r>
              <a:rPr lang="en-US" dirty="0" smtClean="0"/>
              <a:t> components: </a:t>
            </a:r>
          </a:p>
          <a:p>
            <a:endParaRPr lang="en-US" dirty="0" smtClean="0"/>
          </a:p>
          <a:p>
            <a:r>
              <a:rPr lang="en-US" dirty="0" smtClean="0"/>
              <a:t>Copyright: </a:t>
            </a:r>
            <a:r>
              <a:rPr lang="en-US" dirty="0" err="1" smtClean="0"/>
              <a:t>Talend</a:t>
            </a:r>
            <a:r>
              <a:rPr lang="en-US" dirty="0" smtClean="0"/>
              <a:t> icons</a:t>
            </a:r>
          </a:p>
          <a:p>
            <a:endParaRPr lang="en-US" dirty="0" smtClean="0"/>
          </a:p>
          <a:p>
            <a:r>
              <a:rPr lang="en-US" dirty="0" err="1" smtClean="0"/>
              <a:t>Talend</a:t>
            </a:r>
            <a:r>
              <a:rPr lang="en-US" dirty="0" smtClean="0"/>
              <a:t> components:</a:t>
            </a:r>
          </a:p>
          <a:p>
            <a:pPr marL="171450" indent="-171450">
              <a:buFontTx/>
              <a:buChar char="-"/>
            </a:pPr>
            <a:r>
              <a:rPr lang="en-US" baseline="0" dirty="0" smtClean="0"/>
              <a:t>Processing such as filter rows and filter columns</a:t>
            </a:r>
          </a:p>
          <a:p>
            <a:pPr marL="171450" indent="-171450">
              <a:buFontTx/>
              <a:buChar char="-"/>
            </a:pPr>
            <a:r>
              <a:rPr lang="en-US" baseline="0" dirty="0" smtClean="0"/>
              <a:t>Orchestration such as for loop and unite (combine flows)</a:t>
            </a:r>
          </a:p>
          <a:p>
            <a:pPr marL="171450" indent="-171450">
              <a:buFontTx/>
              <a:buChar char="-"/>
            </a:pPr>
            <a:r>
              <a:rPr lang="en-US" baseline="0" dirty="0" smtClean="0"/>
              <a:t>Business intelligence such as slowly changing dimension algorithm for Oracle and bar chart</a:t>
            </a:r>
          </a:p>
          <a:p>
            <a:pPr marL="171450" indent="-171450">
              <a:buFontTx/>
              <a:buChar char="-"/>
            </a:pPr>
            <a:r>
              <a:rPr lang="en-US" baseline="0" dirty="0" smtClean="0"/>
              <a:t>Database such as Oracle bulk load and Oracle stored procedure execution</a:t>
            </a:r>
          </a:p>
          <a:p>
            <a:pPr marL="171450" indent="-171450">
              <a:buFontTx/>
              <a:buChar char="-"/>
            </a:pPr>
            <a:r>
              <a:rPr lang="en-US" baseline="0" dirty="0" smtClean="0"/>
              <a:t>Data quality such as compliance check for columns and interval match</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smtClean="0"/>
              <a:t>File processing such as file comparison and file copy</a:t>
            </a:r>
            <a:endParaRPr lang="en-US" dirty="0" smtClean="0">
              <a:effectLst/>
            </a:endParaRPr>
          </a:p>
          <a:p>
            <a:pPr marL="171450" marR="0" indent="-171450" algn="l" defTabSz="914400" rtl="0" eaLnBrk="0" fontAlgn="base" latinLnBrk="0" hangingPunct="0">
              <a:lnSpc>
                <a:spcPct val="100000"/>
              </a:lnSpc>
              <a:spcBef>
                <a:spcPct val="30000"/>
              </a:spcBef>
              <a:spcAft>
                <a:spcPct val="0"/>
              </a:spcAft>
              <a:buClrTx/>
              <a:buSzTx/>
              <a:buFontTx/>
              <a:buChar char="-"/>
              <a:tabLst/>
              <a:defRPr/>
            </a:pPr>
            <a:endParaRPr lang="en-US" dirty="0" smtClean="0">
              <a:effectLst/>
            </a:endParaRPr>
          </a:p>
          <a:p>
            <a:pPr marL="171450" indent="-171450">
              <a:buFontTx/>
              <a:buChar cha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6</a:t>
            </a:fld>
            <a:endParaRPr lang="en-US"/>
          </a:p>
        </p:txBody>
      </p:sp>
    </p:spTree>
    <p:extLst>
      <p:ext uri="{BB962C8B-B14F-4D97-AF65-F5344CB8AC3E}">
        <p14:creationId xmlns:p14="http://schemas.microsoft.com/office/powerpoint/2010/main" val="4103676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Design</a:t>
            </a:r>
            <a:r>
              <a:rPr lang="en-US" baseline="0" dirty="0" smtClean="0"/>
              <a:t> objects and relationships</a:t>
            </a:r>
          </a:p>
          <a:p>
            <a:r>
              <a:rPr lang="en-US" baseline="0" dirty="0" smtClean="0"/>
              <a:t>- Common database for all features</a:t>
            </a:r>
            <a:endParaRPr lang="en-US" dirty="0" smtClean="0"/>
          </a:p>
          <a:p>
            <a:endParaRPr lang="en-US" dirty="0" smtClean="0"/>
          </a:p>
          <a:p>
            <a:r>
              <a:rPr lang="en-US" dirty="0" smtClean="0"/>
              <a:t>Dependencies</a:t>
            </a:r>
          </a:p>
          <a:p>
            <a:pPr marL="171450" indent="-171450">
              <a:buFontTx/>
              <a:buChar char="-"/>
            </a:pPr>
            <a:r>
              <a:rPr lang="en-US" dirty="0" smtClean="0"/>
              <a:t>Propagate changes</a:t>
            </a:r>
          </a:p>
          <a:p>
            <a:pPr marL="171450" indent="-171450">
              <a:buFontTx/>
              <a:buChar char="-"/>
            </a:pPr>
            <a:r>
              <a:rPr lang="en-US" dirty="0" smtClean="0"/>
              <a:t>Change</a:t>
            </a:r>
            <a:r>
              <a:rPr lang="en-US" baseline="0" dirty="0" smtClean="0"/>
              <a:t> data type</a:t>
            </a:r>
          </a:p>
          <a:p>
            <a:pPr marL="171450" indent="-171450">
              <a:buFontTx/>
              <a:buChar char="-"/>
            </a:pPr>
            <a:r>
              <a:rPr lang="en-US" baseline="0" dirty="0" smtClean="0"/>
              <a:t>Drop object related to other objects</a:t>
            </a:r>
            <a:endParaRPr lang="en-US" dirty="0" smtClean="0"/>
          </a:p>
          <a:p>
            <a:endParaRPr lang="en-US" dirty="0" smtClean="0"/>
          </a:p>
          <a:p>
            <a:r>
              <a:rPr lang="en-US" dirty="0" smtClean="0"/>
              <a:t>Documentation</a:t>
            </a:r>
          </a:p>
          <a:p>
            <a:r>
              <a:rPr lang="en-US" dirty="0" smtClean="0"/>
              <a:t>-</a:t>
            </a:r>
            <a:r>
              <a:rPr lang="en-US" baseline="0" dirty="0" smtClean="0"/>
              <a:t> Export in convenient manner</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7</a:t>
            </a:fld>
            <a:endParaRPr lang="en-US"/>
          </a:p>
        </p:txBody>
      </p:sp>
    </p:spTree>
    <p:extLst>
      <p:ext uri="{BB962C8B-B14F-4D97-AF65-F5344CB8AC3E}">
        <p14:creationId xmlns:p14="http://schemas.microsoft.com/office/powerpoint/2010/main" val="2454428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Scheduling</a:t>
            </a:r>
          </a:p>
          <a:p>
            <a:pPr marL="171450" indent="-171450">
              <a:buFontTx/>
              <a:buChar char="-"/>
            </a:pPr>
            <a:r>
              <a:rPr lang="en-US" dirty="0" smtClean="0"/>
              <a:t>Setting a schedule</a:t>
            </a:r>
          </a:p>
          <a:p>
            <a:pPr marL="171450" indent="-171450">
              <a:buFontTx/>
              <a:buChar char="-"/>
            </a:pPr>
            <a:r>
              <a:rPr lang="en-US" dirty="0" smtClean="0"/>
              <a:t>Repetition</a:t>
            </a:r>
          </a:p>
          <a:p>
            <a:pPr marL="171450" indent="-171450">
              <a:buFontTx/>
              <a:buChar char="-"/>
            </a:pPr>
            <a:r>
              <a:rPr lang="en-US" dirty="0" smtClean="0"/>
              <a:t>Conditional execution of steps</a:t>
            </a:r>
          </a:p>
          <a:p>
            <a:pPr marL="171450" indent="-171450">
              <a:buFontTx/>
              <a:buChar char="-"/>
            </a:pPr>
            <a:r>
              <a:rPr lang="en-US" dirty="0" smtClean="0"/>
              <a:t>Execution:</a:t>
            </a:r>
            <a:r>
              <a:rPr lang="en-US" baseline="0" dirty="0" smtClean="0"/>
              <a:t> start, stop, pause</a:t>
            </a:r>
            <a:endParaRPr lang="en-US" dirty="0" smtClean="0"/>
          </a:p>
          <a:p>
            <a:endParaRPr lang="en-US" dirty="0" smtClean="0"/>
          </a:p>
          <a:p>
            <a:r>
              <a:rPr lang="en-US" dirty="0" smtClean="0"/>
              <a:t>Monitoring</a:t>
            </a:r>
          </a:p>
          <a:p>
            <a:pPr marL="171450" indent="-171450">
              <a:buFontTx/>
              <a:buChar char="-"/>
            </a:pPr>
            <a:r>
              <a:rPr lang="en-US" baseline="0" dirty="0" smtClean="0"/>
              <a:t>Logging</a:t>
            </a:r>
          </a:p>
          <a:p>
            <a:pPr marL="171450" indent="-171450">
              <a:buFontTx/>
              <a:buChar char="-"/>
            </a:pPr>
            <a:r>
              <a:rPr lang="en-US" baseline="0" dirty="0" smtClean="0"/>
              <a:t>Performance alerts and reports</a:t>
            </a:r>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8</a:t>
            </a:fld>
            <a:endParaRPr lang="en-US"/>
          </a:p>
        </p:txBody>
      </p:sp>
    </p:spTree>
    <p:extLst>
      <p:ext uri="{BB962C8B-B14F-4D97-AF65-F5344CB8AC3E}">
        <p14:creationId xmlns:p14="http://schemas.microsoft.com/office/powerpoint/2010/main" val="1110100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Benefits:</a:t>
            </a:r>
          </a:p>
          <a:p>
            <a:pPr marL="171450" indent="-171450">
              <a:buFontTx/>
              <a:buChar char="-"/>
            </a:pPr>
            <a:r>
              <a:rPr lang="en-US" dirty="0" smtClean="0"/>
              <a:t>Improve</a:t>
            </a:r>
            <a:r>
              <a:rPr lang="en-US" baseline="0" dirty="0" smtClean="0"/>
              <a:t> data quality</a:t>
            </a:r>
          </a:p>
          <a:p>
            <a:pPr marL="171450" indent="-171450">
              <a:buFontTx/>
              <a:buChar char="-"/>
            </a:pPr>
            <a:r>
              <a:rPr lang="en-US" baseline="0" dirty="0" smtClean="0"/>
              <a:t>Reduce implementation (data loading and refresh) development times</a:t>
            </a:r>
          </a:p>
          <a:p>
            <a:pPr marL="171450" indent="-171450">
              <a:buFontTx/>
              <a:buChar char="-"/>
            </a:pPr>
            <a:r>
              <a:rPr lang="en-US" baseline="0" dirty="0" smtClean="0"/>
              <a:t>Provide users with improved understanding of data</a:t>
            </a:r>
            <a:endParaRPr lang="en-US" dirty="0" smtClean="0"/>
          </a:p>
          <a:p>
            <a:endParaRPr lang="en-US" dirty="0" smtClean="0"/>
          </a:p>
          <a:p>
            <a:r>
              <a:rPr lang="en-US" dirty="0" smtClean="0"/>
              <a:t>SQL Server data profiler</a:t>
            </a:r>
          </a:p>
          <a:p>
            <a:pPr marL="171450" indent="-171450">
              <a:buFontTx/>
              <a:buChar char="-"/>
            </a:pPr>
            <a:r>
              <a:rPr lang="en-US" dirty="0" smtClean="0"/>
              <a:t>Column length</a:t>
            </a:r>
          </a:p>
          <a:p>
            <a:pPr marL="171450" indent="-171450">
              <a:buFontTx/>
              <a:buChar char="-"/>
            </a:pPr>
            <a:r>
              <a:rPr lang="en-US" dirty="0" smtClean="0"/>
              <a:t>Null value ratio</a:t>
            </a:r>
          </a:p>
          <a:p>
            <a:pPr marL="171450" indent="-171450">
              <a:buFontTx/>
              <a:buChar char="-"/>
            </a:pPr>
            <a:r>
              <a:rPr lang="en-US" dirty="0" smtClean="0"/>
              <a:t>Column pattern: coverage for values</a:t>
            </a:r>
            <a:r>
              <a:rPr lang="en-US" baseline="0" dirty="0" smtClean="0"/>
              <a:t> matching regular expressions</a:t>
            </a:r>
          </a:p>
          <a:p>
            <a:pPr marL="171450" indent="-171450">
              <a:buFontTx/>
              <a:buChar char="-"/>
            </a:pPr>
            <a:r>
              <a:rPr lang="en-US" baseline="0" dirty="0" smtClean="0"/>
              <a:t>Descriptive statistics (min, max, average, median, …) and distribution</a:t>
            </a:r>
          </a:p>
          <a:p>
            <a:pPr marL="171450" indent="-171450">
              <a:buFontTx/>
              <a:buChar char="-"/>
            </a:pPr>
            <a:r>
              <a:rPr lang="en-US" baseline="0" dirty="0" smtClean="0"/>
              <a:t>Patterns: values matching regular expressions</a:t>
            </a:r>
          </a:p>
          <a:p>
            <a:pPr marL="171450" indent="-171450">
              <a:buFontTx/>
              <a:buChar char="-"/>
            </a:pPr>
            <a:r>
              <a:rPr lang="en-US" baseline="0" dirty="0" smtClean="0"/>
              <a:t>Uniqueness: distinct value for column or combination of columns</a:t>
            </a:r>
          </a:p>
          <a:p>
            <a:pPr marL="171450" indent="-171450">
              <a:buFontTx/>
              <a:buChar char="-"/>
            </a:pPr>
            <a:r>
              <a:rPr lang="en-US" baseline="0" dirty="0" smtClean="0"/>
              <a:t>Field relationships: FD coverage, inclusion coverage for potential PK-FK relationships</a:t>
            </a:r>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9</a:t>
            </a:fld>
            <a:endParaRPr lang="en-US"/>
          </a:p>
        </p:txBody>
      </p:sp>
    </p:spTree>
    <p:extLst>
      <p:ext uri="{BB962C8B-B14F-4D97-AF65-F5344CB8AC3E}">
        <p14:creationId xmlns:p14="http://schemas.microsoft.com/office/powerpoint/2010/main" val="9616645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934423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48639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0723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75116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27157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19276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29737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2480196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2638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78402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0051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0469523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WMF"/></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990600" y="1761744"/>
            <a:ext cx="7391400" cy="1143000"/>
          </a:xfrm>
        </p:spPr>
        <p:txBody>
          <a:bodyPr/>
          <a:lstStyle/>
          <a:p>
            <a:r>
              <a:rPr lang="en-US" altLang="en-US" dirty="0" smtClean="0"/>
              <a:t>Module 5</a:t>
            </a:r>
            <a:r>
              <a:rPr lang="en-US" altLang="en-US" dirty="0"/>
              <a:t/>
            </a:r>
            <a:br>
              <a:rPr lang="en-US" altLang="en-US" dirty="0"/>
            </a:br>
            <a:r>
              <a:rPr lang="en-US" altLang="en-US" dirty="0" smtClean="0"/>
              <a:t>Architectures, Features, and </a:t>
            </a:r>
            <a:br>
              <a:rPr lang="en-US" altLang="en-US" dirty="0" smtClean="0"/>
            </a:br>
            <a:r>
              <a:rPr lang="en-US" altLang="en-US" dirty="0" smtClean="0"/>
              <a:t>Details of Data </a:t>
            </a:r>
            <a:r>
              <a:rPr lang="en-US" altLang="en-US" dirty="0"/>
              <a:t>Integration </a:t>
            </a:r>
            <a:r>
              <a:rPr lang="en-US" altLang="en-US" dirty="0" smtClean="0"/>
              <a:t>Tools</a:t>
            </a:r>
          </a:p>
        </p:txBody>
      </p:sp>
      <p:sp>
        <p:nvSpPr>
          <p:cNvPr id="3075" name="Rectangle 5"/>
          <p:cNvSpPr>
            <a:spLocks noGrp="1" noChangeArrowheads="1"/>
          </p:cNvSpPr>
          <p:nvPr>
            <p:ph type="subTitle" idx="1"/>
          </p:nvPr>
        </p:nvSpPr>
        <p:spPr>
          <a:xfrm>
            <a:off x="1878013" y="3665538"/>
            <a:ext cx="6629400" cy="1676400"/>
          </a:xfrm>
          <a:noFill/>
          <a:ln w="25400"/>
        </p:spPr>
        <p:txBody>
          <a:bodyPr/>
          <a:lstStyle/>
          <a:p>
            <a:pPr eaLnBrk="1" hangingPunct="1"/>
            <a:r>
              <a:rPr lang="en-US" altLang="en-US" dirty="0" smtClean="0"/>
              <a:t>Lesson 2: Common Features of Data Integration Tools</a:t>
            </a:r>
          </a:p>
        </p:txBody>
      </p:sp>
    </p:spTree>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Data Capture</a:t>
            </a:r>
            <a:endParaRPr lang="en-US" dirty="0"/>
          </a:p>
        </p:txBody>
      </p:sp>
      <p:sp>
        <p:nvSpPr>
          <p:cNvPr id="4" name="Can 3"/>
          <p:cNvSpPr/>
          <p:nvPr/>
        </p:nvSpPr>
        <p:spPr bwMode="auto">
          <a:xfrm>
            <a:off x="2877312" y="1059966"/>
            <a:ext cx="1231392" cy="792480"/>
          </a:xfrm>
          <a:prstGeom prst="can">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mn-lt"/>
                <a:cs typeface="Times New Roman" pitchFamily="18" charset="0"/>
              </a:rPr>
              <a:t>Source Tables</a:t>
            </a:r>
          </a:p>
        </p:txBody>
      </p:sp>
      <p:sp>
        <p:nvSpPr>
          <p:cNvPr id="5" name="Right Arrow 4"/>
          <p:cNvSpPr/>
          <p:nvPr/>
        </p:nvSpPr>
        <p:spPr bwMode="auto">
          <a:xfrm>
            <a:off x="4498848" y="1328190"/>
            <a:ext cx="609600" cy="292608"/>
          </a:xfrm>
          <a:prstGeom prst="rightArrow">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1" lang="en-US" sz="2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6" name="Can 5"/>
          <p:cNvSpPr/>
          <p:nvPr/>
        </p:nvSpPr>
        <p:spPr bwMode="auto">
          <a:xfrm>
            <a:off x="5384292" y="1059966"/>
            <a:ext cx="1231392" cy="792480"/>
          </a:xfrm>
          <a:prstGeom prst="can">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algn="ctr" defTabSz="914400" rtl="0" eaLnBrk="1" fontAlgn="base" latinLnBrk="0" hangingPunct="1">
              <a:lnSpc>
                <a:spcPct val="100000"/>
              </a:lnSpc>
              <a:spcBef>
                <a:spcPct val="0"/>
              </a:spcBef>
              <a:spcAft>
                <a:spcPct val="0"/>
              </a:spcAft>
              <a:buClrTx/>
              <a:buSzTx/>
              <a:buFontTx/>
              <a:buNone/>
              <a:tabLst/>
            </a:pPr>
            <a:r>
              <a:rPr lang="en-US" sz="1600" b="0" dirty="0" smtClean="0">
                <a:latin typeface="+mn-lt"/>
              </a:rPr>
              <a:t>Logs</a:t>
            </a:r>
            <a:endParaRPr kumimoji="1" lang="en-US" sz="1600" b="0" i="0" u="none" strike="noStrike" cap="none" normalizeH="0" baseline="0" dirty="0" smtClean="0">
              <a:ln>
                <a:noFill/>
              </a:ln>
              <a:solidFill>
                <a:schemeClr val="tx1"/>
              </a:solidFill>
              <a:effectLst/>
              <a:latin typeface="+mn-lt"/>
              <a:cs typeface="Times New Roman" pitchFamily="18" charset="0"/>
            </a:endParaRPr>
          </a:p>
        </p:txBody>
      </p:sp>
      <p:sp>
        <p:nvSpPr>
          <p:cNvPr id="7" name="Can 6"/>
          <p:cNvSpPr/>
          <p:nvPr/>
        </p:nvSpPr>
        <p:spPr bwMode="auto">
          <a:xfrm>
            <a:off x="2877312" y="2766394"/>
            <a:ext cx="1231392" cy="792480"/>
          </a:xfrm>
          <a:prstGeom prst="can">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mn-lt"/>
                <a:cs typeface="Times New Roman" pitchFamily="18" charset="0"/>
              </a:rPr>
              <a:t>Change</a:t>
            </a:r>
          </a:p>
          <a:p>
            <a:pPr marL="0" marR="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mn-lt"/>
                <a:cs typeface="Times New Roman" pitchFamily="18" charset="0"/>
              </a:rPr>
              <a:t>Tables</a:t>
            </a:r>
          </a:p>
        </p:txBody>
      </p:sp>
      <p:cxnSp>
        <p:nvCxnSpPr>
          <p:cNvPr id="9" name="Straight Connector 8"/>
          <p:cNvCxnSpPr/>
          <p:nvPr/>
        </p:nvCxnSpPr>
        <p:spPr bwMode="auto">
          <a:xfrm>
            <a:off x="2999232" y="2126314"/>
            <a:ext cx="0" cy="463296"/>
          </a:xfrm>
          <a:prstGeom prst="line">
            <a:avLst/>
          </a:prstGeom>
          <a:noFill/>
          <a:ln w="952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p:cNvCxnSpPr/>
          <p:nvPr/>
        </p:nvCxnSpPr>
        <p:spPr bwMode="auto">
          <a:xfrm>
            <a:off x="3877056" y="2126314"/>
            <a:ext cx="0" cy="463296"/>
          </a:xfrm>
          <a:prstGeom prst="line">
            <a:avLst/>
          </a:prstGeom>
          <a:noFill/>
          <a:ln w="952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2987040" y="2251056"/>
            <a:ext cx="1011936" cy="338554"/>
          </a:xfrm>
          <a:prstGeom prst="rect">
            <a:avLst/>
          </a:prstGeom>
          <a:noFill/>
        </p:spPr>
        <p:txBody>
          <a:bodyPr wrap="square" rtlCol="0">
            <a:spAutoFit/>
          </a:bodyPr>
          <a:lstStyle/>
          <a:p>
            <a:r>
              <a:rPr lang="en-US" sz="1600" b="0" dirty="0" smtClean="0">
                <a:latin typeface="+mn-lt"/>
              </a:rPr>
              <a:t>Triggers</a:t>
            </a:r>
            <a:endParaRPr lang="en-US" sz="1600" b="0" dirty="0">
              <a:latin typeface="+mn-lt"/>
            </a:endParaRPr>
          </a:p>
        </p:txBody>
      </p:sp>
      <p:sp>
        <p:nvSpPr>
          <p:cNvPr id="12" name="Rounded Rectangle 11"/>
          <p:cNvSpPr/>
          <p:nvPr/>
        </p:nvSpPr>
        <p:spPr bwMode="auto">
          <a:xfrm>
            <a:off x="5237988" y="2678002"/>
            <a:ext cx="1377696" cy="880872"/>
          </a:xfrm>
          <a:prstGeom prst="roundRect">
            <a:avLst/>
          </a:prstGeom>
          <a:solidFill>
            <a:srgbClr val="FFFFCC"/>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mn-lt"/>
                <a:cs typeface="Times New Roman" pitchFamily="18" charset="0"/>
              </a:rPr>
              <a:t>Log extraction processes</a:t>
            </a:r>
          </a:p>
        </p:txBody>
      </p:sp>
      <p:sp>
        <p:nvSpPr>
          <p:cNvPr id="13" name="Right Arrow 12"/>
          <p:cNvSpPr/>
          <p:nvPr/>
        </p:nvSpPr>
        <p:spPr bwMode="auto">
          <a:xfrm rot="5400000">
            <a:off x="5695188" y="2118920"/>
            <a:ext cx="609600" cy="292608"/>
          </a:xfrm>
          <a:prstGeom prst="rightArrow">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1" lang="en-US" sz="2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4" name="Right Arrow 13"/>
          <p:cNvSpPr/>
          <p:nvPr/>
        </p:nvSpPr>
        <p:spPr bwMode="auto">
          <a:xfrm rot="10800000">
            <a:off x="4368546" y="3016330"/>
            <a:ext cx="609600" cy="292608"/>
          </a:xfrm>
          <a:prstGeom prst="rightArrow">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1" lang="en-US" sz="2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5" name="Right Arrow 14"/>
          <p:cNvSpPr/>
          <p:nvPr/>
        </p:nvSpPr>
        <p:spPr bwMode="auto">
          <a:xfrm rot="5400000">
            <a:off x="3188208" y="3909817"/>
            <a:ext cx="609600" cy="292608"/>
          </a:xfrm>
          <a:prstGeom prst="rightArrow">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1" lang="en-US" sz="2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6" name="Rounded Rectangle 15"/>
          <p:cNvSpPr/>
          <p:nvPr/>
        </p:nvSpPr>
        <p:spPr bwMode="auto">
          <a:xfrm>
            <a:off x="2804160" y="4553368"/>
            <a:ext cx="1377696" cy="880872"/>
          </a:xfrm>
          <a:prstGeom prst="roundRect">
            <a:avLst/>
          </a:prstGeom>
          <a:solidFill>
            <a:srgbClr val="FFFFCC"/>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mn-lt"/>
                <a:cs typeface="Times New Roman" pitchFamily="18" charset="0"/>
              </a:rPr>
              <a:t>Publishing processes</a:t>
            </a: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35424" y="4384430"/>
            <a:ext cx="844732" cy="1182624"/>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27533" y="990600"/>
            <a:ext cx="1254707" cy="896220"/>
          </a:xfrm>
          <a:prstGeom prst="rect">
            <a:avLst/>
          </a:prstGeom>
        </p:spPr>
      </p:pic>
      <p:sp>
        <p:nvSpPr>
          <p:cNvPr id="19" name="TextBox 18"/>
          <p:cNvSpPr txBox="1"/>
          <p:nvPr/>
        </p:nvSpPr>
        <p:spPr>
          <a:xfrm>
            <a:off x="1427533" y="1960424"/>
            <a:ext cx="1077162" cy="338554"/>
          </a:xfrm>
          <a:prstGeom prst="rect">
            <a:avLst/>
          </a:prstGeom>
          <a:noFill/>
        </p:spPr>
        <p:txBody>
          <a:bodyPr wrap="square" rtlCol="0">
            <a:spAutoFit/>
          </a:bodyPr>
          <a:lstStyle/>
          <a:p>
            <a:r>
              <a:rPr lang="en-US" sz="1600" b="0" dirty="0" smtClean="0">
                <a:latin typeface="+mn-lt"/>
              </a:rPr>
              <a:t>Publisher</a:t>
            </a:r>
            <a:endParaRPr lang="en-US" sz="1600" b="0" dirty="0">
              <a:latin typeface="+mn-lt"/>
            </a:endParaRPr>
          </a:p>
        </p:txBody>
      </p:sp>
      <p:sp>
        <p:nvSpPr>
          <p:cNvPr id="20" name="TextBox 19"/>
          <p:cNvSpPr txBox="1"/>
          <p:nvPr/>
        </p:nvSpPr>
        <p:spPr>
          <a:xfrm>
            <a:off x="4439564" y="4134495"/>
            <a:ext cx="1156563" cy="338554"/>
          </a:xfrm>
          <a:prstGeom prst="rect">
            <a:avLst/>
          </a:prstGeom>
          <a:noFill/>
        </p:spPr>
        <p:txBody>
          <a:bodyPr wrap="square" rtlCol="0">
            <a:spAutoFit/>
          </a:bodyPr>
          <a:lstStyle/>
          <a:p>
            <a:r>
              <a:rPr lang="en-US" sz="1600" b="0" dirty="0" smtClean="0">
                <a:latin typeface="+mn-lt"/>
              </a:rPr>
              <a:t>Subscriber</a:t>
            </a:r>
            <a:endParaRPr lang="en-US" sz="1600" b="0" dirty="0">
              <a:latin typeface="+mn-lt"/>
            </a:endParaRPr>
          </a:p>
        </p:txBody>
      </p:sp>
    </p:spTree>
    <p:extLst>
      <p:ext uri="{BB962C8B-B14F-4D97-AF65-F5344CB8AC3E}">
        <p14:creationId xmlns:p14="http://schemas.microsoft.com/office/powerpoint/2010/main" val="4173549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1" grpId="0"/>
      <p:bldP spid="12" grpId="0" animBg="1"/>
      <p:bldP spid="13" grpId="0" animBg="1"/>
      <p:bldP spid="14" grpId="0" animBg="1"/>
      <p:bldP spid="15" grpId="0" animBg="1"/>
      <p:bldP spid="16" grpId="0" animBg="1"/>
      <p:bldP spid="19"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smtClean="0"/>
              <a:t>Summary</a:t>
            </a:r>
          </a:p>
        </p:txBody>
      </p:sp>
      <p:sp>
        <p:nvSpPr>
          <p:cNvPr id="86019" name="Rectangle 3"/>
          <p:cNvSpPr>
            <a:spLocks noGrp="1" noChangeArrowheads="1"/>
          </p:cNvSpPr>
          <p:nvPr>
            <p:ph idx="1"/>
          </p:nvPr>
        </p:nvSpPr>
        <p:spPr/>
        <p:txBody>
          <a:bodyPr/>
          <a:lstStyle/>
          <a:p>
            <a:pPr eaLnBrk="1" hangingPunct="1"/>
            <a:r>
              <a:rPr lang="en-US" altLang="en-US" dirty="0" smtClean="0"/>
              <a:t>Strong trend for integrated development environments</a:t>
            </a:r>
          </a:p>
          <a:p>
            <a:pPr eaLnBrk="1" hangingPunct="1"/>
            <a:r>
              <a:rPr lang="en-US" altLang="en-US" dirty="0" smtClean="0"/>
              <a:t>Features for graphical specification, </a:t>
            </a:r>
            <a:r>
              <a:rPr lang="en-US" altLang="en-US" dirty="0" smtClean="0"/>
              <a:t>workflows, </a:t>
            </a:r>
            <a:r>
              <a:rPr lang="en-US" altLang="en-US" dirty="0" smtClean="0"/>
              <a:t>repository, change data capture, job management, and data profiling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Describe common features of data integration tools</a:t>
            </a:r>
          </a:p>
          <a:p>
            <a:r>
              <a:rPr lang="en-US" dirty="0" smtClean="0"/>
              <a:t>List some common </a:t>
            </a:r>
            <a:r>
              <a:rPr lang="en-US" dirty="0" smtClean="0"/>
              <a:t>transformation processes </a:t>
            </a:r>
            <a:r>
              <a:rPr lang="en-US" dirty="0" smtClean="0"/>
              <a:t>supported by data integration tools</a:t>
            </a:r>
            <a:endParaRPr lang="en-US" dirty="0"/>
          </a:p>
        </p:txBody>
      </p:sp>
    </p:spTree>
    <p:extLst>
      <p:ext uri="{BB962C8B-B14F-4D97-AF65-F5344CB8AC3E}">
        <p14:creationId xmlns:p14="http://schemas.microsoft.com/office/powerpoint/2010/main" val="797964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Feature Overview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2261588"/>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8997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 Overview</a:t>
            </a:r>
            <a:endParaRPr lang="en-US" dirty="0"/>
          </a:p>
        </p:txBody>
      </p:sp>
      <p:pic>
        <p:nvPicPr>
          <p:cNvPr id="5" name="Picture 4"/>
          <p:cNvPicPr>
            <a:picLocks noChangeAspect="1"/>
          </p:cNvPicPr>
          <p:nvPr/>
        </p:nvPicPr>
        <p:blipFill>
          <a:blip r:embed="rId3"/>
          <a:stretch>
            <a:fillRect/>
          </a:stretch>
        </p:blipFill>
        <p:spPr>
          <a:xfrm>
            <a:off x="304800" y="1153350"/>
            <a:ext cx="7986141" cy="4450397"/>
          </a:xfrm>
          <a:prstGeom prst="rect">
            <a:avLst/>
          </a:prstGeom>
        </p:spPr>
      </p:pic>
    </p:spTree>
    <p:extLst>
      <p:ext uri="{BB962C8B-B14F-4D97-AF65-F5344CB8AC3E}">
        <p14:creationId xmlns:p14="http://schemas.microsoft.com/office/powerpoint/2010/main" val="28330328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and </a:t>
            </a:r>
            <a:r>
              <a:rPr lang="en-US" dirty="0" smtClean="0"/>
              <a:t>Component Specification</a:t>
            </a:r>
            <a:endParaRPr lang="en-US" dirty="0"/>
          </a:p>
        </p:txBody>
      </p:sp>
      <p:pic>
        <p:nvPicPr>
          <p:cNvPr id="4" name="Picture 3" descr="Figure 25 Two Sort Rows Nodes Connected to Merge Join Node.png"/>
          <p:cNvPicPr/>
          <p:nvPr/>
        </p:nvPicPr>
        <p:blipFill>
          <a:blip r:embed="rId3" cstate="print"/>
          <a:stretch>
            <a:fillRect/>
          </a:stretch>
        </p:blipFill>
        <p:spPr>
          <a:xfrm>
            <a:off x="508254" y="2191512"/>
            <a:ext cx="3486150" cy="1704975"/>
          </a:xfrm>
          <a:prstGeom prst="rect">
            <a:avLst/>
          </a:prstGeom>
        </p:spPr>
      </p:pic>
      <p:pic>
        <p:nvPicPr>
          <p:cNvPr id="5" name="Picture 4" descr="Figure 26 Property Edit Window of Merge Join Node.png"/>
          <p:cNvPicPr/>
          <p:nvPr/>
        </p:nvPicPr>
        <p:blipFill>
          <a:blip r:embed="rId4" cstate="print"/>
          <a:stretch>
            <a:fillRect/>
          </a:stretch>
        </p:blipFill>
        <p:spPr>
          <a:xfrm>
            <a:off x="5012436" y="1709928"/>
            <a:ext cx="3238500" cy="3276600"/>
          </a:xfrm>
          <a:prstGeom prst="rect">
            <a:avLst/>
          </a:prstGeom>
        </p:spPr>
      </p:pic>
      <p:sp>
        <p:nvSpPr>
          <p:cNvPr id="3" name="TextBox 2"/>
          <p:cNvSpPr txBox="1"/>
          <p:nvPr/>
        </p:nvSpPr>
        <p:spPr>
          <a:xfrm>
            <a:off x="1377696" y="1732895"/>
            <a:ext cx="1499616" cy="461665"/>
          </a:xfrm>
          <a:prstGeom prst="rect">
            <a:avLst/>
          </a:prstGeom>
          <a:noFill/>
        </p:spPr>
        <p:txBody>
          <a:bodyPr wrap="square" rtlCol="0">
            <a:spAutoFit/>
          </a:bodyPr>
          <a:lstStyle/>
          <a:p>
            <a:r>
              <a:rPr lang="en-US" b="0" dirty="0" smtClean="0">
                <a:latin typeface="+mn-lt"/>
              </a:rPr>
              <a:t>Workflow</a:t>
            </a:r>
            <a:endParaRPr lang="en-US" b="0" dirty="0">
              <a:latin typeface="+mn-lt"/>
            </a:endParaRPr>
          </a:p>
        </p:txBody>
      </p:sp>
      <p:sp>
        <p:nvSpPr>
          <p:cNvPr id="6" name="TextBox 5"/>
          <p:cNvSpPr txBox="1"/>
          <p:nvPr/>
        </p:nvSpPr>
        <p:spPr>
          <a:xfrm>
            <a:off x="5119116" y="1130915"/>
            <a:ext cx="3131820" cy="461665"/>
          </a:xfrm>
          <a:prstGeom prst="rect">
            <a:avLst/>
          </a:prstGeom>
          <a:noFill/>
        </p:spPr>
        <p:txBody>
          <a:bodyPr wrap="square" rtlCol="0">
            <a:spAutoFit/>
          </a:bodyPr>
          <a:lstStyle/>
          <a:p>
            <a:r>
              <a:rPr lang="en-US" b="0" dirty="0" smtClean="0">
                <a:latin typeface="+mn-lt"/>
              </a:rPr>
              <a:t>Specification Window</a:t>
            </a:r>
            <a:endParaRPr lang="en-US" b="0" dirty="0">
              <a:latin typeface="+mn-lt"/>
            </a:endParaRPr>
          </a:p>
        </p:txBody>
      </p:sp>
    </p:spTree>
    <p:extLst>
      <p:ext uri="{BB962C8B-B14F-4D97-AF65-F5344CB8AC3E}">
        <p14:creationId xmlns:p14="http://schemas.microsoft.com/office/powerpoint/2010/main" val="336100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Components</a:t>
            </a:r>
            <a:endParaRPr lang="en-US" dirty="0"/>
          </a:p>
        </p:txBody>
      </p:sp>
      <p:pic>
        <p:nvPicPr>
          <p:cNvPr id="38914" name="Picture 2" descr="http://www.talendforge.org/svn/tos/tags/release-5_6_0M1/org.talend.designer.components.localprovider/components/tFilterRow/tFilterRow_icon32.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86712" y="1496403"/>
            <a:ext cx="406349" cy="406349"/>
          </a:xfrm>
          <a:prstGeom prst="rect">
            <a:avLst/>
          </a:prstGeom>
          <a:noFill/>
          <a:extLst>
            <a:ext uri="{909E8E84-426E-40DD-AFC4-6F175D3DCCD1}">
              <a14:hiddenFill xmlns:a14="http://schemas.microsoft.com/office/drawing/2010/main">
                <a:solidFill>
                  <a:srgbClr val="FFFFFF"/>
                </a:solidFill>
              </a14:hiddenFill>
            </a:ext>
          </a:extLst>
        </p:spPr>
      </p:pic>
      <p:pic>
        <p:nvPicPr>
          <p:cNvPr id="38920" name="Picture 8" descr="http://www.talendforge.org/svn/tos/tags/release-5_6_0M1/org.talend.designer.components.localprovider/components/tForeach/tForeach_icon3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6712" y="2210490"/>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38922" name="Picture 10" descr="http://www.talendforge.org/svn/tos/tags/release-5_6_0M1/org.talend.designer.components.localprovider/components/tUnite/tUnite_icon3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3172" y="2250749"/>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38923" name="Picture 11" descr="http://www.talendforge.org/svn/tos/tags/release-5_6_0M1/org.talend.designer.components.localprovider/components/tOracleSCDELT/tOracleSCDELT_icon3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0915" y="2761662"/>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38925" name="Picture 13" descr="http://www.talendforge.org/svn/tos/tags/release-5_6_0M1/org.talend.designer.components.localprovider/components/tBarChart/tBarChart_icon3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375" y="2761662"/>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959631" y="1482645"/>
            <a:ext cx="1682496" cy="369332"/>
          </a:xfrm>
          <a:prstGeom prst="rect">
            <a:avLst/>
          </a:prstGeom>
          <a:noFill/>
        </p:spPr>
        <p:txBody>
          <a:bodyPr wrap="square" rtlCol="0">
            <a:spAutoFit/>
          </a:bodyPr>
          <a:lstStyle/>
          <a:p>
            <a:r>
              <a:rPr lang="en-US" sz="1800" b="0" dirty="0" smtClean="0">
                <a:latin typeface="+mn-lt"/>
              </a:rPr>
              <a:t>Processing</a:t>
            </a:r>
            <a:endParaRPr lang="en-US" sz="1800" b="0" dirty="0">
              <a:latin typeface="+mn-lt"/>
            </a:endParaRPr>
          </a:p>
        </p:txBody>
      </p:sp>
      <p:sp>
        <p:nvSpPr>
          <p:cNvPr id="10" name="TextBox 9"/>
          <p:cNvSpPr txBox="1"/>
          <p:nvPr/>
        </p:nvSpPr>
        <p:spPr>
          <a:xfrm>
            <a:off x="2975428" y="2178224"/>
            <a:ext cx="1682496" cy="369332"/>
          </a:xfrm>
          <a:prstGeom prst="rect">
            <a:avLst/>
          </a:prstGeom>
          <a:noFill/>
        </p:spPr>
        <p:txBody>
          <a:bodyPr wrap="square" rtlCol="0">
            <a:spAutoFit/>
          </a:bodyPr>
          <a:lstStyle/>
          <a:p>
            <a:r>
              <a:rPr lang="en-US" sz="1800" b="0" dirty="0" smtClean="0">
                <a:latin typeface="+mn-lt"/>
              </a:rPr>
              <a:t>Orchestration</a:t>
            </a:r>
            <a:endParaRPr lang="en-US" sz="1800" b="0" dirty="0">
              <a:latin typeface="+mn-lt"/>
            </a:endParaRPr>
          </a:p>
        </p:txBody>
      </p:sp>
      <p:sp>
        <p:nvSpPr>
          <p:cNvPr id="11" name="TextBox 10"/>
          <p:cNvSpPr txBox="1"/>
          <p:nvPr/>
        </p:nvSpPr>
        <p:spPr>
          <a:xfrm>
            <a:off x="2959631" y="2729396"/>
            <a:ext cx="2387046" cy="369332"/>
          </a:xfrm>
          <a:prstGeom prst="rect">
            <a:avLst/>
          </a:prstGeom>
          <a:noFill/>
        </p:spPr>
        <p:txBody>
          <a:bodyPr wrap="square" rtlCol="0">
            <a:spAutoFit/>
          </a:bodyPr>
          <a:lstStyle/>
          <a:p>
            <a:r>
              <a:rPr lang="en-US" sz="1800" b="0" dirty="0" smtClean="0">
                <a:latin typeface="+mn-lt"/>
              </a:rPr>
              <a:t>Business intelligence</a:t>
            </a:r>
            <a:endParaRPr lang="en-US" sz="1800" b="0" dirty="0">
              <a:latin typeface="+mn-lt"/>
            </a:endParaRPr>
          </a:p>
        </p:txBody>
      </p:sp>
      <p:pic>
        <p:nvPicPr>
          <p:cNvPr id="4" name="Picture 2" descr="http://www.talendforge.org/svn/tos/tags/release-5_6_0M1/org.talend.designer.components.localprovider/components/tOracleBulkExec/tOracleBulkExec_icon3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70915" y="3410776"/>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2959631" y="3346244"/>
            <a:ext cx="2387046" cy="369332"/>
          </a:xfrm>
          <a:prstGeom prst="rect">
            <a:avLst/>
          </a:prstGeom>
          <a:noFill/>
        </p:spPr>
        <p:txBody>
          <a:bodyPr wrap="square" rtlCol="0">
            <a:spAutoFit/>
          </a:bodyPr>
          <a:lstStyle/>
          <a:p>
            <a:r>
              <a:rPr lang="en-US" sz="1800" b="0" dirty="0" smtClean="0">
                <a:latin typeface="+mn-lt"/>
              </a:rPr>
              <a:t>Database</a:t>
            </a:r>
            <a:endParaRPr lang="en-US" sz="1800" b="0" dirty="0">
              <a:latin typeface="+mn-lt"/>
            </a:endParaRPr>
          </a:p>
        </p:txBody>
      </p:sp>
      <p:pic>
        <p:nvPicPr>
          <p:cNvPr id="38916" name="Picture 4" descr="http://www.talendforge.org/svn/tos/tags/release-5_6_0M1/org.talend.designer.components.localprovider/components/tOracleSP/tOracleSP_icon32.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84782" y="3410776"/>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http://www.talendforge.org/svn/tos/tags/release-5_6_0M1/org.talend.designer.components.localprovider/components/tSchemaComplianceCheck/tSchemaComplianceCheck_icon32.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6712" y="4059890"/>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2975428" y="3995358"/>
            <a:ext cx="2387046" cy="369332"/>
          </a:xfrm>
          <a:prstGeom prst="rect">
            <a:avLst/>
          </a:prstGeom>
          <a:noFill/>
        </p:spPr>
        <p:txBody>
          <a:bodyPr wrap="square" rtlCol="0">
            <a:spAutoFit/>
          </a:bodyPr>
          <a:lstStyle/>
          <a:p>
            <a:r>
              <a:rPr lang="en-US" sz="1800" b="0" dirty="0" smtClean="0">
                <a:latin typeface="+mn-lt"/>
              </a:rPr>
              <a:t>Data quality</a:t>
            </a:r>
            <a:endParaRPr lang="en-US" sz="1800" b="0" dirty="0">
              <a:latin typeface="+mn-lt"/>
            </a:endParaRPr>
          </a:p>
        </p:txBody>
      </p:sp>
      <p:pic>
        <p:nvPicPr>
          <p:cNvPr id="6" name="Picture 8" descr="http://www.talendforge.org/svn/tos/tags/release-5_6_0M1/org.talend.designer.components.localprovider/components/tIntervalMatch/tIntervalMatch_icon32.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73172" y="4059890"/>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38921" name="Picture 9" descr="http://www.talendforge.org/svn/tos/tags/release-5_6_0M1/org.talend.designer.components.localprovider/components/tFileCompare/tFileCompare_icon32.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86712" y="4556604"/>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2959631" y="4513252"/>
            <a:ext cx="2387046" cy="369332"/>
          </a:xfrm>
          <a:prstGeom prst="rect">
            <a:avLst/>
          </a:prstGeom>
          <a:noFill/>
        </p:spPr>
        <p:txBody>
          <a:bodyPr wrap="square" rtlCol="0">
            <a:spAutoFit/>
          </a:bodyPr>
          <a:lstStyle/>
          <a:p>
            <a:r>
              <a:rPr lang="en-US" sz="1800" b="0" dirty="0" smtClean="0">
                <a:latin typeface="+mn-lt"/>
              </a:rPr>
              <a:t>File processing</a:t>
            </a:r>
            <a:endParaRPr lang="en-US" sz="1800" b="0" dirty="0">
              <a:latin typeface="+mn-lt"/>
            </a:endParaRPr>
          </a:p>
        </p:txBody>
      </p:sp>
      <p:pic>
        <p:nvPicPr>
          <p:cNvPr id="7" name="Picture 10" descr="http://www.talendforge.org/svn/tos/tags/release-5_6_0M1/org.talend.designer.components.localprovider/components/tFileCopy/tFileCopy_icon32.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84782" y="4570803"/>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http://www.talendforge.org/svn/tos/tags/release-5_6_0M1/org.talend.designer.components.localprovider/components/tFilterColumns/tFilterColumns_icon32.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30042" y="1525317"/>
            <a:ext cx="304800"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460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9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9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9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9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89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1" grpId="0"/>
      <p:bldP spid="13" grpId="0"/>
      <p:bldP spid="16"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Repository</a:t>
            </a:r>
            <a:endParaRPr lang="en-US" dirty="0"/>
          </a:p>
        </p:txBody>
      </p:sp>
      <p:sp>
        <p:nvSpPr>
          <p:cNvPr id="4" name="Can 3"/>
          <p:cNvSpPr/>
          <p:nvPr/>
        </p:nvSpPr>
        <p:spPr bwMode="auto">
          <a:xfrm>
            <a:off x="2256340" y="1617785"/>
            <a:ext cx="4109291" cy="3165230"/>
          </a:xfrm>
          <a:prstGeom prst="can">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chemeClr val="tx1"/>
                </a:solidFill>
                <a:effectLst/>
                <a:latin typeface="Arial" pitchFamily="127" charset="0"/>
                <a:ea typeface="ＭＳ Ｐゴシック" pitchFamily="127" charset="-128"/>
                <a:cs typeface="ＭＳ Ｐゴシック" pitchFamily="127" charset="-128"/>
              </a:rPr>
              <a:t>Design objects and relationships</a:t>
            </a:r>
            <a:endParaRPr kumimoji="0" lang="en-US" b="0" dirty="0" smtClean="0">
              <a:latin typeface="Arial" pitchFamily="127" charset="0"/>
              <a:ea typeface="ＭＳ Ｐゴシック" pitchFamily="127" charset="-128"/>
              <a:cs typeface="ＭＳ Ｐゴシック" pitchFamily="127" charset="-128"/>
            </a:endParaRPr>
          </a:p>
          <a:p>
            <a:pPr marL="342900" marR="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b="0" dirty="0" smtClean="0">
                <a:latin typeface="Arial" pitchFamily="127" charset="0"/>
                <a:ea typeface="ＭＳ Ｐゴシック" pitchFamily="127" charset="-128"/>
                <a:cs typeface="ＭＳ Ｐゴシック" pitchFamily="127" charset="-128"/>
              </a:rPr>
              <a:t>Dependencies</a:t>
            </a:r>
          </a:p>
          <a:p>
            <a:pPr marL="342900" marR="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b="0" dirty="0" smtClean="0">
                <a:latin typeface="Arial" pitchFamily="127" charset="0"/>
                <a:ea typeface="ＭＳ Ｐゴシック" pitchFamily="127" charset="-128"/>
                <a:cs typeface="ＭＳ Ｐゴシック" pitchFamily="127" charset="-128"/>
              </a:rPr>
              <a:t>Documentation</a:t>
            </a:r>
            <a:endParaRPr kumimoji="0" lang="en-US" sz="2400" b="0" i="0" u="none" strike="noStrike" cap="none" normalizeH="0" baseline="0" dirty="0" smtClean="0">
              <a:ln>
                <a:noFill/>
              </a:ln>
              <a:solidFill>
                <a:schemeClr val="tx1"/>
              </a:solidFill>
              <a:effectLst/>
              <a:latin typeface="Arial" pitchFamily="127" charset="0"/>
              <a:ea typeface="ＭＳ Ｐゴシック" pitchFamily="127" charset="-128"/>
              <a:cs typeface="ＭＳ Ｐゴシック" pitchFamily="127" charset="-128"/>
            </a:endParaRPr>
          </a:p>
        </p:txBody>
      </p:sp>
    </p:spTree>
    <p:extLst>
      <p:ext uri="{BB962C8B-B14F-4D97-AF65-F5344CB8AC3E}">
        <p14:creationId xmlns:p14="http://schemas.microsoft.com/office/powerpoint/2010/main" val="287304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Management</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0978" y="1837029"/>
            <a:ext cx="2512014" cy="231236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64836" y="1625040"/>
            <a:ext cx="2369820" cy="3022683"/>
          </a:xfrm>
          <a:prstGeom prst="rect">
            <a:avLst/>
          </a:prstGeom>
        </p:spPr>
      </p:pic>
    </p:spTree>
    <p:extLst>
      <p:ext uri="{BB962C8B-B14F-4D97-AF65-F5344CB8AC3E}">
        <p14:creationId xmlns:p14="http://schemas.microsoft.com/office/powerpoint/2010/main" val="94349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Profiling</a:t>
            </a:r>
            <a:endParaRPr lang="en-US" dirty="0"/>
          </a:p>
        </p:txBody>
      </p:sp>
      <p:pic>
        <p:nvPicPr>
          <p:cNvPr id="1026" name="Picture 2" descr="C:\Users\Michael\AppData\Local\Microsoft\Windows\Temporary Internet Files\Content.IE5\BKOXXCXZ\magnifying_glass[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9905" y="1573306"/>
            <a:ext cx="2781857" cy="325493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21762" y="1573306"/>
            <a:ext cx="4870937" cy="2308324"/>
          </a:xfrm>
          <a:prstGeom prst="rect">
            <a:avLst/>
          </a:prstGeom>
          <a:noFill/>
        </p:spPr>
        <p:txBody>
          <a:bodyPr wrap="square" rtlCol="0">
            <a:spAutoFit/>
          </a:bodyPr>
          <a:lstStyle/>
          <a:p>
            <a:pPr marL="800100" lvl="1" indent="-342900">
              <a:buFont typeface="Arial" panose="020B0604020202020204" pitchFamily="34" charset="0"/>
              <a:buChar char="•"/>
            </a:pPr>
            <a:r>
              <a:rPr lang="en-US" sz="2000" b="0" dirty="0">
                <a:latin typeface="+mn-lt"/>
              </a:rPr>
              <a:t>Descriptive statistics and distribution</a:t>
            </a:r>
          </a:p>
          <a:p>
            <a:pPr marL="800100" lvl="1" indent="-342900">
              <a:buFont typeface="Arial" panose="020B0604020202020204" pitchFamily="34" charset="0"/>
              <a:buChar char="•"/>
            </a:pPr>
            <a:r>
              <a:rPr lang="en-US" sz="2000" b="0" dirty="0">
                <a:latin typeface="+mn-lt"/>
              </a:rPr>
              <a:t>Null values</a:t>
            </a:r>
          </a:p>
          <a:p>
            <a:pPr marL="800100" lvl="1" indent="-342900">
              <a:buFont typeface="Arial" panose="020B0604020202020204" pitchFamily="34" charset="0"/>
              <a:buChar char="•"/>
            </a:pPr>
            <a:r>
              <a:rPr lang="en-US" sz="2000" b="0" dirty="0">
                <a:latin typeface="+mn-lt"/>
              </a:rPr>
              <a:t>Uniqueness</a:t>
            </a:r>
          </a:p>
          <a:p>
            <a:pPr marL="800100" lvl="1" indent="-342900">
              <a:buFont typeface="Arial" panose="020B0604020202020204" pitchFamily="34" charset="0"/>
              <a:buChar char="•"/>
            </a:pPr>
            <a:r>
              <a:rPr lang="en-US" sz="2000" b="0" dirty="0">
                <a:latin typeface="+mn-lt"/>
              </a:rPr>
              <a:t>Pattern matching coverage</a:t>
            </a:r>
          </a:p>
          <a:p>
            <a:pPr marL="800100" lvl="1" indent="-342900">
              <a:buFont typeface="Arial" panose="020B0604020202020204" pitchFamily="34" charset="0"/>
              <a:buChar char="•"/>
            </a:pPr>
            <a:r>
              <a:rPr lang="en-US" sz="2000" b="0" dirty="0">
                <a:latin typeface="+mn-lt"/>
              </a:rPr>
              <a:t>Field relationships</a:t>
            </a:r>
          </a:p>
          <a:p>
            <a:pPr marL="342900" indent="-342900">
              <a:buFont typeface="Arial" panose="020B0604020202020204" pitchFamily="34" charset="0"/>
              <a:buChar char="•"/>
            </a:pPr>
            <a:endParaRPr lang="en-US" sz="2000" b="0" dirty="0">
              <a:latin typeface="+mn-lt"/>
            </a:endParaRPr>
          </a:p>
        </p:txBody>
      </p:sp>
    </p:spTree>
    <p:extLst>
      <p:ext uri="{BB962C8B-B14F-4D97-AF65-F5344CB8AC3E}">
        <p14:creationId xmlns:p14="http://schemas.microsoft.com/office/powerpoint/2010/main" val="30347179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5 Architectures, Features, and  Details of Data Integration Tools&amp;quot;&quot;/&gt;&lt;property id=&quot;20307&quot; value=&quot;256&quot;/&gt;&lt;/object&gt;&lt;object type=&quot;3&quot; unique_id=&quot;10085&quot;&gt;&lt;property id=&quot;20148&quot; value=&quot;5&quot;/&gt;&lt;property id=&quot;20300&quot; value=&quot;Slide 11 - &amp;quot;Summary&amp;quot;&quot;/&gt;&lt;property id=&quot;20307&quot; value=&quot;264&quot;/&gt;&lt;/object&gt;&lt;object type=&quot;3&quot; unique_id=&quot;17180&quot;&gt;&lt;property id=&quot;20148&quot; value=&quot;5&quot;/&gt;&lt;property id=&quot;20300&quot; value=&quot;Slide 5 - &amp;quot;Workflow and Transformation Specification&amp;quot;&quot;/&gt;&lt;property id=&quot;20307&quot; value=&quot;395&quot;/&gt;&lt;/object&gt;&lt;object type=&quot;3&quot; unique_id=&quot;17271&quot;&gt;&lt;property id=&quot;20148&quot; value=&quot;5&quot;/&gt;&lt;property id=&quot;20300&quot; value=&quot;Slide 8 - &amp;quot;Job Management&amp;quot;&quot;/&gt;&lt;property id=&quot;20307&quot; value=&quot;396&quot;/&gt;&lt;/object&gt;&lt;object type=&quot;3&quot; unique_id=&quot;17640&quot;&gt;&lt;property id=&quot;20148&quot; value=&quot;5&quot;/&gt;&lt;property id=&quot;20300&quot; value=&quot;Slide 10 - &amp;quot;Change Data Capture&amp;quot;&quot;/&gt;&lt;property id=&quot;20307&quot; value=&quot;398&quot;/&gt;&lt;/object&gt;&lt;object type=&quot;3&quot; unique_id=&quot;17680&quot;&gt;&lt;property id=&quot;20148&quot; value=&quot;5&quot;/&gt;&lt;property id=&quot;20300&quot; value=&quot;Slide 6 - &amp;quot;Transformations&amp;quot;&quot;/&gt;&lt;property id=&quot;20307&quot; value=&quot;399&quot;/&gt;&lt;/object&gt;&lt;object type=&quot;3&quot; unique_id=&quot;24271&quot;&gt;&lt;property id=&quot;20148&quot; value=&quot;5&quot;/&gt;&lt;property id=&quot;20300&quot; value=&quot;Slide 4 - &amp;quot;IDE Overview&amp;quot;&quot;/&gt;&lt;property id=&quot;20307&quot; value=&quot;401&quot;/&gt;&lt;/object&gt;&lt;object type=&quot;3&quot; unique_id=&quot;24579&quot;&gt;&lt;property id=&quot;20148&quot; value=&quot;5&quot;/&gt;&lt;property id=&quot;20300&quot; value=&quot;Slide 2 - &amp;quot;Lesson Objectives&amp;quot;&quot;/&gt;&lt;property id=&quot;20307&quot; value=&quot;405&quot;/&gt;&lt;/object&gt;&lt;object type=&quot;3&quot; unique_id=&quot;24592&quot;&gt;&lt;property id=&quot;20148&quot; value=&quot;5&quot;/&gt;&lt;property id=&quot;20300&quot; value=&quot;Slide 3 - &amp;quot;Feature Overview&amp;quot;&quot;/&gt;&lt;property id=&quot;20307&quot; value=&quot;406&quot;/&gt;&lt;/object&gt;&lt;object type=&quot;3&quot; unique_id=&quot;24593&quot;&gt;&lt;property id=&quot;20148&quot; value=&quot;5&quot;/&gt;&lt;property id=&quot;20300&quot; value=&quot;Slide 7 - &amp;quot;Repository&amp;quot;&quot;/&gt;&lt;property id=&quot;20307&quot; value=&quot;408&quot;/&gt;&lt;/object&gt;&lt;object type=&quot;3&quot; unique_id=&quot;24594&quot;&gt;&lt;property id=&quot;20148&quot; value=&quot;5&quot;/&gt;&lt;property id=&quot;20300&quot; value=&quot;Slide 9 - &amp;quot;Data Profiling&amp;quot;&quot;/&gt;&lt;property id=&quot;20307&quot; value=&quot;409&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9411</TotalTime>
  <Words>857</Words>
  <Application>Microsoft Office PowerPoint</Application>
  <PresentationFormat>On-screen Show (4:3)</PresentationFormat>
  <Paragraphs>170</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ＭＳ Ｐゴシック</vt:lpstr>
      <vt:lpstr>Arial</vt:lpstr>
      <vt:lpstr>Times New Roman</vt:lpstr>
      <vt:lpstr>Blank Presentation</vt:lpstr>
      <vt:lpstr>Module 5 Architectures, Features, and  Details of Data Integration Tools</vt:lpstr>
      <vt:lpstr>Lesson Objectives</vt:lpstr>
      <vt:lpstr>Feature Overview</vt:lpstr>
      <vt:lpstr>IDE Overview</vt:lpstr>
      <vt:lpstr>Workflow and Component Specification</vt:lpstr>
      <vt:lpstr>Workflow Components</vt:lpstr>
      <vt:lpstr>Repository</vt:lpstr>
      <vt:lpstr>Job Management</vt:lpstr>
      <vt:lpstr>Data Profiling</vt:lpstr>
      <vt:lpstr>Change Data Capture</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 Lesson 2: Common Features of Data Integration Tools</dc:title>
  <dc:subject>Architectures, Features, and Details of Data Integration Tools</dc:subject>
  <dc:creator>Michael Mannino</dc:creator>
  <dc:description>Third edition</dc:description>
  <cp:lastModifiedBy>Mike</cp:lastModifiedBy>
  <cp:revision>2087</cp:revision>
  <cp:lastPrinted>1601-01-01T00:00:00Z</cp:lastPrinted>
  <dcterms:created xsi:type="dcterms:W3CDTF">2000-07-15T18:34:14Z</dcterms:created>
  <dcterms:modified xsi:type="dcterms:W3CDTF">2015-09-23T05:38:57Z</dcterms:modified>
</cp:coreProperties>
</file>