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56" r:id="rId2"/>
    <p:sldId id="406" r:id="rId3"/>
    <p:sldId id="395" r:id="rId4"/>
    <p:sldId id="381" r:id="rId5"/>
    <p:sldId id="409" r:id="rId6"/>
    <p:sldId id="408" r:id="rId7"/>
    <p:sldId id="410" r:id="rId8"/>
    <p:sldId id="393" r:id="rId9"/>
    <p:sldId id="384" r:id="rId10"/>
    <p:sldId id="264" r:id="rId11"/>
    <p:sldId id="407"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3"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3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a:t>Welcome to Lesson</a:t>
            </a:r>
            <a:r>
              <a:rPr lang="en-US" baseline="0" dirty="0"/>
              <a:t> 3 of </a:t>
            </a:r>
            <a:r>
              <a:rPr lang="en-US" dirty="0"/>
              <a:t>Module 5 on Architectures, Features, and Details of Data Integration</a:t>
            </a:r>
            <a:r>
              <a:rPr lang="en-US" baseline="0" dirty="0"/>
              <a:t> Tools</a:t>
            </a:r>
            <a:r>
              <a:rPr lang="en-US" dirty="0"/>
              <a:t>. </a:t>
            </a:r>
          </a:p>
          <a:p>
            <a:pPr>
              <a:defRPr/>
            </a:pPr>
            <a:endParaRPr lang="en-US" dirty="0"/>
          </a:p>
          <a:p>
            <a:pPr>
              <a:defRPr/>
            </a:pPr>
            <a:r>
              <a:rPr lang="en-US" dirty="0"/>
              <a:t>Opening question</a:t>
            </a:r>
          </a:p>
          <a:p>
            <a:pPr marL="171450" indent="-171450">
              <a:buFontTx/>
              <a:buChar char="-"/>
              <a:defRPr/>
            </a:pPr>
            <a:r>
              <a:rPr lang="en-US" dirty="0"/>
              <a:t>What business model does </a:t>
            </a:r>
            <a:r>
              <a:rPr lang="en-US" dirty="0" err="1"/>
              <a:t>Talend</a:t>
            </a:r>
            <a:r>
              <a:rPr lang="en-US" dirty="0"/>
              <a:t> use for its data integration products? Core model</a:t>
            </a:r>
          </a:p>
          <a:p>
            <a:pPr marL="171450" indent="-171450">
              <a:buFontTx/>
              <a:buChar char="-"/>
              <a:defRPr/>
            </a:pPr>
            <a:r>
              <a:rPr lang="en-US" dirty="0"/>
              <a:t>What is the difference between the community edition</a:t>
            </a:r>
            <a:r>
              <a:rPr lang="en-US" baseline="0" dirty="0"/>
              <a:t> and commercial edition?</a:t>
            </a:r>
          </a:p>
          <a:p>
            <a:pPr marL="171450" indent="-171450">
              <a:buFontTx/>
              <a:buChar char="-"/>
              <a:defRPr/>
            </a:pPr>
            <a:r>
              <a:rPr lang="en-US" baseline="0" dirty="0"/>
              <a:t>What distinction does </a:t>
            </a:r>
            <a:r>
              <a:rPr lang="en-US" baseline="0" dirty="0" err="1"/>
              <a:t>Talend</a:t>
            </a:r>
            <a:r>
              <a:rPr lang="en-US" baseline="0" dirty="0"/>
              <a:t> have in the open </a:t>
            </a:r>
            <a:r>
              <a:rPr lang="en-US" baseline="0"/>
              <a:t>source world? </a:t>
            </a:r>
            <a:r>
              <a:rPr lang="en-US" baseline="0" dirty="0"/>
              <a:t>First commercial open source vendor.</a:t>
            </a:r>
            <a:endParaRPr lang="en-US" dirty="0"/>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Prominent open source tools: not sure about the market</a:t>
            </a:r>
            <a:r>
              <a:rPr lang="en-US" altLang="en-US" baseline="0" dirty="0"/>
              <a:t> share but continue to evolve with new versions so some market acceptance</a:t>
            </a:r>
          </a:p>
          <a:p>
            <a:endParaRPr lang="en-US" altLang="en-US" baseline="0" dirty="0"/>
          </a:p>
          <a:p>
            <a:r>
              <a:rPr lang="en-US" altLang="en-US" baseline="0" dirty="0"/>
              <a:t>Editions:</a:t>
            </a:r>
          </a:p>
          <a:p>
            <a:pPr marL="171450" indent="-171450">
              <a:buFontTx/>
              <a:buChar char="-"/>
            </a:pPr>
            <a:r>
              <a:rPr lang="en-US" altLang="en-US" baseline="0" dirty="0"/>
              <a:t>Open: standard open source license for usage and distribution</a:t>
            </a:r>
          </a:p>
          <a:p>
            <a:pPr marL="171450" indent="-171450">
              <a:buFontTx/>
              <a:buChar char="-"/>
            </a:pPr>
            <a:r>
              <a:rPr lang="en-US" altLang="en-US" baseline="0" dirty="0"/>
              <a:t>Subscription editions: more features and support</a:t>
            </a:r>
          </a:p>
          <a:p>
            <a:pPr marL="0" indent="0">
              <a:buFontTx/>
              <a:buNone/>
            </a:pPr>
            <a:endParaRPr lang="en-US" altLang="en-US" baseline="0" dirty="0"/>
          </a:p>
          <a:p>
            <a:pPr marL="0" indent="0">
              <a:buFontTx/>
              <a:buNone/>
            </a:pPr>
            <a:r>
              <a:rPr lang="en-US" altLang="en-US" baseline="0" dirty="0"/>
              <a:t>Basic features supported</a:t>
            </a:r>
          </a:p>
          <a:p>
            <a:pPr marL="171450" indent="-171450">
              <a:buFontTx/>
              <a:buChar char="-"/>
            </a:pPr>
            <a:r>
              <a:rPr lang="en-US" altLang="en-US" baseline="0" dirty="0"/>
              <a:t>Integrated development environment</a:t>
            </a:r>
          </a:p>
          <a:p>
            <a:pPr marL="171450" indent="-171450">
              <a:buFontTx/>
              <a:buChar char="-"/>
            </a:pPr>
            <a:r>
              <a:rPr lang="en-US" altLang="en-US" baseline="0" dirty="0"/>
              <a:t>Graphical specification</a:t>
            </a:r>
          </a:p>
          <a:p>
            <a:pPr marL="171450" indent="-171450">
              <a:buFontTx/>
              <a:buChar char="-"/>
            </a:pPr>
            <a:r>
              <a:rPr lang="en-US" altLang="en-US" baseline="0" dirty="0"/>
              <a:t>Job management</a:t>
            </a:r>
          </a:p>
          <a:p>
            <a:pPr marL="171450" indent="-171450">
              <a:buFontTx/>
              <a:buChar char="-"/>
            </a:pPr>
            <a:r>
              <a:rPr lang="en-US" altLang="en-US" baseline="0" dirty="0"/>
              <a:t>Transformation libraries</a:t>
            </a:r>
          </a:p>
          <a:p>
            <a:pPr marL="0" indent="0">
              <a:buFontTx/>
              <a:buNone/>
            </a:pPr>
            <a:endParaRPr lang="en-US" altLang="en-US" baseline="0" dirty="0"/>
          </a:p>
          <a:p>
            <a:pPr marL="0" indent="0">
              <a:buFontTx/>
              <a:buNone/>
            </a:pPr>
            <a:r>
              <a:rPr lang="en-US" altLang="en-US" baseline="0" dirty="0"/>
              <a:t>Use </a:t>
            </a:r>
            <a:r>
              <a:rPr lang="en-US" altLang="en-US" baseline="0" dirty="0" err="1"/>
              <a:t>Pentaho</a:t>
            </a:r>
            <a:r>
              <a:rPr lang="en-US" altLang="en-US" baseline="0" dirty="0"/>
              <a:t> software demonstration and complete assignment</a:t>
            </a:r>
            <a:endParaRPr lang="en-US" altLang="en-US" dirty="0"/>
          </a:p>
          <a:p>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opening questions about </a:t>
            </a:r>
            <a:r>
              <a:rPr lang="en-US" dirty="0" err="1"/>
              <a:t>Talend</a:t>
            </a:r>
            <a:r>
              <a:rPr lang="en-US" dirty="0"/>
              <a:t> business</a:t>
            </a:r>
            <a:r>
              <a:rPr lang="en-US" baseline="0" dirty="0"/>
              <a:t> model and distinction as first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11</a:t>
            </a:fld>
            <a:endParaRPr lang="en-US"/>
          </a:p>
        </p:txBody>
      </p:sp>
    </p:spTree>
    <p:extLst>
      <p:ext uri="{BB962C8B-B14F-4D97-AF65-F5344CB8AC3E}">
        <p14:creationId xmlns:p14="http://schemas.microsoft.com/office/powerpoint/2010/main" val="180985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Lesson 3 covers the</a:t>
            </a:r>
            <a:r>
              <a:rPr lang="en-US" baseline="0" dirty="0"/>
              <a:t> features of </a:t>
            </a:r>
            <a:r>
              <a:rPr lang="en-US" baseline="0" dirty="0" err="1"/>
              <a:t>Talend</a:t>
            </a:r>
            <a:r>
              <a:rPr lang="en-US" baseline="0" dirty="0"/>
              <a:t> Open Studio, a prominent open source product.</a:t>
            </a:r>
          </a:p>
          <a:p>
            <a:pPr>
              <a:defRPr/>
            </a:pPr>
            <a:endParaRPr lang="en-US" dirty="0"/>
          </a:p>
          <a:p>
            <a:pPr>
              <a:defRPr/>
            </a:pPr>
            <a:r>
              <a:rPr lang="en-US" dirty="0"/>
              <a:t>Objectives:</a:t>
            </a:r>
          </a:p>
          <a:p>
            <a:pPr marL="171450" indent="-171450">
              <a:buFont typeface="Arial" pitchFamily="34" charset="0"/>
              <a:buChar char="•"/>
              <a:defRPr/>
            </a:pPr>
            <a:r>
              <a:rPr lang="en-US" dirty="0"/>
              <a:t>Compare and contrast the approaches</a:t>
            </a:r>
            <a:r>
              <a:rPr lang="en-US" baseline="0" dirty="0"/>
              <a:t> and features of </a:t>
            </a:r>
            <a:r>
              <a:rPr lang="en-US" dirty="0" err="1"/>
              <a:t>Talend</a:t>
            </a:r>
            <a:r>
              <a:rPr lang="en-US" baseline="0" dirty="0"/>
              <a:t> and Pentaho</a:t>
            </a:r>
          </a:p>
          <a:p>
            <a:pPr marL="171450" indent="-171450">
              <a:buFont typeface="Arial" pitchFamily="34" charset="0"/>
              <a:buChar char="•"/>
              <a:defRPr/>
            </a:pPr>
            <a:r>
              <a:rPr lang="en-US" dirty="0"/>
              <a:t>List major features of </a:t>
            </a:r>
            <a:r>
              <a:rPr lang="en-US" dirty="0" err="1"/>
              <a:t>Talend</a:t>
            </a:r>
            <a:r>
              <a:rPr lang="en-US" baseline="0" dirty="0"/>
              <a:t> Open Studio for data integration</a:t>
            </a:r>
          </a:p>
          <a:p>
            <a:pPr marL="171450" indent="-171450">
              <a:buFont typeface="Arial" pitchFamily="34" charset="0"/>
              <a:buChar char="•"/>
              <a:defRPr/>
            </a:pPr>
            <a:r>
              <a:rPr lang="en-US" baseline="0" dirty="0"/>
              <a:t>List major features of Pentaho data integration</a:t>
            </a:r>
            <a:endParaRPr lang="en-US" dirty="0"/>
          </a:p>
          <a:p>
            <a:pPr marL="171450" indent="-171450">
              <a:buFont typeface="Arial" pitchFamily="34" charset="0"/>
              <a:buChar char="•"/>
              <a:defRPr/>
            </a:pPr>
            <a:r>
              <a:rPr lang="en-US" dirty="0"/>
              <a:t>Compare and contrast the approaches</a:t>
            </a:r>
            <a:r>
              <a:rPr lang="en-US" baseline="0" dirty="0"/>
              <a:t> and features of </a:t>
            </a:r>
            <a:r>
              <a:rPr lang="en-US" dirty="0" err="1"/>
              <a:t>Talend</a:t>
            </a:r>
            <a:r>
              <a:rPr lang="en-US" baseline="0" dirty="0"/>
              <a:t> and Pentaho</a:t>
            </a:r>
            <a:endParaRPr lang="en-US" dirty="0"/>
          </a:p>
          <a:p>
            <a:pPr marL="171450" indent="-171450">
              <a:buFont typeface="Arial" pitchFamily="34" charset="0"/>
              <a:buChar char="•"/>
              <a:defRPr/>
            </a:pPr>
            <a:r>
              <a:rPr lang="en-US" baseline="0" dirty="0"/>
              <a:t>Practice using Pentaho on data integration workflows using the Pentaho demonstration and assignment</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313056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Family of products and services</a:t>
            </a:r>
          </a:p>
          <a:p>
            <a:r>
              <a:rPr lang="en-US" dirty="0"/>
              <a:t>Base products are open source.</a:t>
            </a:r>
          </a:p>
          <a:p>
            <a:r>
              <a:rPr lang="en-US" dirty="0"/>
              <a:t>Enterprise and platform</a:t>
            </a:r>
            <a:r>
              <a:rPr lang="en-US" baseline="0" dirty="0"/>
              <a:t> </a:t>
            </a:r>
            <a:r>
              <a:rPr lang="en-US" dirty="0"/>
              <a:t>editions:</a:t>
            </a:r>
            <a:r>
              <a:rPr lang="en-US" baseline="0" dirty="0"/>
              <a:t> subscription service providing technical support and additional features for multiple users and large scale computing</a:t>
            </a:r>
            <a:endParaRPr lang="en-US" dirty="0"/>
          </a:p>
          <a:p>
            <a:endParaRPr lang="en-US" dirty="0"/>
          </a:p>
          <a:p>
            <a:r>
              <a:rPr lang="en-US" dirty="0"/>
              <a:t>Talend Open Studio enterprise versions: team, professional, cluster, and big data</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2882540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Image taken from http://www.talend.com/products/data-integration</a:t>
            </a:r>
          </a:p>
          <a:p>
            <a:endParaRPr lang="en-US" altLang="en-US" dirty="0">
              <a:latin typeface="Arial" charset="0"/>
            </a:endParaRPr>
          </a:p>
          <a:p>
            <a:r>
              <a:rPr lang="en-US" altLang="en-US" dirty="0">
                <a:latin typeface="Arial" charset="0"/>
              </a:rPr>
              <a:t>Open source, free product</a:t>
            </a:r>
          </a:p>
          <a:p>
            <a:r>
              <a:rPr lang="en-US" altLang="en-US" dirty="0">
                <a:latin typeface="Arial" charset="0"/>
              </a:rPr>
              <a:t>Business modeling uses a flow chart notation. </a:t>
            </a:r>
          </a:p>
          <a:p>
            <a:endParaRPr lang="en-US" altLang="en-US" dirty="0">
              <a:latin typeface="Arial" charset="0"/>
            </a:endParaRPr>
          </a:p>
          <a:p>
            <a:r>
              <a:rPr lang="en-US" altLang="en-US" dirty="0">
                <a:latin typeface="Arial" charset="0"/>
              </a:rPr>
              <a:t>Repository: mostly for database schemas</a:t>
            </a:r>
          </a:p>
          <a:p>
            <a:endParaRPr lang="en-US" altLang="en-US" dirty="0">
              <a:latin typeface="Arial" charset="0"/>
            </a:endParaRPr>
          </a:p>
          <a:p>
            <a:r>
              <a:rPr lang="en-US" altLang="en-US" dirty="0">
                <a:latin typeface="Arial" charset="0"/>
              </a:rPr>
              <a:t>Database connectivity to many DBMSs</a:t>
            </a:r>
          </a:p>
          <a:p>
            <a:endParaRPr lang="en-US" altLang="en-US" dirty="0">
              <a:latin typeface="Arial" charset="0"/>
            </a:endParaRPr>
          </a:p>
          <a:p>
            <a:r>
              <a:rPr lang="en-US" altLang="en-US" dirty="0">
                <a:latin typeface="Arial" charset="0"/>
              </a:rPr>
              <a:t>Uses both ETL and ELT (Extract, Load, Transform) execution strategies. ELT performs transformations inside DBMS.</a:t>
            </a:r>
          </a:p>
          <a:p>
            <a:endParaRPr lang="en-US" altLang="en-US" dirty="0">
              <a:latin typeface="Arial" charset="0"/>
            </a:endParaRPr>
          </a:p>
          <a:p>
            <a:endParaRPr lang="en-US" altLang="en-US" dirty="0">
              <a:latin typeface="Arial" charset="0"/>
            </a:endParaRPr>
          </a:p>
        </p:txBody>
      </p:sp>
      <p:sp>
        <p:nvSpPr>
          <p:cNvPr id="1249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kumimoji="1" sz="2400" b="1">
                <a:solidFill>
                  <a:schemeClr val="tx1"/>
                </a:solidFill>
                <a:latin typeface="Times New Roman" pitchFamily="18" charset="0"/>
                <a:cs typeface="Times New Roman" pitchFamily="18" charset="0"/>
              </a:defRPr>
            </a:lvl1pPr>
            <a:lvl2pPr marL="742950" indent="-285750" defTabSz="912813" eaLnBrk="0" hangingPunct="0">
              <a:defRPr kumimoji="1" sz="2400" b="1">
                <a:solidFill>
                  <a:schemeClr val="tx1"/>
                </a:solidFill>
                <a:latin typeface="Times New Roman" pitchFamily="18" charset="0"/>
                <a:cs typeface="Times New Roman" pitchFamily="18" charset="0"/>
              </a:defRPr>
            </a:lvl2pPr>
            <a:lvl3pPr marL="1143000" indent="-228600" defTabSz="912813" eaLnBrk="0" hangingPunct="0">
              <a:defRPr kumimoji="1" sz="2400" b="1">
                <a:solidFill>
                  <a:schemeClr val="tx1"/>
                </a:solidFill>
                <a:latin typeface="Times New Roman" pitchFamily="18" charset="0"/>
                <a:cs typeface="Times New Roman" pitchFamily="18" charset="0"/>
              </a:defRPr>
            </a:lvl3pPr>
            <a:lvl4pPr marL="1600200" indent="-228600" defTabSz="912813" eaLnBrk="0" hangingPunct="0">
              <a:defRPr kumimoji="1" sz="2400" b="1">
                <a:solidFill>
                  <a:schemeClr val="tx1"/>
                </a:solidFill>
                <a:latin typeface="Times New Roman" pitchFamily="18" charset="0"/>
                <a:cs typeface="Times New Roman" pitchFamily="18" charset="0"/>
              </a:defRPr>
            </a:lvl4pPr>
            <a:lvl5pPr marL="2057400" indent="-228600" defTabSz="912813" eaLnBrk="0" hangingPunct="0">
              <a:defRPr kumimoji="1" sz="2400" b="1">
                <a:solidFill>
                  <a:schemeClr val="tx1"/>
                </a:solidFill>
                <a:latin typeface="Times New Roman" pitchFamily="18" charset="0"/>
                <a:cs typeface="Times New Roman" pitchFamily="18" charset="0"/>
              </a:defRPr>
            </a:lvl5pPr>
            <a:lvl6pPr marL="25146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E3A098D-2BED-4E1C-93BE-14D52A2A1318}" type="slidenum">
              <a:rPr kumimoji="0" lang="en-US" altLang="en-US" sz="1200" b="0" smtClean="0">
                <a:latin typeface="Arial" charset="0"/>
              </a:rPr>
              <a:pPr/>
              <a:t>4</a:t>
            </a:fld>
            <a:endParaRPr kumimoji="0" lang="en-US" altLang="en-US" sz="1200" b="0">
              <a:latin typeface="Arial" charset="0"/>
            </a:endParaRPr>
          </a:p>
        </p:txBody>
      </p:sp>
    </p:spTree>
    <p:extLst>
      <p:ext uri="{BB962C8B-B14F-4D97-AF65-F5344CB8AC3E}">
        <p14:creationId xmlns:p14="http://schemas.microsoft.com/office/powerpoint/2010/main" val="146450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err="1">
                <a:solidFill>
                  <a:schemeClr val="tx1"/>
                </a:solidFill>
                <a:effectLst/>
                <a:latin typeface="Times New Roman" pitchFamily="18" charset="0"/>
                <a:ea typeface="+mn-ea"/>
                <a:cs typeface="+mn-cs"/>
              </a:rPr>
              <a:t>Talend</a:t>
            </a:r>
            <a:r>
              <a:rPr kumimoji="1" lang="en-US" sz="1200" kern="1200" dirty="0">
                <a:solidFill>
                  <a:schemeClr val="tx1"/>
                </a:solidFill>
                <a:effectLst/>
                <a:latin typeface="Times New Roman" pitchFamily="18" charset="0"/>
                <a:ea typeface="+mn-ea"/>
                <a:cs typeface="+mn-cs"/>
              </a:rPr>
              <a:t> provides a convenient IDE for job design and execution as depicted in this snapshot. The repository pane contains components of a job design as well as metadata about data source schemas, code, SQL templates, and documentation.  The design pane contains the outline of job components and a code viewer for components with custom code. The component palette contains a list of folders containing components. An analyst can drag a component from an open folder into the job design canvas.  After placing components in the Canvas, an analyst connects them with data flows. The job pane contains job properties and execution details. The Canvas shows a job design or execution. In this snapshot, the Canvas contains a job design for an interval match with four components and three data flows. During job execution, the IDE annotates each part of a job design in the Canvas with execution details such as run times and number of objects read or written.</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2792279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a:t>Graphical notation: drag, drop, and connect components</a:t>
            </a:r>
          </a:p>
          <a:p>
            <a:pPr>
              <a:defRPr/>
            </a:pPr>
            <a:r>
              <a:rPr lang="en-US" dirty="0"/>
              <a:t>Data quality components: fuzzy match for distance comparisons, lookup match, uniqueness comparison</a:t>
            </a:r>
          </a:p>
          <a:p>
            <a:pPr>
              <a:defRPr/>
            </a:pPr>
            <a:r>
              <a:rPr lang="en-US" dirty="0"/>
              <a:t>Database components for reading and writing to databases</a:t>
            </a:r>
          </a:p>
          <a:p>
            <a:pPr>
              <a:defRPr/>
            </a:pPr>
            <a:r>
              <a:rPr lang="en-US" dirty="0"/>
              <a:t>File components for reading and writing to databases</a:t>
            </a:r>
          </a:p>
          <a:p>
            <a:pPr>
              <a:defRPr/>
            </a:pPr>
            <a:r>
              <a:rPr lang="en-US" dirty="0"/>
              <a:t>ELT components: </a:t>
            </a:r>
          </a:p>
          <a:p>
            <a:pPr>
              <a:defRPr/>
            </a:pPr>
            <a:r>
              <a:rPr lang="en-US" dirty="0"/>
              <a:t>- Perform transformations after loading in target database</a:t>
            </a:r>
          </a:p>
          <a:p>
            <a:pPr>
              <a:buFontTx/>
              <a:buChar char="-"/>
              <a:defRPr/>
            </a:pPr>
            <a:r>
              <a:rPr lang="en-US" dirty="0"/>
              <a:t>aggregate, filter column (name changes) and rows (condition), mapping (SQL modification statements for complex transformations)</a:t>
            </a:r>
          </a:p>
          <a:p>
            <a:pPr>
              <a:defRPr/>
            </a:pPr>
            <a:r>
              <a:rPr lang="en-US" dirty="0"/>
              <a:t>Processing:</a:t>
            </a:r>
          </a:p>
          <a:p>
            <a:pPr>
              <a:buFontTx/>
              <a:buChar char="-"/>
              <a:defRPr/>
            </a:pPr>
            <a:r>
              <a:rPr lang="en-US" dirty="0"/>
              <a:t>Sorting</a:t>
            </a:r>
          </a:p>
          <a:p>
            <a:pPr>
              <a:buFontTx/>
              <a:buChar char="-"/>
              <a:defRPr/>
            </a:pPr>
            <a:r>
              <a:rPr lang="en-US" dirty="0"/>
              <a:t> Type conversion</a:t>
            </a:r>
          </a:p>
          <a:p>
            <a:pPr>
              <a:buFontTx/>
              <a:buChar char="-"/>
              <a:defRPr/>
            </a:pPr>
            <a:r>
              <a:rPr lang="en-US" dirty="0"/>
              <a:t> Normalize/Denormalize</a:t>
            </a:r>
          </a:p>
          <a:p>
            <a:pPr>
              <a:buFontTx/>
              <a:buChar char="-"/>
              <a:defRPr/>
            </a:pPr>
            <a:r>
              <a:rPr lang="en-US" dirty="0"/>
              <a:t> </a:t>
            </a:r>
          </a:p>
          <a:p>
            <a:pPr>
              <a:defRPr/>
            </a:pPr>
            <a:r>
              <a:rPr lang="en-US" dirty="0"/>
              <a:t>Other component groups:</a:t>
            </a:r>
          </a:p>
          <a:p>
            <a:pPr>
              <a:buFontTx/>
              <a:buChar char="-"/>
              <a:defRPr/>
            </a:pPr>
            <a:r>
              <a:rPr lang="en-US" dirty="0"/>
              <a:t> XML</a:t>
            </a:r>
          </a:p>
          <a:p>
            <a:pPr>
              <a:buFontTx/>
              <a:buChar char="-"/>
              <a:defRPr/>
            </a:pPr>
            <a:r>
              <a:rPr lang="en-US" dirty="0"/>
              <a:t> Internet</a:t>
            </a:r>
            <a:r>
              <a:rPr lang="en-US" baseline="0" dirty="0"/>
              <a:t>: email, web pages, file transfers, sockets, news streams</a:t>
            </a:r>
            <a:endParaRPr lang="en-US" dirty="0"/>
          </a:p>
          <a:p>
            <a:pPr>
              <a:buFontTx/>
              <a:buChar char="-"/>
              <a:defRPr/>
            </a:pPr>
            <a:r>
              <a:rPr lang="en-US" dirty="0"/>
              <a:t> Logs and errors</a:t>
            </a:r>
          </a:p>
          <a:p>
            <a:pPr>
              <a:buFontTx/>
              <a:buChar char="-"/>
              <a:defRPr/>
            </a:pPr>
            <a:r>
              <a:rPr lang="en-US" dirty="0"/>
              <a:t> Task control (sequencing) </a:t>
            </a:r>
          </a:p>
          <a:p>
            <a:pPr>
              <a:defRPr/>
            </a:pPr>
            <a:endParaRPr lang="en-US" dirty="0"/>
          </a:p>
        </p:txBody>
      </p:sp>
      <p:sp>
        <p:nvSpPr>
          <p:cNvPr id="1259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kumimoji="1" sz="2400" b="1">
                <a:solidFill>
                  <a:schemeClr val="tx1"/>
                </a:solidFill>
                <a:latin typeface="Times New Roman" pitchFamily="18" charset="0"/>
                <a:cs typeface="Times New Roman" pitchFamily="18" charset="0"/>
              </a:defRPr>
            </a:lvl1pPr>
            <a:lvl2pPr marL="742950" indent="-285750" defTabSz="912813" eaLnBrk="0" hangingPunct="0">
              <a:defRPr kumimoji="1" sz="2400" b="1">
                <a:solidFill>
                  <a:schemeClr val="tx1"/>
                </a:solidFill>
                <a:latin typeface="Times New Roman" pitchFamily="18" charset="0"/>
                <a:cs typeface="Times New Roman" pitchFamily="18" charset="0"/>
              </a:defRPr>
            </a:lvl2pPr>
            <a:lvl3pPr marL="1143000" indent="-228600" defTabSz="912813" eaLnBrk="0" hangingPunct="0">
              <a:defRPr kumimoji="1" sz="2400" b="1">
                <a:solidFill>
                  <a:schemeClr val="tx1"/>
                </a:solidFill>
                <a:latin typeface="Times New Roman" pitchFamily="18" charset="0"/>
                <a:cs typeface="Times New Roman" pitchFamily="18" charset="0"/>
              </a:defRPr>
            </a:lvl3pPr>
            <a:lvl4pPr marL="1600200" indent="-228600" defTabSz="912813" eaLnBrk="0" hangingPunct="0">
              <a:defRPr kumimoji="1" sz="2400" b="1">
                <a:solidFill>
                  <a:schemeClr val="tx1"/>
                </a:solidFill>
                <a:latin typeface="Times New Roman" pitchFamily="18" charset="0"/>
                <a:cs typeface="Times New Roman" pitchFamily="18" charset="0"/>
              </a:defRPr>
            </a:lvl4pPr>
            <a:lvl5pPr marL="2057400" indent="-228600" defTabSz="912813" eaLnBrk="0" hangingPunct="0">
              <a:defRPr kumimoji="1" sz="2400" b="1">
                <a:solidFill>
                  <a:schemeClr val="tx1"/>
                </a:solidFill>
                <a:latin typeface="Times New Roman" pitchFamily="18" charset="0"/>
                <a:cs typeface="Times New Roman" pitchFamily="18" charset="0"/>
              </a:defRPr>
            </a:lvl5pPr>
            <a:lvl6pPr marL="25146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C09E5D5-1E02-4450-8A6F-369144CE820A}" type="slidenum">
              <a:rPr kumimoji="0" lang="en-US" altLang="en-US" sz="1200" b="0" smtClean="0">
                <a:latin typeface="Arial" charset="0"/>
              </a:rPr>
              <a:pPr/>
              <a:t>6</a:t>
            </a:fld>
            <a:endParaRPr kumimoji="0" lang="en-US" altLang="en-US" sz="1200" b="0">
              <a:latin typeface="Arial" charset="0"/>
            </a:endParaRPr>
          </a:p>
        </p:txBody>
      </p:sp>
    </p:spTree>
    <p:extLst>
      <p:ext uri="{BB962C8B-B14F-4D97-AF65-F5344CB8AC3E}">
        <p14:creationId xmlns:p14="http://schemas.microsoft.com/office/powerpoint/2010/main" val="3692400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To clarify job design features and components, an example job design is presented. A </a:t>
            </a:r>
            <a:r>
              <a:rPr kumimoji="1" lang="en-US" sz="1200" kern="1200" dirty="0" err="1">
                <a:solidFill>
                  <a:schemeClr val="tx1"/>
                </a:solidFill>
                <a:effectLst/>
                <a:latin typeface="Times New Roman" pitchFamily="18" charset="0"/>
                <a:ea typeface="+mn-ea"/>
                <a:cs typeface="+mn-cs"/>
              </a:rPr>
              <a:t>Talend</a:t>
            </a:r>
            <a:r>
              <a:rPr kumimoji="1" lang="en-US" sz="1200" kern="1200" dirty="0">
                <a:solidFill>
                  <a:schemeClr val="tx1"/>
                </a:solidFill>
                <a:effectLst/>
                <a:latin typeface="Times New Roman" pitchFamily="18" charset="0"/>
                <a:ea typeface="+mn-ea"/>
                <a:cs typeface="+mn-cs"/>
              </a:rPr>
              <a:t> job design involves a number of components connected to process work. In this </a:t>
            </a:r>
            <a:r>
              <a:rPr kumimoji="1" lang="en-US" sz="1200" kern="1200" dirty="0" err="1">
                <a:solidFill>
                  <a:schemeClr val="tx1"/>
                </a:solidFill>
                <a:effectLst/>
                <a:latin typeface="Times New Roman" pitchFamily="18" charset="0"/>
                <a:ea typeface="+mn-ea"/>
                <a:cs typeface="+mn-cs"/>
              </a:rPr>
              <a:t>snapsshot</a:t>
            </a:r>
            <a:r>
              <a:rPr kumimoji="1" lang="en-US" sz="1200" kern="1200" dirty="0">
                <a:solidFill>
                  <a:schemeClr val="tx1"/>
                </a:solidFill>
                <a:effectLst/>
                <a:latin typeface="Times New Roman" pitchFamily="18" charset="0"/>
                <a:ea typeface="+mn-ea"/>
                <a:cs typeface="+mn-cs"/>
              </a:rPr>
              <a:t>, the Excel data source (</a:t>
            </a:r>
            <a:r>
              <a:rPr kumimoji="1" lang="en-US" sz="1200" i="1" kern="1200" dirty="0" err="1">
                <a:solidFill>
                  <a:schemeClr val="tx1"/>
                </a:solidFill>
                <a:effectLst/>
                <a:latin typeface="Times New Roman" pitchFamily="18" charset="0"/>
                <a:ea typeface="+mn-ea"/>
                <a:cs typeface="+mn-cs"/>
              </a:rPr>
              <a:t>SSExcelSource</a:t>
            </a:r>
            <a:r>
              <a:rPr kumimoji="1" lang="en-US" sz="1200" kern="1200" dirty="0">
                <a:solidFill>
                  <a:schemeClr val="tx1"/>
                </a:solidFill>
                <a:effectLst/>
                <a:latin typeface="Times New Roman" pitchFamily="18" charset="0"/>
                <a:ea typeface="+mn-ea"/>
                <a:cs typeface="+mn-cs"/>
              </a:rPr>
              <a:t>) contains rows to be loaded into the </a:t>
            </a:r>
            <a:r>
              <a:rPr kumimoji="1" lang="en-US" sz="1200" i="1" kern="1200" dirty="0" err="1">
                <a:solidFill>
                  <a:schemeClr val="tx1"/>
                </a:solidFill>
                <a:effectLst/>
                <a:latin typeface="Times New Roman" pitchFamily="18" charset="0"/>
                <a:ea typeface="+mn-ea"/>
                <a:cs typeface="+mn-cs"/>
              </a:rPr>
              <a:t>SSSales</a:t>
            </a:r>
            <a:r>
              <a:rPr kumimoji="1" lang="en-US" sz="1200" kern="1200" dirty="0">
                <a:solidFill>
                  <a:schemeClr val="tx1"/>
                </a:solidFill>
                <a:effectLst/>
                <a:latin typeface="Times New Roman" pitchFamily="18" charset="0"/>
                <a:ea typeface="+mn-ea"/>
                <a:cs typeface="+mn-cs"/>
              </a:rPr>
              <a:t> table, the fact table of the Store Sales data warehouse. The first component in the flow is the Excel file, a </a:t>
            </a:r>
            <a:r>
              <a:rPr kumimoji="1" lang="en-US" sz="1200" kern="1200" dirty="0" err="1">
                <a:solidFill>
                  <a:schemeClr val="tx1"/>
                </a:solidFill>
                <a:effectLst/>
                <a:latin typeface="Times New Roman" pitchFamily="18" charset="0"/>
                <a:ea typeface="+mn-ea"/>
                <a:cs typeface="+mn-cs"/>
              </a:rPr>
              <a:t>tFileInputExcel</a:t>
            </a:r>
            <a:r>
              <a:rPr kumimoji="1" lang="en-US" sz="1200" kern="1200" dirty="0">
                <a:solidFill>
                  <a:schemeClr val="tx1"/>
                </a:solidFill>
                <a:effectLst/>
                <a:latin typeface="Times New Roman" pitchFamily="18" charset="0"/>
                <a:ea typeface="+mn-ea"/>
                <a:cs typeface="+mn-cs"/>
              </a:rPr>
              <a:t> component. The file input is processed by the </a:t>
            </a:r>
            <a:r>
              <a:rPr kumimoji="1" lang="en-US" sz="1200" kern="1200" dirty="0" err="1">
                <a:solidFill>
                  <a:schemeClr val="tx1"/>
                </a:solidFill>
                <a:effectLst/>
                <a:latin typeface="Times New Roman" pitchFamily="18" charset="0"/>
                <a:ea typeface="+mn-ea"/>
                <a:cs typeface="+mn-cs"/>
              </a:rPr>
              <a:t>tSchemaComplianceCheck</a:t>
            </a:r>
            <a:r>
              <a:rPr kumimoji="1" lang="en-US" sz="1200" kern="1200" dirty="0">
                <a:solidFill>
                  <a:schemeClr val="tx1"/>
                </a:solidFill>
                <a:effectLst/>
                <a:latin typeface="Times New Roman" pitchFamily="18" charset="0"/>
                <a:ea typeface="+mn-ea"/>
                <a:cs typeface="+mn-cs"/>
              </a:rPr>
              <a:t> component, a data quality component. Null value and data type checks are performed in the </a:t>
            </a:r>
            <a:r>
              <a:rPr kumimoji="1" lang="en-US" sz="1200" kern="1200" dirty="0" err="1">
                <a:solidFill>
                  <a:schemeClr val="tx1"/>
                </a:solidFill>
                <a:effectLst/>
                <a:latin typeface="Times New Roman" pitchFamily="18" charset="0"/>
                <a:ea typeface="+mn-ea"/>
                <a:cs typeface="+mn-cs"/>
              </a:rPr>
              <a:t>tSchemaComplianceCheck</a:t>
            </a:r>
            <a:r>
              <a:rPr kumimoji="1" lang="en-US" sz="1200" kern="1200" dirty="0">
                <a:solidFill>
                  <a:schemeClr val="tx1"/>
                </a:solidFill>
                <a:effectLst/>
                <a:latin typeface="Times New Roman" pitchFamily="18" charset="0"/>
                <a:ea typeface="+mn-ea"/>
                <a:cs typeface="+mn-cs"/>
              </a:rPr>
              <a:t> component. The output of the </a:t>
            </a:r>
            <a:r>
              <a:rPr kumimoji="1" lang="en-US" sz="1200" kern="1200" dirty="0" err="1">
                <a:solidFill>
                  <a:schemeClr val="tx1"/>
                </a:solidFill>
                <a:effectLst/>
                <a:latin typeface="Times New Roman" pitchFamily="18" charset="0"/>
                <a:ea typeface="+mn-ea"/>
                <a:cs typeface="+mn-cs"/>
              </a:rPr>
              <a:t>tSchemaComplianceCheck</a:t>
            </a:r>
            <a:r>
              <a:rPr kumimoji="1" lang="en-US" sz="1200" kern="1200" dirty="0">
                <a:solidFill>
                  <a:schemeClr val="tx1"/>
                </a:solidFill>
                <a:effectLst/>
                <a:latin typeface="Times New Roman" pitchFamily="18" charset="0"/>
                <a:ea typeface="+mn-ea"/>
                <a:cs typeface="+mn-cs"/>
              </a:rPr>
              <a:t> component is further processed by the </a:t>
            </a:r>
            <a:r>
              <a:rPr kumimoji="1" lang="en-US" sz="1200" kern="1200" dirty="0" err="1">
                <a:solidFill>
                  <a:schemeClr val="tx1"/>
                </a:solidFill>
                <a:effectLst/>
                <a:latin typeface="Times New Roman" pitchFamily="18" charset="0"/>
                <a:ea typeface="+mn-ea"/>
                <a:cs typeface="+mn-cs"/>
              </a:rPr>
              <a:t>tMap</a:t>
            </a:r>
            <a:r>
              <a:rPr kumimoji="1" lang="en-US" sz="1200" kern="1200" dirty="0">
                <a:solidFill>
                  <a:schemeClr val="tx1"/>
                </a:solidFill>
                <a:effectLst/>
                <a:latin typeface="Times New Roman" pitchFamily="18" charset="0"/>
                <a:ea typeface="+mn-ea"/>
                <a:cs typeface="+mn-cs"/>
              </a:rPr>
              <a:t> component. The </a:t>
            </a:r>
            <a:r>
              <a:rPr kumimoji="1" lang="en-US" sz="1200" kern="1200" dirty="0" err="1">
                <a:solidFill>
                  <a:schemeClr val="tx1"/>
                </a:solidFill>
                <a:effectLst/>
                <a:latin typeface="Times New Roman" pitchFamily="18" charset="0"/>
                <a:ea typeface="+mn-ea"/>
                <a:cs typeface="+mn-cs"/>
              </a:rPr>
              <a:t>tMap</a:t>
            </a:r>
            <a:r>
              <a:rPr kumimoji="1" lang="en-US" sz="1200" kern="1200" dirty="0">
                <a:solidFill>
                  <a:schemeClr val="tx1"/>
                </a:solidFill>
                <a:effectLst/>
                <a:latin typeface="Times New Roman" pitchFamily="18" charset="0"/>
                <a:ea typeface="+mn-ea"/>
                <a:cs typeface="+mn-cs"/>
              </a:rPr>
              <a:t> component performs joins on four dimension tables (</a:t>
            </a:r>
            <a:r>
              <a:rPr kumimoji="1" lang="en-US" sz="1200" i="1" kern="1200" dirty="0" err="1">
                <a:solidFill>
                  <a:schemeClr val="tx1"/>
                </a:solidFill>
                <a:effectLst/>
                <a:latin typeface="Times New Roman" pitchFamily="18" charset="0"/>
                <a:ea typeface="+mn-ea"/>
                <a:cs typeface="+mn-cs"/>
              </a:rPr>
              <a:t>SSCustomer</a:t>
            </a:r>
            <a:r>
              <a:rPr kumimoji="1" lang="en-US" sz="1200" kern="1200" dirty="0">
                <a:solidFill>
                  <a:schemeClr val="tx1"/>
                </a:solidFill>
                <a:effectLst/>
                <a:latin typeface="Times New Roman" pitchFamily="18" charset="0"/>
                <a:ea typeface="+mn-ea"/>
                <a:cs typeface="+mn-cs"/>
              </a:rPr>
              <a:t>, </a:t>
            </a:r>
            <a:r>
              <a:rPr kumimoji="1" lang="en-US" sz="1200" i="1" kern="1200" dirty="0" err="1">
                <a:solidFill>
                  <a:schemeClr val="tx1"/>
                </a:solidFill>
                <a:effectLst/>
                <a:latin typeface="Times New Roman" pitchFamily="18" charset="0"/>
                <a:ea typeface="+mn-ea"/>
                <a:cs typeface="+mn-cs"/>
              </a:rPr>
              <a:t>SSStore</a:t>
            </a:r>
            <a:r>
              <a:rPr kumimoji="1" lang="en-US" sz="1200" kern="1200" dirty="0">
                <a:solidFill>
                  <a:schemeClr val="tx1"/>
                </a:solidFill>
                <a:effectLst/>
                <a:latin typeface="Times New Roman" pitchFamily="18" charset="0"/>
                <a:ea typeface="+mn-ea"/>
                <a:cs typeface="+mn-cs"/>
              </a:rPr>
              <a:t>, </a:t>
            </a:r>
            <a:r>
              <a:rPr kumimoji="1" lang="en-US" sz="1200" i="1" kern="1200" dirty="0" err="1">
                <a:solidFill>
                  <a:schemeClr val="tx1"/>
                </a:solidFill>
                <a:effectLst/>
                <a:latin typeface="Times New Roman" pitchFamily="18" charset="0"/>
                <a:ea typeface="+mn-ea"/>
                <a:cs typeface="+mn-cs"/>
              </a:rPr>
              <a:t>SSTimeDim</a:t>
            </a:r>
            <a:r>
              <a:rPr kumimoji="1" lang="en-US" sz="1200" kern="1200" dirty="0">
                <a:solidFill>
                  <a:schemeClr val="tx1"/>
                </a:solidFill>
                <a:effectLst/>
                <a:latin typeface="Times New Roman" pitchFamily="18" charset="0"/>
                <a:ea typeface="+mn-ea"/>
                <a:cs typeface="+mn-cs"/>
              </a:rPr>
              <a:t>, and </a:t>
            </a:r>
            <a:r>
              <a:rPr kumimoji="1" lang="en-US" sz="1200" i="1" kern="1200" dirty="0" err="1">
                <a:solidFill>
                  <a:schemeClr val="tx1"/>
                </a:solidFill>
                <a:effectLst/>
                <a:latin typeface="Times New Roman" pitchFamily="18" charset="0"/>
                <a:ea typeface="+mn-ea"/>
                <a:cs typeface="+mn-cs"/>
              </a:rPr>
              <a:t>SSItem</a:t>
            </a:r>
            <a:r>
              <a:rPr kumimoji="1" lang="en-US" sz="1200" kern="1200" dirty="0">
                <a:solidFill>
                  <a:schemeClr val="tx1"/>
                </a:solidFill>
                <a:effectLst/>
                <a:latin typeface="Times New Roman" pitchFamily="18" charset="0"/>
                <a:ea typeface="+mn-ea"/>
                <a:cs typeface="+mn-cs"/>
              </a:rPr>
              <a:t>) to ensure valid foreign keys. The </a:t>
            </a:r>
            <a:r>
              <a:rPr kumimoji="1" lang="en-US" sz="1200" kern="1200" dirty="0" err="1">
                <a:solidFill>
                  <a:schemeClr val="tx1"/>
                </a:solidFill>
                <a:effectLst/>
                <a:latin typeface="Times New Roman" pitchFamily="18" charset="0"/>
                <a:ea typeface="+mn-ea"/>
                <a:cs typeface="+mn-cs"/>
              </a:rPr>
              <a:t>tMap</a:t>
            </a:r>
            <a:r>
              <a:rPr kumimoji="1" lang="en-US" sz="1200" kern="1200" dirty="0">
                <a:solidFill>
                  <a:schemeClr val="tx1"/>
                </a:solidFill>
                <a:effectLst/>
                <a:latin typeface="Times New Roman" pitchFamily="18" charset="0"/>
                <a:ea typeface="+mn-ea"/>
                <a:cs typeface="+mn-cs"/>
              </a:rPr>
              <a:t> component uses four </a:t>
            </a:r>
            <a:r>
              <a:rPr kumimoji="1" lang="en-US" sz="1200" kern="1200" dirty="0" err="1">
                <a:solidFill>
                  <a:schemeClr val="tx1"/>
                </a:solidFill>
                <a:effectLst/>
                <a:latin typeface="Times New Roman" pitchFamily="18" charset="0"/>
                <a:ea typeface="+mn-ea"/>
                <a:cs typeface="+mn-cs"/>
              </a:rPr>
              <a:t>tOracleInput</a:t>
            </a:r>
            <a:r>
              <a:rPr kumimoji="1" lang="en-US" sz="1200" kern="1200" dirty="0">
                <a:solidFill>
                  <a:schemeClr val="tx1"/>
                </a:solidFill>
                <a:effectLst/>
                <a:latin typeface="Times New Roman" pitchFamily="18" charset="0"/>
                <a:ea typeface="+mn-ea"/>
                <a:cs typeface="+mn-cs"/>
              </a:rPr>
              <a:t> components to perform the joins. The output of the </a:t>
            </a:r>
            <a:r>
              <a:rPr kumimoji="1" lang="en-US" sz="1200" kern="1200" dirty="0" err="1">
                <a:solidFill>
                  <a:schemeClr val="tx1"/>
                </a:solidFill>
                <a:effectLst/>
                <a:latin typeface="Times New Roman" pitchFamily="18" charset="0"/>
                <a:ea typeface="+mn-ea"/>
                <a:cs typeface="+mn-cs"/>
              </a:rPr>
              <a:t>tMap</a:t>
            </a:r>
            <a:r>
              <a:rPr kumimoji="1" lang="en-US" sz="1200" kern="1200" dirty="0">
                <a:solidFill>
                  <a:schemeClr val="tx1"/>
                </a:solidFill>
                <a:effectLst/>
                <a:latin typeface="Times New Roman" pitchFamily="18" charset="0"/>
                <a:ea typeface="+mn-ea"/>
                <a:cs typeface="+mn-cs"/>
              </a:rPr>
              <a:t> processing is loaded into the </a:t>
            </a:r>
            <a:r>
              <a:rPr kumimoji="1" lang="en-US" sz="1200" i="1" kern="1200" dirty="0" err="1">
                <a:solidFill>
                  <a:schemeClr val="tx1"/>
                </a:solidFill>
                <a:effectLst/>
                <a:latin typeface="Times New Roman" pitchFamily="18" charset="0"/>
                <a:ea typeface="+mn-ea"/>
                <a:cs typeface="+mn-cs"/>
              </a:rPr>
              <a:t>SSSales</a:t>
            </a:r>
            <a:r>
              <a:rPr kumimoji="1" lang="en-US" sz="1200" kern="1200" dirty="0">
                <a:solidFill>
                  <a:schemeClr val="tx1"/>
                </a:solidFill>
                <a:effectLst/>
                <a:latin typeface="Times New Roman" pitchFamily="18" charset="0"/>
                <a:ea typeface="+mn-ea"/>
                <a:cs typeface="+mn-cs"/>
              </a:rPr>
              <a:t> table, a </a:t>
            </a:r>
            <a:r>
              <a:rPr kumimoji="1" lang="en-US" sz="1200" kern="1200" dirty="0" err="1">
                <a:solidFill>
                  <a:schemeClr val="tx1"/>
                </a:solidFill>
                <a:effectLst/>
                <a:latin typeface="Times New Roman" pitchFamily="18" charset="0"/>
                <a:ea typeface="+mn-ea"/>
                <a:cs typeface="+mn-cs"/>
              </a:rPr>
              <a:t>tOracleOutput</a:t>
            </a:r>
            <a:r>
              <a:rPr kumimoji="1" lang="en-US" sz="1200" kern="1200" dirty="0">
                <a:solidFill>
                  <a:schemeClr val="tx1"/>
                </a:solidFill>
                <a:effectLst/>
                <a:latin typeface="Times New Roman" pitchFamily="18" charset="0"/>
                <a:ea typeface="+mn-ea"/>
                <a:cs typeface="+mn-cs"/>
              </a:rPr>
              <a:t> component. A commercial job flow would also have outputs for rejected records. The job in snapshot only has outputs for accepted records. The </a:t>
            </a:r>
            <a:r>
              <a:rPr kumimoji="1" lang="en-US" sz="1200" kern="1200" dirty="0" err="1">
                <a:solidFill>
                  <a:schemeClr val="tx1"/>
                </a:solidFill>
                <a:effectLst/>
                <a:latin typeface="Times New Roman" pitchFamily="18" charset="0"/>
                <a:ea typeface="+mn-ea"/>
                <a:cs typeface="+mn-cs"/>
              </a:rPr>
              <a:t>tSchemaComplianceCheck</a:t>
            </a:r>
            <a:r>
              <a:rPr kumimoji="1" lang="en-US" sz="1200" kern="1200" dirty="0">
                <a:solidFill>
                  <a:schemeClr val="tx1"/>
                </a:solidFill>
                <a:effectLst/>
                <a:latin typeface="Times New Roman" pitchFamily="18" charset="0"/>
                <a:ea typeface="+mn-ea"/>
                <a:cs typeface="+mn-cs"/>
              </a:rPr>
              <a:t> and </a:t>
            </a:r>
            <a:r>
              <a:rPr kumimoji="1" lang="en-US" sz="1200" kern="1200" dirty="0" err="1">
                <a:solidFill>
                  <a:schemeClr val="tx1"/>
                </a:solidFill>
                <a:effectLst/>
                <a:latin typeface="Times New Roman" pitchFamily="18" charset="0"/>
                <a:ea typeface="+mn-ea"/>
                <a:cs typeface="+mn-cs"/>
              </a:rPr>
              <a:t>tMap</a:t>
            </a:r>
            <a:r>
              <a:rPr kumimoji="1" lang="en-US" sz="1200" kern="1200" dirty="0">
                <a:solidFill>
                  <a:schemeClr val="tx1"/>
                </a:solidFill>
                <a:effectLst/>
                <a:latin typeface="Times New Roman" pitchFamily="18" charset="0"/>
                <a:ea typeface="+mn-ea"/>
                <a:cs typeface="+mn-cs"/>
              </a:rPr>
              <a:t> components would both be connected to an additional output for rejected records.</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a:t>
            </a:fld>
            <a:endParaRPr lang="en-US"/>
          </a:p>
        </p:txBody>
      </p:sp>
    </p:spTree>
    <p:extLst>
      <p:ext uri="{BB962C8B-B14F-4D97-AF65-F5344CB8AC3E}">
        <p14:creationId xmlns:p14="http://schemas.microsoft.com/office/powerpoint/2010/main" val="321047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p:spPr>
        <p:txBody>
          <a:bodyPr/>
          <a:lstStyle/>
          <a:p>
            <a:r>
              <a:rPr lang="en-US" altLang="en-US" dirty="0"/>
              <a:t>Component details are specified in a non procedural manner using property windows and graphical displays. For example, the </a:t>
            </a:r>
            <a:r>
              <a:rPr lang="en-US" altLang="en-US" dirty="0" err="1"/>
              <a:t>tMap</a:t>
            </a:r>
            <a:r>
              <a:rPr lang="en-US" altLang="en-US" dirty="0"/>
              <a:t> component uses a graphical display to support join specification. In this slide, the fields in the Excel data source are mapped to columns in the </a:t>
            </a:r>
            <a:r>
              <a:rPr lang="en-US" altLang="en-US" i="1" dirty="0" err="1"/>
              <a:t>SSTimeDim</a:t>
            </a:r>
            <a:r>
              <a:rPr lang="en-US" altLang="en-US" dirty="0"/>
              <a:t> Oracle table. The columns in the top part (row1) are from the input file. The columns in the bottom part (row2) of the window are the </a:t>
            </a:r>
            <a:r>
              <a:rPr lang="en-US" altLang="en-US" i="1" dirty="0" err="1"/>
              <a:t>SSTimeDim</a:t>
            </a:r>
            <a:r>
              <a:rPr lang="en-US" altLang="en-US" dirty="0"/>
              <a:t> table. A “drag and drop” method is used to match the columns in the data source and table.</a:t>
            </a:r>
          </a:p>
        </p:txBody>
      </p:sp>
      <p:sp>
        <p:nvSpPr>
          <p:cNvPr id="128004"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3412792E-1E2C-4076-9AC9-CB6758DABDBF}" type="slidenum">
              <a:rPr kumimoji="0" lang="en-US" altLang="en-US" sz="1200" b="0" smtClean="0"/>
              <a:pPr/>
              <a:t>8</a:t>
            </a:fld>
            <a:endParaRPr kumimoji="0" lang="en-US" altLang="en-US" sz="1200" b="0"/>
          </a:p>
        </p:txBody>
      </p:sp>
    </p:spTree>
    <p:extLst>
      <p:ext uri="{BB962C8B-B14F-4D97-AF65-F5344CB8AC3E}">
        <p14:creationId xmlns:p14="http://schemas.microsoft.com/office/powerpoint/2010/main" val="2005259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latin typeface="Arial" charset="0"/>
              </a:rPr>
              <a:t>This slide shows the executed excel job. The screen snapshot was taken from the job design pane after executing the job. You can see that the Excel input file contains 12 row. The </a:t>
            </a:r>
            <a:r>
              <a:rPr lang="en-US" altLang="en-US" dirty="0" err="1">
                <a:latin typeface="Arial" charset="0"/>
              </a:rPr>
              <a:t>tSchemaComplianceCheck</a:t>
            </a:r>
            <a:r>
              <a:rPr lang="en-US" altLang="en-US" dirty="0">
                <a:latin typeface="Arial" charset="0"/>
              </a:rPr>
              <a:t> component rejects two rows for null value or data type violations, passing 10 rows to the </a:t>
            </a:r>
            <a:r>
              <a:rPr lang="en-US" altLang="en-US" dirty="0" err="1">
                <a:latin typeface="Arial" charset="0"/>
              </a:rPr>
              <a:t>tMap</a:t>
            </a:r>
            <a:r>
              <a:rPr lang="en-US" altLang="en-US" dirty="0">
                <a:latin typeface="Arial" charset="0"/>
              </a:rPr>
              <a:t> component. The </a:t>
            </a:r>
            <a:r>
              <a:rPr lang="en-US" altLang="en-US" dirty="0" err="1">
                <a:latin typeface="Arial" charset="0"/>
              </a:rPr>
              <a:t>tMap</a:t>
            </a:r>
            <a:r>
              <a:rPr lang="en-US" altLang="en-US" dirty="0">
                <a:latin typeface="Arial" charset="0"/>
              </a:rPr>
              <a:t> component rejects two rows for FK violations, passing 8 rows to the </a:t>
            </a:r>
            <a:r>
              <a:rPr lang="en-US" altLang="en-US" dirty="0" err="1">
                <a:latin typeface="Arial" charset="0"/>
              </a:rPr>
              <a:t>tOracleOutput</a:t>
            </a:r>
            <a:r>
              <a:rPr lang="en-US" altLang="en-US" dirty="0">
                <a:latin typeface="Arial" charset="0"/>
              </a:rPr>
              <a:t> component.  The job execution documentation shows the number of rows processed along with processing times.</a:t>
            </a:r>
          </a:p>
        </p:txBody>
      </p:sp>
      <p:sp>
        <p:nvSpPr>
          <p:cNvPr id="1290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kumimoji="1" sz="2400" b="1">
                <a:solidFill>
                  <a:schemeClr val="tx1"/>
                </a:solidFill>
                <a:latin typeface="Times New Roman" pitchFamily="18" charset="0"/>
                <a:cs typeface="Times New Roman" pitchFamily="18" charset="0"/>
              </a:defRPr>
            </a:lvl1pPr>
            <a:lvl2pPr marL="742950" indent="-285750" defTabSz="912813" eaLnBrk="0" hangingPunct="0">
              <a:defRPr kumimoji="1" sz="2400" b="1">
                <a:solidFill>
                  <a:schemeClr val="tx1"/>
                </a:solidFill>
                <a:latin typeface="Times New Roman" pitchFamily="18" charset="0"/>
                <a:cs typeface="Times New Roman" pitchFamily="18" charset="0"/>
              </a:defRPr>
            </a:lvl2pPr>
            <a:lvl3pPr marL="1143000" indent="-228600" defTabSz="912813" eaLnBrk="0" hangingPunct="0">
              <a:defRPr kumimoji="1" sz="2400" b="1">
                <a:solidFill>
                  <a:schemeClr val="tx1"/>
                </a:solidFill>
                <a:latin typeface="Times New Roman" pitchFamily="18" charset="0"/>
                <a:cs typeface="Times New Roman" pitchFamily="18" charset="0"/>
              </a:defRPr>
            </a:lvl3pPr>
            <a:lvl4pPr marL="1600200" indent="-228600" defTabSz="912813" eaLnBrk="0" hangingPunct="0">
              <a:defRPr kumimoji="1" sz="2400" b="1">
                <a:solidFill>
                  <a:schemeClr val="tx1"/>
                </a:solidFill>
                <a:latin typeface="Times New Roman" pitchFamily="18" charset="0"/>
                <a:cs typeface="Times New Roman" pitchFamily="18" charset="0"/>
              </a:defRPr>
            </a:lvl4pPr>
            <a:lvl5pPr marL="2057400" indent="-228600" defTabSz="912813" eaLnBrk="0" hangingPunct="0">
              <a:defRPr kumimoji="1" sz="2400" b="1">
                <a:solidFill>
                  <a:schemeClr val="tx1"/>
                </a:solidFill>
                <a:latin typeface="Times New Roman" pitchFamily="18" charset="0"/>
                <a:cs typeface="Times New Roman" pitchFamily="18" charset="0"/>
              </a:defRPr>
            </a:lvl5pPr>
            <a:lvl6pPr marL="25146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DB4391D-87D2-4E0F-83C0-EDA4F5AB1F15}" type="slidenum">
              <a:rPr kumimoji="0" lang="en-US" altLang="en-US" sz="1200" b="0" smtClean="0">
                <a:latin typeface="Arial" charset="0"/>
              </a:rPr>
              <a:pPr/>
              <a:t>9</a:t>
            </a:fld>
            <a:endParaRPr kumimoji="0" lang="en-US" altLang="en-US" sz="1200" b="0">
              <a:latin typeface="Arial" charset="0"/>
            </a:endParaRPr>
          </a:p>
        </p:txBody>
      </p:sp>
    </p:spTree>
    <p:extLst>
      <p:ext uri="{BB962C8B-B14F-4D97-AF65-F5344CB8AC3E}">
        <p14:creationId xmlns:p14="http://schemas.microsoft.com/office/powerpoint/2010/main" val="3480662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a:solidFill>
                  <a:schemeClr val="bg1"/>
                </a:solidFill>
              </a:rPr>
              <a:t>Information Systems</a:t>
            </a:r>
            <a:r>
              <a:rPr lang="en-US" sz="1800" baseline="0" dirty="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102812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543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214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24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8831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361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28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209712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53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457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5036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a:solidFill>
                  <a:schemeClr val="bg1"/>
                </a:solidFill>
              </a:rPr>
              <a:t>Information Systems</a:t>
            </a:r>
            <a:r>
              <a:rPr lang="en-US" sz="1400" baseline="0" dirty="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42214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6.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66216" y="1554480"/>
            <a:ext cx="7391400" cy="1143000"/>
          </a:xfrm>
        </p:spPr>
        <p:txBody>
          <a:bodyPr/>
          <a:lstStyle/>
          <a:p>
            <a:r>
              <a:rPr lang="en-US" altLang="en-US" dirty="0"/>
              <a:t>Module 5</a:t>
            </a:r>
            <a:br>
              <a:rPr lang="en-US" altLang="en-US" dirty="0"/>
            </a:br>
            <a:r>
              <a:rPr lang="en-US" altLang="en-US" dirty="0"/>
              <a:t>Architectures, Features, and </a:t>
            </a:r>
            <a:br>
              <a:rPr lang="en-US" altLang="en-US" dirty="0"/>
            </a:br>
            <a:r>
              <a:rPr lang="en-US" altLang="en-US" dirty="0"/>
              <a:t>Details of Data Integration Tools</a:t>
            </a:r>
          </a:p>
        </p:txBody>
      </p:sp>
      <p:sp>
        <p:nvSpPr>
          <p:cNvPr id="3075" name="Rectangle 5"/>
          <p:cNvSpPr>
            <a:spLocks noGrp="1" noChangeArrowheads="1"/>
          </p:cNvSpPr>
          <p:nvPr>
            <p:ph type="subTitle" idx="1"/>
          </p:nvPr>
        </p:nvSpPr>
        <p:spPr>
          <a:xfrm>
            <a:off x="1633728" y="3665538"/>
            <a:ext cx="6873685" cy="1003998"/>
          </a:xfrm>
          <a:noFill/>
          <a:ln w="25400"/>
        </p:spPr>
        <p:txBody>
          <a:bodyPr/>
          <a:lstStyle/>
          <a:p>
            <a:r>
              <a:rPr lang="en-US" altLang="en-US" dirty="0"/>
              <a:t>Lesson 3: </a:t>
            </a:r>
            <a:r>
              <a:rPr lang="en-US" altLang="en-US" dirty="0" err="1"/>
              <a:t>Talend</a:t>
            </a:r>
            <a:r>
              <a:rPr lang="en-US" altLang="en-US" dirty="0"/>
              <a:t> Open Studio</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Summary</a:t>
            </a:r>
          </a:p>
        </p:txBody>
      </p:sp>
      <p:sp>
        <p:nvSpPr>
          <p:cNvPr id="86019" name="Rectangle 3"/>
          <p:cNvSpPr>
            <a:spLocks noGrp="1" noChangeArrowheads="1"/>
          </p:cNvSpPr>
          <p:nvPr>
            <p:ph idx="1"/>
          </p:nvPr>
        </p:nvSpPr>
        <p:spPr/>
        <p:txBody>
          <a:bodyPr/>
          <a:lstStyle/>
          <a:p>
            <a:pPr eaLnBrk="1" hangingPunct="1"/>
            <a:r>
              <a:rPr lang="en-US" altLang="en-US" dirty="0"/>
              <a:t>Prominent open source data integration tool </a:t>
            </a:r>
          </a:p>
          <a:p>
            <a:pPr eaLnBrk="1" hangingPunct="1"/>
            <a:r>
              <a:rPr lang="en-US" altLang="en-US" dirty="0"/>
              <a:t>Supports graphical specification of transformations, components, and job management</a:t>
            </a:r>
          </a:p>
          <a:p>
            <a:pPr eaLnBrk="1" hangingPunct="1"/>
            <a:r>
              <a:rPr lang="en-US" altLang="en-US" dirty="0"/>
              <a:t>Install and use </a:t>
            </a:r>
            <a:r>
              <a:rPr lang="en-US" altLang="en-US" dirty="0" err="1"/>
              <a:t>Talend</a:t>
            </a:r>
            <a:r>
              <a:rPr lang="en-US" altLang="en-US" dirty="0"/>
              <a:t> for more details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Core Model</a:t>
            </a:r>
          </a:p>
        </p:txBody>
      </p:sp>
      <p:sp>
        <p:nvSpPr>
          <p:cNvPr id="3" name="Content Placeholder 2"/>
          <p:cNvSpPr>
            <a:spLocks noGrp="1"/>
          </p:cNvSpPr>
          <p:nvPr>
            <p:ph idx="1"/>
          </p:nvPr>
        </p:nvSpPr>
        <p:spPr/>
        <p:txBody>
          <a:bodyPr/>
          <a:lstStyle/>
          <a:p>
            <a:r>
              <a:rPr lang="en-US" dirty="0"/>
              <a:t>Feature-limited core product under </a:t>
            </a:r>
            <a:r>
              <a:rPr lang="en-US"/>
              <a:t>a standard open </a:t>
            </a:r>
            <a:r>
              <a:rPr lang="en-US" dirty="0"/>
              <a:t>source</a:t>
            </a:r>
          </a:p>
          <a:p>
            <a:r>
              <a:rPr lang="en-US" dirty="0"/>
              <a:t>Commercial versions with proprietary extensions</a:t>
            </a:r>
          </a:p>
          <a:p>
            <a:r>
              <a:rPr lang="en-US" dirty="0"/>
              <a:t>Paid support services</a:t>
            </a:r>
          </a:p>
          <a:p>
            <a:r>
              <a:rPr lang="en-US" dirty="0"/>
              <a:t>First commercial open source vendor</a:t>
            </a:r>
          </a:p>
          <a:p>
            <a:r>
              <a:rPr lang="en-US" dirty="0"/>
              <a:t>Becoming widespread</a:t>
            </a:r>
          </a:p>
        </p:txBody>
      </p:sp>
    </p:spTree>
    <p:extLst>
      <p:ext uri="{BB962C8B-B14F-4D97-AF65-F5344CB8AC3E}">
        <p14:creationId xmlns:p14="http://schemas.microsoft.com/office/powerpoint/2010/main" val="113036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List major features of </a:t>
            </a:r>
            <a:r>
              <a:rPr lang="en-US" dirty="0" err="1"/>
              <a:t>Talend</a:t>
            </a:r>
            <a:r>
              <a:rPr lang="en-US" dirty="0"/>
              <a:t> Open Studio for data integration</a:t>
            </a:r>
          </a:p>
          <a:p>
            <a:r>
              <a:rPr lang="en-US" dirty="0"/>
              <a:t>Gain familiarity with </a:t>
            </a:r>
            <a:r>
              <a:rPr lang="en-US" dirty="0" err="1"/>
              <a:t>Talend</a:t>
            </a:r>
            <a:r>
              <a:rPr lang="en-US" dirty="0"/>
              <a:t> features for jobs and transformations</a:t>
            </a:r>
          </a:p>
          <a:p>
            <a:r>
              <a:rPr lang="en-US" dirty="0"/>
              <a:t>Explore more details about </a:t>
            </a:r>
            <a:r>
              <a:rPr lang="en-US" dirty="0" err="1"/>
              <a:t>Talend</a:t>
            </a:r>
            <a:r>
              <a:rPr lang="en-US" dirty="0"/>
              <a:t> Open Studio</a:t>
            </a:r>
          </a:p>
        </p:txBody>
      </p:sp>
    </p:spTree>
    <p:extLst>
      <p:ext uri="{BB962C8B-B14F-4D97-AF65-F5344CB8AC3E}">
        <p14:creationId xmlns:p14="http://schemas.microsoft.com/office/powerpoint/2010/main" val="318987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Talend Product Editions</a:t>
            </a:r>
          </a:p>
        </p:txBody>
      </p:sp>
      <p:sp>
        <p:nvSpPr>
          <p:cNvPr id="3" name="Content Placeholder 2"/>
          <p:cNvSpPr>
            <a:spLocks noGrp="1"/>
          </p:cNvSpPr>
          <p:nvPr>
            <p:ph idx="1"/>
          </p:nvPr>
        </p:nvSpPr>
        <p:spPr/>
        <p:txBody>
          <a:bodyPr/>
          <a:lstStyle/>
          <a:p>
            <a:r>
              <a:rPr lang="en-US" dirty="0"/>
              <a:t>Community edition with a standard open source license</a:t>
            </a:r>
          </a:p>
          <a:p>
            <a:r>
              <a:rPr lang="en-US" dirty="0"/>
              <a:t>Enterprise editions with a subscription service for technical support and extended features</a:t>
            </a:r>
          </a:p>
          <a:p>
            <a:r>
              <a:rPr lang="en-US" dirty="0"/>
              <a:t>Several enterprise and platform editions for Talend Data Integration product</a:t>
            </a:r>
          </a:p>
        </p:txBody>
      </p:sp>
    </p:spTree>
    <p:extLst>
      <p:ext uri="{BB962C8B-B14F-4D97-AF65-F5344CB8AC3E}">
        <p14:creationId xmlns:p14="http://schemas.microsoft.com/office/powerpoint/2010/main" val="33272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4000" dirty="0"/>
              <a:t>Data Integration Features</a:t>
            </a:r>
          </a:p>
        </p:txBody>
      </p:sp>
      <p:sp>
        <p:nvSpPr>
          <p:cNvPr id="39939" name="Content Placeholder 2"/>
          <p:cNvSpPr>
            <a:spLocks noGrp="1"/>
          </p:cNvSpPr>
          <p:nvPr>
            <p:ph idx="1"/>
          </p:nvPr>
        </p:nvSpPr>
        <p:spPr>
          <a:xfrm>
            <a:off x="304800" y="1830706"/>
            <a:ext cx="8382000" cy="3741038"/>
          </a:xfrm>
        </p:spPr>
        <p:txBody>
          <a:bodyPr/>
          <a:lstStyle/>
          <a:p>
            <a:r>
              <a:rPr lang="en-US" altLang="en-US" dirty="0"/>
              <a:t>Graphical job design using components</a:t>
            </a:r>
          </a:p>
          <a:p>
            <a:r>
              <a:rPr lang="en-US" altLang="en-US" dirty="0"/>
              <a:t>Palette of data transformation components</a:t>
            </a:r>
          </a:p>
          <a:p>
            <a:r>
              <a:rPr lang="en-US" altLang="en-US" dirty="0"/>
              <a:t>Job execution with database connectivity</a:t>
            </a:r>
          </a:p>
          <a:p>
            <a:r>
              <a:rPr lang="en-US" altLang="en-US" dirty="0"/>
              <a:t>Meta data repository</a:t>
            </a:r>
          </a:p>
        </p:txBody>
      </p:sp>
      <p:pic>
        <p:nvPicPr>
          <p:cNvPr id="4" name="Picture 2" descr="http://www.talend.com/sites/default/files/product-icon-di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3502" y="226540"/>
            <a:ext cx="1504950" cy="1343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41E9-3DDD-42AE-BCF1-B6616C1E96B1}"/>
              </a:ext>
            </a:extLst>
          </p:cNvPr>
          <p:cNvSpPr>
            <a:spLocks noGrp="1"/>
          </p:cNvSpPr>
          <p:nvPr>
            <p:ph type="title"/>
          </p:nvPr>
        </p:nvSpPr>
        <p:spPr/>
        <p:txBody>
          <a:bodyPr/>
          <a:lstStyle/>
          <a:p>
            <a:r>
              <a:rPr lang="en-US" dirty="0" err="1"/>
              <a:t>Talend</a:t>
            </a:r>
            <a:r>
              <a:rPr lang="en-US" dirty="0"/>
              <a:t> IDE</a:t>
            </a:r>
          </a:p>
        </p:txBody>
      </p:sp>
      <p:graphicFrame>
        <p:nvGraphicFramePr>
          <p:cNvPr id="5" name="Object 4">
            <a:extLst>
              <a:ext uri="{FF2B5EF4-FFF2-40B4-BE49-F238E27FC236}">
                <a16:creationId xmlns:a16="http://schemas.microsoft.com/office/drawing/2014/main" id="{D003AF3C-6E47-4D7F-8685-946DBC8FDC2A}"/>
              </a:ext>
            </a:extLst>
          </p:cNvPr>
          <p:cNvGraphicFramePr>
            <a:graphicFrameLocks noChangeAspect="1"/>
          </p:cNvGraphicFramePr>
          <p:nvPr>
            <p:extLst>
              <p:ext uri="{D42A27DB-BD31-4B8C-83A1-F6EECF244321}">
                <p14:modId xmlns:p14="http://schemas.microsoft.com/office/powerpoint/2010/main" val="593178002"/>
              </p:ext>
            </p:extLst>
          </p:nvPr>
        </p:nvGraphicFramePr>
        <p:xfrm>
          <a:off x="711200" y="685800"/>
          <a:ext cx="7410793" cy="5077766"/>
        </p:xfrm>
        <a:graphic>
          <a:graphicData uri="http://schemas.openxmlformats.org/presentationml/2006/ole">
            <mc:AlternateContent xmlns:mc="http://schemas.openxmlformats.org/markup-compatibility/2006">
              <mc:Choice xmlns:v="urn:schemas-microsoft-com:vml" Requires="v">
                <p:oleObj spid="_x0000_s1035" name="Visio" r:id="rId4" imgW="7400957" imgH="4933975" progId="Visio.Drawing.11">
                  <p:embed/>
                </p:oleObj>
              </mc:Choice>
              <mc:Fallback>
                <p:oleObj name="Visio" r:id="rId4" imgW="7400957" imgH="493397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 y="685800"/>
                        <a:ext cx="7410793" cy="5077766"/>
                      </a:xfrm>
                      <a:prstGeom prst="rect">
                        <a:avLst/>
                      </a:prstGeom>
                      <a:noFill/>
                    </p:spPr>
                  </p:pic>
                </p:oleObj>
              </mc:Fallback>
            </mc:AlternateContent>
          </a:graphicData>
        </a:graphic>
      </p:graphicFrame>
    </p:spTree>
    <p:extLst>
      <p:ext uri="{BB962C8B-B14F-4D97-AF65-F5344CB8AC3E}">
        <p14:creationId xmlns:p14="http://schemas.microsoft.com/office/powerpoint/2010/main" val="242414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Palette with Components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10362844"/>
              </p:ext>
            </p:extLst>
          </p:nvPr>
        </p:nvGraphicFramePr>
        <p:xfrm>
          <a:off x="304800" y="1066800"/>
          <a:ext cx="8382000" cy="2966720"/>
        </p:xfrm>
        <a:graphic>
          <a:graphicData uri="http://schemas.openxmlformats.org/drawingml/2006/table">
            <a:tbl>
              <a:tblPr firstRow="1">
                <a:tableStyleId>{B301B821-A1FF-4177-AEE7-76D212191A09}</a:tableStyleId>
              </a:tblPr>
              <a:tblGrid>
                <a:gridCol w="1755648">
                  <a:extLst>
                    <a:ext uri="{9D8B030D-6E8A-4147-A177-3AD203B41FA5}">
                      <a16:colId xmlns:a16="http://schemas.microsoft.com/office/drawing/2014/main" val="20000"/>
                    </a:ext>
                  </a:extLst>
                </a:gridCol>
                <a:gridCol w="6626352">
                  <a:extLst>
                    <a:ext uri="{9D8B030D-6E8A-4147-A177-3AD203B41FA5}">
                      <a16:colId xmlns:a16="http://schemas.microsoft.com/office/drawing/2014/main" val="20001"/>
                    </a:ext>
                  </a:extLst>
                </a:gridCol>
              </a:tblGrid>
              <a:tr h="370840">
                <a:tc>
                  <a:txBody>
                    <a:bodyPr/>
                    <a:lstStyle/>
                    <a:p>
                      <a:r>
                        <a:rPr lang="en-US" dirty="0">
                          <a:solidFill>
                            <a:schemeClr val="tx1"/>
                          </a:solidFill>
                        </a:rPr>
                        <a:t>Category</a:t>
                      </a:r>
                    </a:p>
                  </a:txBody>
                  <a:tcPr/>
                </a:tc>
                <a:tc>
                  <a:txBody>
                    <a:bodyPr/>
                    <a:lstStyle/>
                    <a:p>
                      <a:r>
                        <a:rPr lang="en-US" dirty="0">
                          <a:solidFill>
                            <a:schemeClr val="tx1"/>
                          </a:solidFill>
                        </a:rPr>
                        <a:t>Prominent</a:t>
                      </a:r>
                      <a:r>
                        <a:rPr lang="en-US" baseline="0" dirty="0">
                          <a:solidFill>
                            <a:schemeClr val="tx1"/>
                          </a:solidFill>
                        </a:rPr>
                        <a:t> Components</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dirty="0"/>
                        <a:t>Data quality</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Databases</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ELT</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Processing</a:t>
                      </a: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Internet</a:t>
                      </a:r>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XML</a:t>
                      </a:r>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r>
                        <a:rPr lang="en-US" dirty="0"/>
                        <a:t>Big data</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pic>
        <p:nvPicPr>
          <p:cNvPr id="4" name="Picture 3"/>
          <p:cNvPicPr>
            <a:picLocks noChangeAspect="1"/>
          </p:cNvPicPr>
          <p:nvPr/>
        </p:nvPicPr>
        <p:blipFill>
          <a:blip r:embed="rId3"/>
          <a:stretch>
            <a:fillRect/>
          </a:stretch>
        </p:blipFill>
        <p:spPr>
          <a:xfrm>
            <a:off x="2234631" y="1508846"/>
            <a:ext cx="923354" cy="221085"/>
          </a:xfrm>
          <a:prstGeom prst="rect">
            <a:avLst/>
          </a:prstGeom>
        </p:spPr>
      </p:pic>
      <p:pic>
        <p:nvPicPr>
          <p:cNvPr id="5" name="Picture 4"/>
          <p:cNvPicPr>
            <a:picLocks noChangeAspect="1"/>
          </p:cNvPicPr>
          <p:nvPr/>
        </p:nvPicPr>
        <p:blipFill>
          <a:blip r:embed="rId4"/>
          <a:stretch>
            <a:fillRect/>
          </a:stretch>
        </p:blipFill>
        <p:spPr>
          <a:xfrm>
            <a:off x="3871697" y="1436124"/>
            <a:ext cx="1380645" cy="294895"/>
          </a:xfrm>
          <a:prstGeom prst="rect">
            <a:avLst/>
          </a:prstGeom>
        </p:spPr>
      </p:pic>
      <p:pic>
        <p:nvPicPr>
          <p:cNvPr id="6" name="Picture 5"/>
          <p:cNvPicPr>
            <a:picLocks noChangeAspect="1"/>
          </p:cNvPicPr>
          <p:nvPr/>
        </p:nvPicPr>
        <p:blipFill>
          <a:blip r:embed="rId5"/>
          <a:stretch>
            <a:fillRect/>
          </a:stretch>
        </p:blipFill>
        <p:spPr>
          <a:xfrm>
            <a:off x="5835226" y="1467011"/>
            <a:ext cx="2132861" cy="265030"/>
          </a:xfrm>
          <a:prstGeom prst="rect">
            <a:avLst/>
          </a:prstGeom>
        </p:spPr>
      </p:pic>
      <p:pic>
        <p:nvPicPr>
          <p:cNvPr id="7" name="Picture 6"/>
          <p:cNvPicPr>
            <a:picLocks noChangeAspect="1"/>
          </p:cNvPicPr>
          <p:nvPr/>
        </p:nvPicPr>
        <p:blipFill>
          <a:blip r:embed="rId6"/>
          <a:stretch>
            <a:fillRect/>
          </a:stretch>
        </p:blipFill>
        <p:spPr>
          <a:xfrm>
            <a:off x="2234631" y="1875127"/>
            <a:ext cx="1468844" cy="235015"/>
          </a:xfrm>
          <a:prstGeom prst="rect">
            <a:avLst/>
          </a:prstGeom>
        </p:spPr>
      </p:pic>
      <p:pic>
        <p:nvPicPr>
          <p:cNvPr id="8" name="Picture 7"/>
          <p:cNvPicPr>
            <a:picLocks noChangeAspect="1"/>
          </p:cNvPicPr>
          <p:nvPr/>
        </p:nvPicPr>
        <p:blipFill>
          <a:blip r:embed="rId7"/>
          <a:stretch>
            <a:fillRect/>
          </a:stretch>
        </p:blipFill>
        <p:spPr>
          <a:xfrm>
            <a:off x="3871697" y="1846351"/>
            <a:ext cx="1175075" cy="235015"/>
          </a:xfrm>
          <a:prstGeom prst="rect">
            <a:avLst/>
          </a:prstGeom>
        </p:spPr>
      </p:pic>
      <p:pic>
        <p:nvPicPr>
          <p:cNvPr id="9" name="Picture 8"/>
          <p:cNvPicPr>
            <a:picLocks noChangeAspect="1"/>
          </p:cNvPicPr>
          <p:nvPr/>
        </p:nvPicPr>
        <p:blipFill>
          <a:blip r:embed="rId8"/>
          <a:stretch>
            <a:fillRect/>
          </a:stretch>
        </p:blipFill>
        <p:spPr>
          <a:xfrm>
            <a:off x="5835226" y="1858196"/>
            <a:ext cx="1288479" cy="265275"/>
          </a:xfrm>
          <a:prstGeom prst="rect">
            <a:avLst/>
          </a:prstGeom>
        </p:spPr>
      </p:pic>
      <p:pic>
        <p:nvPicPr>
          <p:cNvPr id="10" name="Picture 9"/>
          <p:cNvPicPr>
            <a:picLocks noChangeAspect="1"/>
          </p:cNvPicPr>
          <p:nvPr/>
        </p:nvPicPr>
        <p:blipFill>
          <a:blip r:embed="rId9"/>
          <a:stretch>
            <a:fillRect/>
          </a:stretch>
        </p:blipFill>
        <p:spPr>
          <a:xfrm>
            <a:off x="2234631" y="2255338"/>
            <a:ext cx="1477152" cy="261443"/>
          </a:xfrm>
          <a:prstGeom prst="rect">
            <a:avLst/>
          </a:prstGeom>
        </p:spPr>
      </p:pic>
      <p:pic>
        <p:nvPicPr>
          <p:cNvPr id="11" name="Picture 10"/>
          <p:cNvPicPr>
            <a:picLocks noChangeAspect="1"/>
          </p:cNvPicPr>
          <p:nvPr/>
        </p:nvPicPr>
        <p:blipFill>
          <a:blip r:embed="rId10"/>
          <a:stretch>
            <a:fillRect/>
          </a:stretch>
        </p:blipFill>
        <p:spPr>
          <a:xfrm>
            <a:off x="3871697" y="2226563"/>
            <a:ext cx="1840920" cy="248378"/>
          </a:xfrm>
          <a:prstGeom prst="rect">
            <a:avLst/>
          </a:prstGeom>
        </p:spPr>
      </p:pic>
      <p:pic>
        <p:nvPicPr>
          <p:cNvPr id="12" name="Picture 11"/>
          <p:cNvPicPr>
            <a:picLocks noChangeAspect="1"/>
          </p:cNvPicPr>
          <p:nvPr/>
        </p:nvPicPr>
        <p:blipFill>
          <a:blip r:embed="rId11"/>
          <a:stretch>
            <a:fillRect/>
          </a:stretch>
        </p:blipFill>
        <p:spPr>
          <a:xfrm>
            <a:off x="5835226" y="2226563"/>
            <a:ext cx="1719469" cy="269469"/>
          </a:xfrm>
          <a:prstGeom prst="rect">
            <a:avLst/>
          </a:prstGeom>
        </p:spPr>
      </p:pic>
      <p:pic>
        <p:nvPicPr>
          <p:cNvPr id="13" name="Picture 12"/>
          <p:cNvPicPr>
            <a:picLocks noChangeAspect="1"/>
          </p:cNvPicPr>
          <p:nvPr/>
        </p:nvPicPr>
        <p:blipFill>
          <a:blip r:embed="rId12"/>
          <a:stretch>
            <a:fillRect/>
          </a:stretch>
        </p:blipFill>
        <p:spPr>
          <a:xfrm>
            <a:off x="2234631" y="2605685"/>
            <a:ext cx="795125" cy="256492"/>
          </a:xfrm>
          <a:prstGeom prst="rect">
            <a:avLst/>
          </a:prstGeom>
        </p:spPr>
      </p:pic>
      <p:pic>
        <p:nvPicPr>
          <p:cNvPr id="14" name="Picture 13"/>
          <p:cNvPicPr>
            <a:picLocks noChangeAspect="1"/>
          </p:cNvPicPr>
          <p:nvPr/>
        </p:nvPicPr>
        <p:blipFill>
          <a:blip r:embed="rId13"/>
          <a:stretch>
            <a:fillRect/>
          </a:stretch>
        </p:blipFill>
        <p:spPr>
          <a:xfrm>
            <a:off x="3871697" y="2571070"/>
            <a:ext cx="965946" cy="291107"/>
          </a:xfrm>
          <a:prstGeom prst="rect">
            <a:avLst/>
          </a:prstGeom>
        </p:spPr>
      </p:pic>
      <p:pic>
        <p:nvPicPr>
          <p:cNvPr id="15" name="Picture 14"/>
          <p:cNvPicPr>
            <a:picLocks noChangeAspect="1"/>
          </p:cNvPicPr>
          <p:nvPr/>
        </p:nvPicPr>
        <p:blipFill>
          <a:blip r:embed="rId14"/>
          <a:stretch>
            <a:fillRect/>
          </a:stretch>
        </p:blipFill>
        <p:spPr>
          <a:xfrm>
            <a:off x="5835226" y="2600383"/>
            <a:ext cx="1258274" cy="246466"/>
          </a:xfrm>
          <a:prstGeom prst="rect">
            <a:avLst/>
          </a:prstGeom>
        </p:spPr>
      </p:pic>
      <p:pic>
        <p:nvPicPr>
          <p:cNvPr id="16" name="Picture 15"/>
          <p:cNvPicPr>
            <a:picLocks noChangeAspect="1"/>
          </p:cNvPicPr>
          <p:nvPr/>
        </p:nvPicPr>
        <p:blipFill>
          <a:blip r:embed="rId15"/>
          <a:stretch>
            <a:fillRect/>
          </a:stretch>
        </p:blipFill>
        <p:spPr>
          <a:xfrm>
            <a:off x="2234631" y="2969122"/>
            <a:ext cx="1258033" cy="264849"/>
          </a:xfrm>
          <a:prstGeom prst="rect">
            <a:avLst/>
          </a:prstGeom>
        </p:spPr>
      </p:pic>
      <p:pic>
        <p:nvPicPr>
          <p:cNvPr id="17" name="Picture 16"/>
          <p:cNvPicPr>
            <a:picLocks noChangeAspect="1"/>
          </p:cNvPicPr>
          <p:nvPr/>
        </p:nvPicPr>
        <p:blipFill>
          <a:blip r:embed="rId16"/>
          <a:stretch>
            <a:fillRect/>
          </a:stretch>
        </p:blipFill>
        <p:spPr>
          <a:xfrm>
            <a:off x="3871697" y="2951281"/>
            <a:ext cx="1126106" cy="288745"/>
          </a:xfrm>
          <a:prstGeom prst="rect">
            <a:avLst/>
          </a:prstGeom>
        </p:spPr>
      </p:pic>
      <p:pic>
        <p:nvPicPr>
          <p:cNvPr id="18" name="Picture 17"/>
          <p:cNvPicPr>
            <a:picLocks noChangeAspect="1"/>
          </p:cNvPicPr>
          <p:nvPr/>
        </p:nvPicPr>
        <p:blipFill>
          <a:blip r:embed="rId17"/>
          <a:stretch>
            <a:fillRect/>
          </a:stretch>
        </p:blipFill>
        <p:spPr>
          <a:xfrm>
            <a:off x="5835226" y="2985256"/>
            <a:ext cx="1240442" cy="242695"/>
          </a:xfrm>
          <a:prstGeom prst="rect">
            <a:avLst/>
          </a:prstGeom>
        </p:spPr>
      </p:pic>
      <p:pic>
        <p:nvPicPr>
          <p:cNvPr id="19" name="Picture 18"/>
          <p:cNvPicPr>
            <a:picLocks noChangeAspect="1"/>
          </p:cNvPicPr>
          <p:nvPr/>
        </p:nvPicPr>
        <p:blipFill>
          <a:blip r:embed="rId18"/>
          <a:stretch>
            <a:fillRect/>
          </a:stretch>
        </p:blipFill>
        <p:spPr>
          <a:xfrm>
            <a:off x="2234631" y="3357720"/>
            <a:ext cx="1462004" cy="256492"/>
          </a:xfrm>
          <a:prstGeom prst="rect">
            <a:avLst/>
          </a:prstGeom>
        </p:spPr>
      </p:pic>
      <p:pic>
        <p:nvPicPr>
          <p:cNvPr id="20" name="Picture 19"/>
          <p:cNvPicPr>
            <a:picLocks noChangeAspect="1"/>
          </p:cNvPicPr>
          <p:nvPr/>
        </p:nvPicPr>
        <p:blipFill>
          <a:blip r:embed="rId19"/>
          <a:stretch>
            <a:fillRect/>
          </a:stretch>
        </p:blipFill>
        <p:spPr>
          <a:xfrm>
            <a:off x="3871697" y="3314498"/>
            <a:ext cx="1460054" cy="270938"/>
          </a:xfrm>
          <a:prstGeom prst="rect">
            <a:avLst/>
          </a:prstGeom>
        </p:spPr>
      </p:pic>
      <p:pic>
        <p:nvPicPr>
          <p:cNvPr id="21" name="Picture 20"/>
          <p:cNvPicPr>
            <a:picLocks noChangeAspect="1"/>
          </p:cNvPicPr>
          <p:nvPr/>
        </p:nvPicPr>
        <p:blipFill>
          <a:blip r:embed="rId20"/>
          <a:stretch>
            <a:fillRect/>
          </a:stretch>
        </p:blipFill>
        <p:spPr>
          <a:xfrm>
            <a:off x="5835226" y="3294586"/>
            <a:ext cx="707602" cy="262075"/>
          </a:xfrm>
          <a:prstGeom prst="rect">
            <a:avLst/>
          </a:prstGeom>
        </p:spPr>
      </p:pic>
      <p:pic>
        <p:nvPicPr>
          <p:cNvPr id="22" name="Picture 21"/>
          <p:cNvPicPr>
            <a:picLocks noChangeAspect="1"/>
          </p:cNvPicPr>
          <p:nvPr/>
        </p:nvPicPr>
        <p:blipFill>
          <a:blip r:embed="rId21"/>
          <a:stretch>
            <a:fillRect/>
          </a:stretch>
        </p:blipFill>
        <p:spPr>
          <a:xfrm>
            <a:off x="2234631" y="3723044"/>
            <a:ext cx="1500185" cy="271462"/>
          </a:xfrm>
          <a:prstGeom prst="rect">
            <a:avLst/>
          </a:prstGeom>
        </p:spPr>
      </p:pic>
      <p:pic>
        <p:nvPicPr>
          <p:cNvPr id="23" name="Picture 22"/>
          <p:cNvPicPr>
            <a:picLocks noChangeAspect="1"/>
          </p:cNvPicPr>
          <p:nvPr/>
        </p:nvPicPr>
        <p:blipFill>
          <a:blip r:embed="rId22"/>
          <a:stretch>
            <a:fillRect/>
          </a:stretch>
        </p:blipFill>
        <p:spPr>
          <a:xfrm>
            <a:off x="3871697" y="3697079"/>
            <a:ext cx="1007395" cy="265840"/>
          </a:xfrm>
          <a:prstGeom prst="rect">
            <a:avLst/>
          </a:prstGeom>
        </p:spPr>
      </p:pic>
      <p:pic>
        <p:nvPicPr>
          <p:cNvPr id="24" name="Picture 23"/>
          <p:cNvPicPr>
            <a:picLocks noChangeAspect="1"/>
          </p:cNvPicPr>
          <p:nvPr/>
        </p:nvPicPr>
        <p:blipFill>
          <a:blip r:embed="rId23"/>
          <a:stretch>
            <a:fillRect/>
          </a:stretch>
        </p:blipFill>
        <p:spPr>
          <a:xfrm>
            <a:off x="5835226" y="3682816"/>
            <a:ext cx="931244" cy="245745"/>
          </a:xfrm>
          <a:prstGeom prst="rect">
            <a:avLst/>
          </a:prstGeom>
        </p:spPr>
      </p:pic>
    </p:spTree>
    <p:extLst>
      <p:ext uri="{BB962C8B-B14F-4D97-AF65-F5344CB8AC3E}">
        <p14:creationId xmlns:p14="http://schemas.microsoft.com/office/powerpoint/2010/main" val="81324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653D-AEEC-49B7-AC5F-0D8B9E3CFF2C}"/>
              </a:ext>
            </a:extLst>
          </p:cNvPr>
          <p:cNvSpPr>
            <a:spLocks noGrp="1"/>
          </p:cNvSpPr>
          <p:nvPr>
            <p:ph type="title"/>
          </p:nvPr>
        </p:nvSpPr>
        <p:spPr/>
        <p:txBody>
          <a:bodyPr/>
          <a:lstStyle/>
          <a:p>
            <a:r>
              <a:rPr lang="en-US" dirty="0"/>
              <a:t>Simple Job Design</a:t>
            </a:r>
          </a:p>
        </p:txBody>
      </p:sp>
      <p:pic>
        <p:nvPicPr>
          <p:cNvPr id="4" name="Picture 3">
            <a:extLst>
              <a:ext uri="{FF2B5EF4-FFF2-40B4-BE49-F238E27FC236}">
                <a16:creationId xmlns:a16="http://schemas.microsoft.com/office/drawing/2014/main" id="{FB428E7A-EE13-491D-AC47-F8ACDBFC6341}"/>
              </a:ext>
            </a:extLst>
          </p:cNvPr>
          <p:cNvPicPr/>
          <p:nvPr/>
        </p:nvPicPr>
        <p:blipFill>
          <a:blip r:embed="rId3"/>
          <a:stretch>
            <a:fillRect/>
          </a:stretch>
        </p:blipFill>
        <p:spPr>
          <a:xfrm>
            <a:off x="733926" y="1110916"/>
            <a:ext cx="7724273" cy="4628147"/>
          </a:xfrm>
          <a:prstGeom prst="rect">
            <a:avLst/>
          </a:prstGeom>
        </p:spPr>
      </p:pic>
    </p:spTree>
    <p:extLst>
      <p:ext uri="{BB962C8B-B14F-4D97-AF65-F5344CB8AC3E}">
        <p14:creationId xmlns:p14="http://schemas.microsoft.com/office/powerpoint/2010/main" val="187790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Component Details</a:t>
            </a:r>
          </a:p>
        </p:txBody>
      </p:sp>
      <p:pic>
        <p:nvPicPr>
          <p:cNvPr id="4" name="Picture 3" descr="Description: Picture 11.bmp">
            <a:extLst>
              <a:ext uri="{FF2B5EF4-FFF2-40B4-BE49-F238E27FC236}">
                <a16:creationId xmlns:a16="http://schemas.microsoft.com/office/drawing/2014/main" id="{4B0AE78A-893C-453B-A78A-3DBA6A6206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85211" y="990599"/>
            <a:ext cx="4487779" cy="4856747"/>
          </a:xfrm>
          <a:prstGeom prst="rect">
            <a:avLst/>
          </a:prstGeom>
          <a:noFill/>
          <a:ln>
            <a:noFill/>
          </a:ln>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dirty="0"/>
              <a:t>Job Execution Example</a:t>
            </a:r>
          </a:p>
        </p:txBody>
      </p:sp>
      <p:pic>
        <p:nvPicPr>
          <p:cNvPr id="440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88" y="2209800"/>
            <a:ext cx="82772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Architectures, Features, and  Details of Data Integration Tools&amp;quot;&quot;/&gt;&lt;property id=&quot;20307&quot; value=&quot;256&quot;/&gt;&lt;/object&gt;&lt;object type=&quot;3&quot; unique_id=&quot;10040&quot;&gt;&lt;property id=&quot;20148&quot; value=&quot;5&quot;/&gt;&lt;property id=&quot;20300&quot; value=&quot;Slide 4 - &amp;quot;Data Integration Features&amp;quot;&quot;/&gt;&lt;property id=&quot;20307&quot; value=&quot;381&quot;/&gt;&lt;/object&gt;&lt;object type=&quot;3&quot; unique_id=&quot;10042&quot;&gt;&lt;property id=&quot;20148&quot; value=&quot;5&quot;/&gt;&lt;property id=&quot;20300&quot; value=&quot;Slide 7 - &amp;quot;Simple Job Design Example&amp;quot;&quot;/&gt;&lt;property id=&quot;20307&quot; value=&quot;383&quot;/&gt;&lt;/object&gt;&lt;object type=&quot;3&quot; unique_id=&quot;10043&quot;&gt;&lt;property id=&quot;20148&quot; value=&quot;5&quot;/&gt;&lt;property id=&quot;20300&quot; value=&quot;Slide 8 - &amp;quot;Component Details&amp;quot;&quot;/&gt;&lt;property id=&quot;20307&quot; value=&quot;393&quot;/&gt;&lt;/object&gt;&lt;object type=&quot;3&quot; unique_id=&quot;10044&quot;&gt;&lt;property id=&quot;20148&quot; value=&quot;5&quot;/&gt;&lt;property id=&quot;20300&quot; value=&quot;Slide 9 - &amp;quot;Job Execution Example&amp;quot;&quot;/&gt;&lt;property id=&quot;20307&quot; value=&quot;384&quot;/&gt;&lt;/object&gt;&lt;object type=&quot;3&quot; unique_id=&quot;10085&quot;&gt;&lt;property id=&quot;20148&quot; value=&quot;5&quot;/&gt;&lt;property id=&quot;20300&quot; value=&quot;Slide 10 - &amp;quot;Summary&amp;quot;&quot;/&gt;&lt;property id=&quot;20307&quot; value=&quot;264&quot;/&gt;&lt;/object&gt;&lt;object type=&quot;3&quot; unique_id=&quot;16604&quot;&gt;&lt;property id=&quot;20148&quot; value=&quot;5&quot;/&gt;&lt;property id=&quot;20300&quot; value=&quot;Slide 3 - &amp;quot;Talend Product Editions&amp;quot;&quot;/&gt;&lt;property id=&quot;20307&quot; value=&quot;395&quot;/&gt;&lt;/object&gt;&lt;object type=&quot;3&quot; unique_id=&quot;24463&quot;&gt;&lt;property id=&quot;20148&quot; value=&quot;5&quot;/&gt;&lt;property id=&quot;20300&quot; value=&quot;Slide 5 - &amp;quot;Talend IDE&amp;quot;&quot;/&gt;&lt;property id=&quot;20307&quot; value=&quot;404&quot;/&gt;&lt;/object&gt;&lt;object type=&quot;3&quot; unique_id=&quot;24628&quot;&gt;&lt;property id=&quot;20148&quot; value=&quot;5&quot;/&gt;&lt;property id=&quot;20300&quot; value=&quot;Slide 2 - &amp;quot;Lesson Objectives&amp;quot;&quot;/&gt;&lt;property id=&quot;20307&quot; value=&quot;406&quot;/&gt;&lt;/object&gt;&lt;object type=&quot;3&quot; unique_id=&quot;24629&quot;&gt;&lt;property id=&quot;20148&quot; value=&quot;5&quot;/&gt;&lt;property id=&quot;20300&quot; value=&quot;Slide 11 - &amp;quot;Open Core Model&amp;quot;&quot;/&gt;&lt;property id=&quot;20307&quot; value=&quot;407&quot;/&gt;&lt;/object&gt;&lt;object type=&quot;3&quot; unique_id=&quot;24872&quot;&gt;&lt;property id=&quot;20148&quot; value=&quot;5&quot;/&gt;&lt;property id=&quot;20300&quot; value=&quot;Slide 6 - &amp;quot;Palette with Components&amp;quot;&quot;/&gt;&lt;property id=&quot;20307&quot; value=&quot;408&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9534</TotalTime>
  <Words>1174</Words>
  <Application>Microsoft Office PowerPoint</Application>
  <PresentationFormat>On-screen Show (4:3)</PresentationFormat>
  <Paragraphs>114</Paragraphs>
  <Slides>11</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ＭＳ Ｐゴシック</vt:lpstr>
      <vt:lpstr>Arial</vt:lpstr>
      <vt:lpstr>Times New Roman</vt:lpstr>
      <vt:lpstr>Blank Presentation</vt:lpstr>
      <vt:lpstr>Visio</vt:lpstr>
      <vt:lpstr>Module 5 Architectures, Features, and  Details of Data Integration Tools</vt:lpstr>
      <vt:lpstr>Lesson Objectives</vt:lpstr>
      <vt:lpstr>Talend Product Editions</vt:lpstr>
      <vt:lpstr>Data Integration Features</vt:lpstr>
      <vt:lpstr>Talend IDE</vt:lpstr>
      <vt:lpstr>Palette with Components</vt:lpstr>
      <vt:lpstr>Simple Job Design</vt:lpstr>
      <vt:lpstr>Component Details</vt:lpstr>
      <vt:lpstr>Job Execution Example</vt:lpstr>
      <vt:lpstr>Summary</vt:lpstr>
      <vt:lpstr>Open Core Model</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Michael Mannino</cp:lastModifiedBy>
  <cp:revision>2046</cp:revision>
  <cp:lastPrinted>1601-01-01T00:00:00Z</cp:lastPrinted>
  <dcterms:created xsi:type="dcterms:W3CDTF">2000-07-15T18:34:14Z</dcterms:created>
  <dcterms:modified xsi:type="dcterms:W3CDTF">2018-04-30T22:11:36Z</dcterms:modified>
</cp:coreProperties>
</file>