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87B8"/>
    <a:srgbClr val="0A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4" autoAdjust="0"/>
    <p:restoredTop sz="57673" autoAdjust="0"/>
  </p:normalViewPr>
  <p:slideViewPr>
    <p:cSldViewPr>
      <p:cViewPr varScale="1">
        <p:scale>
          <a:sx n="61" d="100"/>
          <a:sy n="61" d="100"/>
        </p:scale>
        <p:origin x="130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B014-A7D7-4955-A04E-76201873E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w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0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b="1" i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5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dirty="0" smtClean="0"/>
          </a:p>
          <a:p>
            <a:endParaRPr lang="en-US" b="1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2800" dirty="0" smtClean="0">
              <a:solidFill>
                <a:srgbClr val="F85E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Dan Power is the founder of DSS Resources 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www.DSSResouces.com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a comprehensive website devoted to decision support.  On his website, Power provides a contemporary classification system for DSS.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1029"/>
          <p:cNvSpPr>
            <a:spLocks noGrp="1" noChangeArrowheads="1"/>
          </p:cNvSpPr>
          <p:nvPr userDrawn="1"/>
        </p:nvSpPr>
        <p:spPr bwMode="auto">
          <a:xfrm>
            <a:off x="990600" y="19812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 userDrawn="1"/>
        </p:nvSpPr>
        <p:spPr bwMode="auto">
          <a:xfrm>
            <a:off x="990600" y="32004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pic>
        <p:nvPicPr>
          <p:cNvPr id="6" name="Picture 5" descr="BUSlogo_horiz_rgb_rv_t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 descr="iStock_000018487654Mediu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032" y="998537"/>
            <a:ext cx="9052560" cy="45720"/>
          </a:xfrm>
          <a:prstGeom prst="rect">
            <a:avLst/>
          </a:prstGeom>
          <a:solidFill>
            <a:srgbClr val="D81C3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"/>
            <a:ext cx="9143999" cy="100940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5463"/>
            <a:ext cx="7772400" cy="2971571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205788" y="1157355"/>
            <a:ext cx="8732424" cy="1216011"/>
          </a:xfrm>
        </p:spPr>
        <p:txBody>
          <a:bodyPr anchor="ctr" anchorCtr="0"/>
          <a:lstStyle>
            <a:lvl1pPr marL="0" indent="0" algn="ctr"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flipV="1">
            <a:off x="43032" y="2486465"/>
            <a:ext cx="9052560" cy="45719"/>
          </a:xfrm>
          <a:prstGeom prst="rect">
            <a:avLst/>
          </a:prstGeom>
          <a:solidFill>
            <a:srgbClr val="D81C3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917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6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w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1200"/>
            <a:ext cx="7391400" cy="1143000"/>
          </a:xfrm>
        </p:spPr>
        <p:txBody>
          <a:bodyPr/>
          <a:lstStyle/>
          <a:p>
            <a:r>
              <a:rPr lang="en-US" dirty="0"/>
              <a:t>Business Intelligence Concepts, </a:t>
            </a:r>
            <a:br>
              <a:rPr lang="en-US" dirty="0"/>
            </a:br>
            <a:r>
              <a:rPr lang="en-US" dirty="0"/>
              <a:t>Tools, and Applications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76600"/>
            <a:ext cx="7391400" cy="1295400"/>
          </a:xfrm>
        </p:spPr>
        <p:txBody>
          <a:bodyPr/>
          <a:lstStyle/>
          <a:p>
            <a:r>
              <a:rPr lang="en-US" dirty="0"/>
              <a:t>Week 1: Decision Making and Decision Support Systems</a:t>
            </a:r>
          </a:p>
          <a:p>
            <a:r>
              <a:rPr lang="en-US" dirty="0"/>
              <a:t>Lesson 3: Decision Support </a:t>
            </a:r>
            <a:r>
              <a:rPr lang="en-US" dirty="0" smtClean="0"/>
              <a:t>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Decision Support Systems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Learning Objectives</a:t>
            </a:r>
          </a:p>
          <a:p>
            <a:r>
              <a:rPr lang="en-US" b="0" dirty="0" smtClean="0">
                <a:solidFill>
                  <a:srgbClr val="000000"/>
                </a:solidFill>
              </a:rPr>
              <a:t>Define a decision support system (DSS) and list its main 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Summarize DSS </a:t>
            </a:r>
            <a:r>
              <a:rPr lang="en-US" b="0" dirty="0" smtClean="0">
                <a:solidFill>
                  <a:srgbClr val="000000"/>
                </a:solidFill>
              </a:rPr>
              <a:t>types and classifications, and explain how DSS have changed over time.</a:t>
            </a:r>
          </a:p>
        </p:txBody>
      </p:sp>
    </p:spTree>
    <p:extLst>
      <p:ext uri="{BB962C8B-B14F-4D97-AF65-F5344CB8AC3E}">
        <p14:creationId xmlns:p14="http://schemas.microsoft.com/office/powerpoint/2010/main" val="159232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Decision Support Systems (DSS)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0000"/>
                </a:solidFill>
              </a:rPr>
              <a:t>DSS describes </a:t>
            </a:r>
            <a:r>
              <a:rPr lang="en-US" b="0" dirty="0">
                <a:solidFill>
                  <a:srgbClr val="000000"/>
                </a:solidFill>
              </a:rPr>
              <a:t>any computerized system that supports decision making in an </a:t>
            </a:r>
            <a:r>
              <a:rPr lang="en-US" b="0" dirty="0" smtClean="0">
                <a:solidFill>
                  <a:srgbClr val="000000"/>
                </a:solidFill>
              </a:rPr>
              <a:t>organization.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b="0" dirty="0" smtClean="0">
                <a:solidFill>
                  <a:srgbClr val="000000"/>
                </a:solidFill>
              </a:rPr>
              <a:t>SS is to </a:t>
            </a:r>
            <a:r>
              <a:rPr lang="en-US" b="0" dirty="0">
                <a:solidFill>
                  <a:srgbClr val="000000"/>
                </a:solidFill>
              </a:rPr>
              <a:t>support </a:t>
            </a:r>
            <a:r>
              <a:rPr lang="en-US" b="0" dirty="0" smtClean="0">
                <a:solidFill>
                  <a:srgbClr val="000000"/>
                </a:solidFill>
              </a:rPr>
              <a:t>managerial </a:t>
            </a:r>
            <a:r>
              <a:rPr lang="en-US" b="0" dirty="0">
                <a:solidFill>
                  <a:srgbClr val="000000"/>
                </a:solidFill>
              </a:rPr>
              <a:t>decisions in semi-structured and unstructured decision </a:t>
            </a:r>
            <a:r>
              <a:rPr lang="en-US" b="0" dirty="0" smtClean="0">
                <a:solidFill>
                  <a:srgbClr val="000000"/>
                </a:solidFill>
              </a:rPr>
              <a:t>situations that </a:t>
            </a:r>
            <a:r>
              <a:rPr lang="en-US" b="0" dirty="0">
                <a:solidFill>
                  <a:srgbClr val="000000"/>
                </a:solidFill>
              </a:rPr>
              <a:t>middle-level managers typically </a:t>
            </a:r>
            <a:r>
              <a:rPr lang="en-US" b="0" dirty="0" smtClean="0">
                <a:solidFill>
                  <a:srgbClr val="000000"/>
                </a:solidFill>
              </a:rPr>
              <a:t>face;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b="0" dirty="0" smtClean="0">
                <a:solidFill>
                  <a:srgbClr val="000000"/>
                </a:solidFill>
              </a:rPr>
              <a:t>ttempt </a:t>
            </a:r>
            <a:r>
              <a:rPr lang="en-US" b="0" dirty="0">
                <a:solidFill>
                  <a:srgbClr val="000000"/>
                </a:solidFill>
              </a:rPr>
              <a:t>to combine the use of models or analytical techniques with traditional data access and retrieval </a:t>
            </a:r>
            <a:r>
              <a:rPr lang="en-US" b="0" dirty="0" smtClean="0">
                <a:solidFill>
                  <a:srgbClr val="000000"/>
                </a:solidFill>
              </a:rPr>
              <a:t>functions;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b="0" dirty="0" smtClean="0">
                <a:solidFill>
                  <a:srgbClr val="000000"/>
                </a:solidFill>
              </a:rPr>
              <a:t>ocus </a:t>
            </a:r>
            <a:r>
              <a:rPr lang="en-US" b="0" dirty="0">
                <a:solidFill>
                  <a:srgbClr val="000000"/>
                </a:solidFill>
              </a:rPr>
              <a:t>on features which make them easy to use in an interactive </a:t>
            </a:r>
            <a:r>
              <a:rPr lang="en-US" b="0" dirty="0" smtClean="0">
                <a:solidFill>
                  <a:srgbClr val="000000"/>
                </a:solidFill>
              </a:rPr>
              <a:t>mode;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0" dirty="0" smtClean="0">
                <a:solidFill>
                  <a:srgbClr val="000000"/>
                </a:solidFill>
              </a:rPr>
              <a:t>mphasize </a:t>
            </a:r>
            <a:r>
              <a:rPr lang="en-US" b="0" dirty="0">
                <a:solidFill>
                  <a:srgbClr val="000000"/>
                </a:solidFill>
              </a:rPr>
              <a:t>flexibility and adaptability to accommodate changes in the environment and decision-making approach of the user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Components of DSS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" y="1001233"/>
            <a:ext cx="8925059" cy="4713767"/>
          </a:xfrm>
        </p:spPr>
      </p:pic>
      <p:sp>
        <p:nvSpPr>
          <p:cNvPr id="3" name="Rectangle 2"/>
          <p:cNvSpPr/>
          <p:nvPr/>
        </p:nvSpPr>
        <p:spPr>
          <a:xfrm>
            <a:off x="-62346" y="5699166"/>
            <a:ext cx="425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328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Management Subsystem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9144000" cy="4648200"/>
          </a:xfrm>
        </p:spPr>
      </p:pic>
      <p:sp>
        <p:nvSpPr>
          <p:cNvPr id="3" name="Rectangle 2"/>
          <p:cNvSpPr/>
          <p:nvPr/>
        </p:nvSpPr>
        <p:spPr>
          <a:xfrm>
            <a:off x="0" y="5638800"/>
            <a:ext cx="3943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483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Model Management Subsystem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809150" cy="4572000"/>
          </a:xfrm>
        </p:spPr>
      </p:pic>
      <p:sp>
        <p:nvSpPr>
          <p:cNvPr id="3" name="Rectangle 2"/>
          <p:cNvSpPr/>
          <p:nvPr/>
        </p:nvSpPr>
        <p:spPr>
          <a:xfrm>
            <a:off x="0" y="5486400"/>
            <a:ext cx="3731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163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 Subsystem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" y="990601"/>
            <a:ext cx="8873544" cy="4343400"/>
          </a:xfrm>
        </p:spPr>
      </p:pic>
      <p:sp>
        <p:nvSpPr>
          <p:cNvPr id="3" name="Rectangle 2"/>
          <p:cNvSpPr/>
          <p:nvPr/>
        </p:nvSpPr>
        <p:spPr>
          <a:xfrm>
            <a:off x="59028" y="5562600"/>
            <a:ext cx="390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406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DSS Classifications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146175"/>
            <a:ext cx="8524338" cy="5176838"/>
          </a:xfrm>
        </p:spPr>
        <p:txBody>
          <a:bodyPr/>
          <a:lstStyle/>
          <a:p>
            <a:r>
              <a:rPr lang="en-US" b="0" dirty="0" smtClean="0">
                <a:solidFill>
                  <a:srgbClr val="000000"/>
                </a:solidFill>
              </a:rPr>
              <a:t>Data-driven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</a:t>
            </a:r>
            <a:r>
              <a:rPr lang="en-US" b="0" dirty="0" smtClean="0">
                <a:solidFill>
                  <a:srgbClr val="000000"/>
                </a:solidFill>
              </a:rPr>
              <a:t>ocument-driven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="0" dirty="0" smtClean="0">
                <a:solidFill>
                  <a:srgbClr val="000000"/>
                </a:solidFill>
              </a:rPr>
              <a:t>nowledge-driven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b="0" dirty="0" smtClean="0">
                <a:solidFill>
                  <a:srgbClr val="000000"/>
                </a:solidFill>
              </a:rPr>
              <a:t>odel-driven</a:t>
            </a:r>
          </a:p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dirty="0" smtClean="0">
                <a:solidFill>
                  <a:srgbClr val="000000"/>
                </a:solidFill>
              </a:rPr>
              <a:t>ommunications driven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638800"/>
            <a:ext cx="594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+mn-cs"/>
              </a:rPr>
              <a:t>Source: Dan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+mn-cs"/>
              </a:rPr>
              <a:t>Power is the founder of DSS Resources (</a:t>
            </a:r>
            <a:r>
              <a:rPr lang="en-US" sz="1200" u="sng" dirty="0">
                <a:solidFill>
                  <a:srgbClr val="000000"/>
                </a:solidFill>
                <a:latin typeface="Arial" charset="0"/>
                <a:cs typeface="+mn-cs"/>
                <a:hlinkClick r:id="rId3"/>
              </a:rPr>
              <a:t>www.DSSResouces.com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+mn-cs"/>
              </a:rPr>
              <a:t>),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Evolution of DSS </a:t>
            </a:r>
            <a:r>
              <a:rPr lang="en-US" dirty="0">
                <a:solidFill>
                  <a:srgbClr val="000000"/>
                </a:solidFill>
              </a:rPr>
              <a:t>Applications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733800"/>
          </a:xfrm>
        </p:spPr>
        <p:txBody>
          <a:bodyPr/>
          <a:lstStyle/>
          <a:p>
            <a:r>
              <a:rPr lang="en-US" b="0" kern="1200" dirty="0" smtClean="0">
                <a:solidFill>
                  <a:srgbClr val="000000"/>
                </a:solidFill>
              </a:rPr>
              <a:t>Executive Information Systems </a:t>
            </a:r>
            <a:r>
              <a:rPr lang="en-US" b="0" kern="1200" dirty="0">
                <a:solidFill>
                  <a:srgbClr val="000000"/>
                </a:solidFill>
              </a:rPr>
              <a:t>(</a:t>
            </a:r>
            <a:r>
              <a:rPr lang="en-US" b="0" kern="1200" dirty="0" smtClean="0">
                <a:solidFill>
                  <a:srgbClr val="000000"/>
                </a:solidFill>
              </a:rPr>
              <a:t>EIS)</a:t>
            </a:r>
          </a:p>
          <a:p>
            <a:r>
              <a:rPr lang="en-US" kern="1200" dirty="0">
                <a:solidFill>
                  <a:srgbClr val="000000"/>
                </a:solidFill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</a:rPr>
              <a:t>roup Support Systems </a:t>
            </a:r>
            <a:r>
              <a:rPr lang="en-US" b="0" kern="1200" dirty="0">
                <a:solidFill>
                  <a:srgbClr val="000000"/>
                </a:solidFill>
              </a:rPr>
              <a:t>(</a:t>
            </a:r>
            <a:r>
              <a:rPr lang="en-US" b="0" kern="1200" dirty="0" smtClean="0">
                <a:solidFill>
                  <a:srgbClr val="000000"/>
                </a:solidFill>
              </a:rPr>
              <a:t>GSS)</a:t>
            </a:r>
          </a:p>
          <a:p>
            <a:r>
              <a:rPr lang="en-US" kern="1200" dirty="0">
                <a:solidFill>
                  <a:srgbClr val="000000"/>
                </a:solidFill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</a:rPr>
              <a:t>eographic Information Systems </a:t>
            </a:r>
            <a:r>
              <a:rPr lang="en-US" b="0" kern="1200" dirty="0">
                <a:solidFill>
                  <a:srgbClr val="000000"/>
                </a:solidFill>
              </a:rPr>
              <a:t>(</a:t>
            </a:r>
            <a:r>
              <a:rPr lang="en-US" b="0" kern="1200" dirty="0" smtClean="0">
                <a:solidFill>
                  <a:srgbClr val="000000"/>
                </a:solidFill>
              </a:rPr>
              <a:t>GIS)</a:t>
            </a:r>
          </a:p>
          <a:p>
            <a:r>
              <a:rPr lang="en-US" kern="1200" dirty="0">
                <a:solidFill>
                  <a:srgbClr val="000000"/>
                </a:solidFill>
              </a:rPr>
              <a:t>E</a:t>
            </a:r>
            <a:r>
              <a:rPr lang="en-US" b="0" kern="1200" dirty="0" smtClean="0">
                <a:solidFill>
                  <a:srgbClr val="000000"/>
                </a:solidFill>
              </a:rPr>
              <a:t>xpert Systems (ES)</a:t>
            </a:r>
          </a:p>
          <a:p>
            <a:r>
              <a:rPr lang="en-US" kern="1200" dirty="0">
                <a:solidFill>
                  <a:srgbClr val="000000"/>
                </a:solidFill>
              </a:rPr>
              <a:t>K</a:t>
            </a:r>
            <a:r>
              <a:rPr lang="en-US" b="0" kern="1200" dirty="0" smtClean="0">
                <a:solidFill>
                  <a:srgbClr val="000000"/>
                </a:solidFill>
              </a:rPr>
              <a:t>nowledge Management Systems (KMS)</a:t>
            </a:r>
          </a:p>
          <a:p>
            <a:r>
              <a:rPr lang="en-US" kern="1200" dirty="0">
                <a:solidFill>
                  <a:srgbClr val="000000"/>
                </a:solidFill>
              </a:rPr>
              <a:t>E</a:t>
            </a:r>
            <a:r>
              <a:rPr lang="en-US" b="0" kern="1200" dirty="0" smtClean="0">
                <a:solidFill>
                  <a:srgbClr val="000000"/>
                </a:solidFill>
              </a:rPr>
              <a:t>nterprise Resource Planning Systems (ERP), Customer Relationship Management Systems (CRM), Supply Chain Management Systems (SCM)</a:t>
            </a:r>
            <a:endParaRPr lang="en-US" b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63" y="5562600"/>
            <a:ext cx="4572000" cy="8463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pPr lvl="0" eaLnBrk="0" hangingPunct="0">
              <a:spcBef>
                <a:spcPct val="3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61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usiness Intelligence Concepts,  Tools, and Applications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Decision Support Systems 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Decision Support Systems (DSS) 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Components of DSS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Data Management Subsystem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Model Management Subsystem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User Interface Subsystem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DSS Classifications&amp;quot;&quot;/&gt;&lt;property id=&quot;20307&quot; value=&quot;263&quot;/&gt;&lt;/object&gt;&lt;object type=&quot;3&quot; unique_id=&quot;10025&quot;&gt;&lt;property id=&quot;20148&quot; value=&quot;5&quot;/&gt;&lt;property id=&quot;20300&quot; value=&quot;Slide 9 - &amp;quot;Evolution of DSS Applications &amp;quot;&quot;/&gt;&lt;property id=&quot;20307&quot; value=&quot;270&quot;/&gt;&lt;/object&gt;&lt;/object&gt;&lt;object type=&quot;8&quot; unique_id=&quot;1002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FFFFFF"/>
      </a:dk2>
      <a:lt2>
        <a:srgbClr val="B3B3B3"/>
      </a:lt2>
      <a:accent1>
        <a:srgbClr val="779A09"/>
      </a:accent1>
      <a:accent2>
        <a:srgbClr val="0096A4"/>
      </a:accent2>
      <a:accent3>
        <a:srgbClr val="FFFFFF"/>
      </a:accent3>
      <a:accent4>
        <a:srgbClr val="6C6C6C"/>
      </a:accent4>
      <a:accent5>
        <a:srgbClr val="BDCAAA"/>
      </a:accent5>
      <a:accent6>
        <a:srgbClr val="008794"/>
      </a:accent6>
      <a:hlink>
        <a:srgbClr val="70887C"/>
      </a:hlink>
      <a:folHlink>
        <a:srgbClr val="AC992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201</TotalTime>
  <Words>784</Words>
  <Application>Microsoft Office PowerPoint</Application>
  <PresentationFormat>On-screen Show 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Blank Presentation</vt:lpstr>
      <vt:lpstr>Business Intelligence Concepts,  Tools, and Applications</vt:lpstr>
      <vt:lpstr>Decision Support Systems </vt:lpstr>
      <vt:lpstr>Decision Support Systems (DSS) </vt:lpstr>
      <vt:lpstr>Components of DSS</vt:lpstr>
      <vt:lpstr>Data Management Subsystem</vt:lpstr>
      <vt:lpstr>Model Management Subsystem</vt:lpstr>
      <vt:lpstr>User Interface Subsystem</vt:lpstr>
      <vt:lpstr>DSS Classifications</vt:lpstr>
      <vt:lpstr>Evolution of DSS Applications </vt:lpstr>
    </vt:vector>
  </TitlesOfParts>
  <Company>Korak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matt</dc:creator>
  <cp:lastModifiedBy>Karimi, Jahangir</cp:lastModifiedBy>
  <cp:revision>31</cp:revision>
  <cp:lastPrinted>2014-09-08T17:56:58Z</cp:lastPrinted>
  <dcterms:created xsi:type="dcterms:W3CDTF">2015-09-20T21:16:39Z</dcterms:created>
  <dcterms:modified xsi:type="dcterms:W3CDTF">2015-11-23T17:24:46Z</dcterms:modified>
</cp:coreProperties>
</file>