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12"/>
  </p:notesMasterIdLst>
  <p:sldIdLst>
    <p:sldId id="256" r:id="rId2"/>
    <p:sldId id="259" r:id="rId3"/>
    <p:sldId id="260" r:id="rId4"/>
    <p:sldId id="261" r:id="rId5"/>
    <p:sldId id="262" r:id="rId6"/>
    <p:sldId id="263" r:id="rId7"/>
    <p:sldId id="264" r:id="rId8"/>
    <p:sldId id="265" r:id="rId9"/>
    <p:sldId id="266" r:id="rId10"/>
    <p:sldId id="267" r:id="rId11"/>
  </p:sldIdLst>
  <p:sldSz cx="9144000" cy="6858000" type="screen4x3"/>
  <p:notesSz cx="6858000" cy="9144000"/>
  <p:custDataLst>
    <p:tags r:id="rId13"/>
  </p:custDataLst>
  <p:defaultTextStyle>
    <a:defPPr>
      <a:defRPr lang="en-US"/>
    </a:defPPr>
    <a:lvl1pPr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1pPr>
    <a:lvl2pPr marL="4572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2pPr>
    <a:lvl3pPr marL="9144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3pPr>
    <a:lvl4pPr marL="13716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4pPr>
    <a:lvl5pPr marL="18288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5pPr>
    <a:lvl6pPr marL="22860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6pPr>
    <a:lvl7pPr marL="27432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7pPr>
    <a:lvl8pPr marL="32004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8pPr>
    <a:lvl9pPr marL="36576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387B8"/>
    <a:srgbClr val="0A54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707" autoAdjust="0"/>
    <p:restoredTop sz="53325" autoAdjust="0"/>
  </p:normalViewPr>
  <p:slideViewPr>
    <p:cSldViewPr>
      <p:cViewPr varScale="1">
        <p:scale>
          <a:sx n="56" d="100"/>
          <a:sy n="56" d="100"/>
        </p:scale>
        <p:origin x="882" y="4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3316" name="Placeholder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85A6B014-A7D7-4955-A04E-76201873E50A}" type="slidenum">
              <a:rPr lang="en-US"/>
              <a:pPr>
                <a:defRPr/>
              </a:pPr>
              <a:t>‹#›</a:t>
            </a:fld>
            <a:endParaRPr lang="en-US"/>
          </a:p>
        </p:txBody>
      </p:sp>
    </p:spTree>
    <p:extLst>
      <p:ext uri="{BB962C8B-B14F-4D97-AF65-F5344CB8AC3E}">
        <p14:creationId xmlns:p14="http://schemas.microsoft.com/office/powerpoint/2010/main" val="3233218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ＭＳ Ｐゴシック" pitchFamily="127" charset="-128"/>
      </a:defRPr>
    </a:lvl1pPr>
    <a:lvl2pPr marL="4572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2pPr>
    <a:lvl3pPr marL="9144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3pPr>
    <a:lvl4pPr marL="13716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4pPr>
    <a:lvl5pPr marL="18288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p:spPr>
        <p:txBody>
          <a:bodyPr/>
          <a:lstStyle/>
          <a:p>
            <a:fld id="{AE3E28CA-1B7E-42DB-BC16-E6BAED1E33A0}" type="slidenum">
              <a:rPr lang="en-US"/>
              <a:pPr/>
              <a:t>0</a:t>
            </a:fld>
            <a:endParaRPr lang="en-US"/>
          </a:p>
        </p:txBody>
      </p:sp>
      <p:sp>
        <p:nvSpPr>
          <p:cNvPr id="15362" name="Placeholder 2"/>
          <p:cNvSpPr>
            <a:spLocks noGrp="1" noRot="1" noChangeAspect="1" noChangeArrowheads="1" noTextEdit="1"/>
          </p:cNvSpPr>
          <p:nvPr>
            <p:ph type="sldImg"/>
          </p:nvPr>
        </p:nvSpPr>
        <p:spPr>
          <a:ln/>
        </p:spPr>
      </p:sp>
      <p:sp>
        <p:nvSpPr>
          <p:cNvPr id="15363" name="Placeholder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45967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From SHARDA, RAMESH; DELEN, DURSUN; TURBAN, EFRAIM, BUSINESS INTELLIGENCE AND ANALYTICS: SYSTEMS FOR DECISION SUPPORT, 10th Edition, © 2015. Used by permission of Pearson Education, Inc., New York, NY.  All Rights Reserved.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We are discussing systems that support people who make decisions, not systems that make decisions on their own. </a:t>
            </a:r>
            <a:r>
              <a:rPr lang="en-US" sz="1200" b="0" i="0" u="none" strike="noStrike" kern="1200" baseline="0" dirty="0" smtClean="0">
                <a:solidFill>
                  <a:schemeClr val="tx1"/>
                </a:solidFill>
                <a:latin typeface="Arial" charset="0"/>
                <a:ea typeface="+mn-ea"/>
                <a:cs typeface="+mn-cs"/>
              </a:rPr>
              <a:t>Computers have historically supported structured and some semi-structured decisions, especially those that involve operational and managerial control, since the 1960s. Operational and managerial control decisions are made in all functional areas, especially in finance and production (i.e., operations) management.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smtClean="0">
                <a:solidFill>
                  <a:schemeClr val="tx1"/>
                </a:solidFill>
                <a:latin typeface="Arial" charset="0"/>
                <a:ea typeface="+mn-ea"/>
                <a:cs typeface="+mn-cs"/>
              </a:rPr>
              <a:t>In </a:t>
            </a:r>
            <a:r>
              <a:rPr lang="en-US" sz="1200" b="0" i="0" u="none" strike="noStrike" kern="1200" baseline="0" dirty="0" smtClean="0">
                <a:solidFill>
                  <a:schemeClr val="tx1"/>
                </a:solidFill>
                <a:latin typeface="Arial" charset="0"/>
                <a:ea typeface="+mn-ea"/>
                <a:cs typeface="+mn-cs"/>
              </a:rPr>
              <a:t>the next lesson we study the conceptual foundation of decision making and classification of decision making tasks. </a:t>
            </a:r>
            <a:r>
              <a:rPr lang="en-US" sz="1200" kern="1200" dirty="0" smtClean="0">
                <a:solidFill>
                  <a:schemeClr val="tx1"/>
                </a:solidFill>
                <a:effectLst/>
                <a:latin typeface="Arial" charset="0"/>
                <a:ea typeface="+mn-ea"/>
                <a:cs typeface="+mn-cs"/>
              </a:rPr>
              <a:t>We will discuss the decision making styles</a:t>
            </a:r>
            <a:r>
              <a:rPr lang="en-US" sz="1200" kern="1200" baseline="0" dirty="0" smtClean="0">
                <a:solidFill>
                  <a:schemeClr val="tx1"/>
                </a:solidFill>
                <a:effectLst/>
                <a:latin typeface="Arial" charset="0"/>
                <a:ea typeface="+mn-ea"/>
                <a:cs typeface="+mn-cs"/>
              </a:rPr>
              <a:t> and phases of decision making . </a:t>
            </a:r>
            <a:r>
              <a:rPr lang="en-US" sz="1200" kern="1200" dirty="0" smtClean="0">
                <a:solidFill>
                  <a:schemeClr val="tx1"/>
                </a:solidFill>
                <a:effectLst/>
                <a:latin typeface="Arial" charset="0"/>
                <a:ea typeface="+mn-ea"/>
                <a:cs typeface="+mn-cs"/>
              </a:rPr>
              <a:t>People who make business decisions are often high enough in the organization to have choices as to how they make their decisions, so it is important to support decision-making methods and styles that they are willing to use.  Understanding the phases of decision making is important in developing automated support, as the kind of support needed depends on the decision phase. </a:t>
            </a:r>
            <a:r>
              <a:rPr lang="en-US" sz="1200" b="0" i="0" u="none" strike="noStrike" kern="1200" baseline="0" dirty="0" smtClean="0">
                <a:solidFill>
                  <a:schemeClr val="tx1"/>
                </a:solidFill>
                <a:latin typeface="Arial" charset="0"/>
                <a:ea typeface="+mn-ea"/>
                <a:cs typeface="+mn-cs"/>
              </a:rPr>
              <a:t>This leads us to be introduced to decision support systems.  We will then study an overview of technologies that have been broadly referred to as business intelligence.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u="none" strike="noStrike" kern="1200" baseline="0" dirty="0" smtClean="0">
              <a:solidFill>
                <a:schemeClr val="tx1"/>
              </a:solidFill>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0" i="0" u="none" strike="noStrike" kern="1200" baseline="0" dirty="0" smtClean="0">
              <a:solidFill>
                <a:schemeClr val="tx1"/>
              </a:solidFill>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9</a:t>
            </a:fld>
            <a:endParaRPr lang="en-US"/>
          </a:p>
        </p:txBody>
      </p:sp>
    </p:spTree>
    <p:extLst>
      <p:ext uri="{BB962C8B-B14F-4D97-AF65-F5344CB8AC3E}">
        <p14:creationId xmlns:p14="http://schemas.microsoft.com/office/powerpoint/2010/main" val="4011394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ＭＳ Ｐゴシック" pitchFamily="127" charset="-128"/>
              <a:cs typeface="ＭＳ Ｐゴシック" pitchFamily="127"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ＭＳ Ｐゴシック" pitchFamily="127" charset="-128"/>
              <a:cs typeface="ＭＳ Ｐゴシック" pitchFamily="127" charset="-128"/>
            </a:endParaRPr>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1</a:t>
            </a:fld>
            <a:endParaRPr lang="en-US"/>
          </a:p>
        </p:txBody>
      </p:sp>
    </p:spTree>
    <p:extLst>
      <p:ext uri="{BB962C8B-B14F-4D97-AF65-F5344CB8AC3E}">
        <p14:creationId xmlns:p14="http://schemas.microsoft.com/office/powerpoint/2010/main" val="1972986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From SHARDA, RAMESH; DELEN, DURSUN; TURBAN, EFRAIM, BUSINESS INTELLIGENCE AND ANALYTICS: SYSTEMS FOR DECISION SUPPORT, 10th Edition, © 2015. Used by permission of Pearson Education, Inc., New York, NY.  All Rights Reserved.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2</a:t>
            </a:fld>
            <a:endParaRPr lang="en-US"/>
          </a:p>
        </p:txBody>
      </p:sp>
    </p:spTree>
    <p:extLst>
      <p:ext uri="{BB962C8B-B14F-4D97-AF65-F5344CB8AC3E}">
        <p14:creationId xmlns:p14="http://schemas.microsoft.com/office/powerpoint/2010/main" val="1302680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Behavioral disciplines include anthropology, law, philosophy, political science, psychology, social psychology, and sociology. </a:t>
            </a:r>
          </a:p>
          <a:p>
            <a:endParaRPr lang="en-US" sz="1200" b="0" i="0" u="none" strike="noStrike" kern="1200" baseline="0" dirty="0" smtClean="0">
              <a:solidFill>
                <a:schemeClr val="tx1"/>
              </a:solidFill>
              <a:latin typeface="Arial" charset="0"/>
              <a:ea typeface="+mn-ea"/>
              <a:cs typeface="+mn-cs"/>
            </a:endParaRPr>
          </a:p>
          <a:p>
            <a:r>
              <a:rPr lang="en-US" sz="1200" b="0" i="0" u="none" strike="noStrike" kern="1200" baseline="0" dirty="0" smtClean="0">
                <a:solidFill>
                  <a:schemeClr val="tx1"/>
                </a:solidFill>
                <a:latin typeface="Arial" charset="0"/>
                <a:ea typeface="+mn-ea"/>
                <a:cs typeface="+mn-cs"/>
              </a:rPr>
              <a:t>Scientific disciplines include computer science, decision analysis, economics, engineering, the hard sciences (e.g., biology, chemistry, physics), management science/operations research, mathematics, and statistics.</a:t>
            </a:r>
          </a:p>
          <a:p>
            <a:endParaRPr lang="en-US" sz="1200" b="0" i="0" u="none" strike="noStrike" kern="1200" baseline="0" dirty="0" smtClean="0">
              <a:solidFill>
                <a:schemeClr val="tx1"/>
              </a:solidFill>
              <a:latin typeface="Arial" charset="0"/>
              <a:ea typeface="+mn-ea"/>
              <a:cs typeface="+mn-cs"/>
            </a:endParaRPr>
          </a:p>
          <a:p>
            <a:r>
              <a:rPr lang="en-US" dirty="0" smtClean="0"/>
              <a:t>Managerial decision making is synonymous with the entire management process </a:t>
            </a:r>
            <a:endParaRPr lang="en-US" sz="1200" kern="1200" dirty="0" smtClean="0">
              <a:solidFill>
                <a:schemeClr val="tx1"/>
              </a:solidFill>
              <a:effectLst/>
              <a:latin typeface="Arial" charset="0"/>
              <a:ea typeface="+mn-ea"/>
              <a:cs typeface="+mn-cs"/>
            </a:endParaRPr>
          </a:p>
          <a:p>
            <a:endParaRPr lang="en-US" sz="1200" kern="1200" dirty="0" smtClean="0">
              <a:solidFill>
                <a:schemeClr val="tx1"/>
              </a:solidFill>
              <a:effectLst/>
              <a:latin typeface="Arial" charset="0"/>
              <a:ea typeface="+mn-ea"/>
              <a:cs typeface="+mn-cs"/>
            </a:endParaRPr>
          </a:p>
          <a:p>
            <a:pPr lvl="0"/>
            <a:r>
              <a:rPr lang="en-US" b="0" dirty="0" smtClean="0"/>
              <a:t>In making a decision, a manager (1) draws on existing knowledge to find out w</a:t>
            </a:r>
            <a:r>
              <a:rPr lang="en-US" dirty="0" smtClean="0"/>
              <a:t>hat is (the current state)?, (2) C</a:t>
            </a:r>
            <a:r>
              <a:rPr lang="en-US" b="0" dirty="0" smtClean="0"/>
              <a:t>reates new knowledge for w</a:t>
            </a:r>
            <a:r>
              <a:rPr lang="en-US" dirty="0" smtClean="0"/>
              <a:t>hat to do with resources,</a:t>
            </a:r>
            <a:r>
              <a:rPr lang="en-US" baseline="0" dirty="0" smtClean="0"/>
              <a:t> and</a:t>
            </a:r>
            <a:r>
              <a:rPr lang="en-US" dirty="0" smtClean="0"/>
              <a:t> what will be the future state (desired or expected)?</a:t>
            </a:r>
          </a:p>
          <a:p>
            <a:endParaRPr lang="en-US" sz="1200" b="0" i="0" u="none" strike="noStrike" kern="1200" baseline="0" dirty="0" smtClean="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3</a:t>
            </a:fld>
            <a:endParaRPr lang="en-US"/>
          </a:p>
        </p:txBody>
      </p:sp>
    </p:spTree>
    <p:extLst>
      <p:ext uri="{BB962C8B-B14F-4D97-AF65-F5344CB8AC3E}">
        <p14:creationId xmlns:p14="http://schemas.microsoft.com/office/powerpoint/2010/main" val="3025699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hangingPunct="0">
              <a:spcBef>
                <a:spcPct val="30000"/>
              </a:spcBef>
            </a:pPr>
            <a:r>
              <a:rPr lang="en-US" sz="1200" i="1" kern="1200" dirty="0" smtClean="0">
                <a:solidFill>
                  <a:srgbClr val="000000"/>
                </a:solidFill>
                <a:latin typeface="Arial" charset="0"/>
                <a:ea typeface="ＭＳ Ｐゴシック" pitchFamily="127" charset="-128"/>
                <a:cs typeface="ＭＳ Ｐゴシック" pitchFamily="127" charset="-128"/>
              </a:rPr>
              <a:t>Sources</a:t>
            </a:r>
            <a:r>
              <a:rPr lang="en-US" sz="1200" kern="1200" dirty="0" smtClean="0">
                <a:solidFill>
                  <a:srgbClr val="000000"/>
                </a:solidFill>
                <a:latin typeface="Arial" charset="0"/>
                <a:ea typeface="ＭＳ Ｐゴシック" pitchFamily="127" charset="-128"/>
                <a:cs typeface="ＭＳ Ｐゴシック" pitchFamily="127" charset="-128"/>
              </a:rPr>
              <a:t>:  (1) Compiled from H. A. </a:t>
            </a:r>
            <a:r>
              <a:rPr lang="en-US" sz="1200" kern="1200" dirty="0" err="1" smtClean="0">
                <a:solidFill>
                  <a:srgbClr val="000000"/>
                </a:solidFill>
                <a:latin typeface="Arial" charset="0"/>
                <a:ea typeface="ＭＳ Ｐゴシック" pitchFamily="127" charset="-128"/>
                <a:cs typeface="ＭＳ Ｐゴシック" pitchFamily="127" charset="-128"/>
              </a:rPr>
              <a:t>Mintzberg</a:t>
            </a:r>
            <a:r>
              <a:rPr lang="en-US" sz="1200" kern="1200" dirty="0" smtClean="0">
                <a:solidFill>
                  <a:srgbClr val="000000"/>
                </a:solidFill>
                <a:latin typeface="Arial" charset="0"/>
                <a:ea typeface="ＭＳ Ｐゴシック" pitchFamily="127" charset="-128"/>
                <a:cs typeface="ＭＳ Ｐゴシック" pitchFamily="127" charset="-128"/>
              </a:rPr>
              <a:t>, </a:t>
            </a:r>
            <a:r>
              <a:rPr lang="en-US" sz="1200" i="1" kern="1200" dirty="0" smtClean="0">
                <a:solidFill>
                  <a:srgbClr val="000000"/>
                </a:solidFill>
                <a:latin typeface="Arial" charset="0"/>
                <a:ea typeface="ＭＳ Ｐゴシック" pitchFamily="127" charset="-128"/>
                <a:cs typeface="ＭＳ Ｐゴシック" pitchFamily="127" charset="-128"/>
              </a:rPr>
              <a:t>The Nature of Managerial Work</a:t>
            </a:r>
            <a:r>
              <a:rPr lang="en-US" sz="1200" kern="1200" dirty="0" smtClean="0">
                <a:solidFill>
                  <a:srgbClr val="000000"/>
                </a:solidFill>
                <a:latin typeface="Arial" charset="0"/>
                <a:ea typeface="ＭＳ Ｐゴシック" pitchFamily="127" charset="-128"/>
                <a:cs typeface="ＭＳ Ｐゴシック" pitchFamily="127" charset="-128"/>
              </a:rPr>
              <a:t>. Prentice Hall, Englewood Cliffs,</a:t>
            </a:r>
          </a:p>
          <a:p>
            <a:pPr lvl="0" eaLnBrk="0" hangingPunct="0">
              <a:spcBef>
                <a:spcPct val="30000"/>
              </a:spcBef>
            </a:pPr>
            <a:r>
              <a:rPr lang="en-US" sz="1200" kern="1200" dirty="0" smtClean="0">
                <a:solidFill>
                  <a:srgbClr val="000000"/>
                </a:solidFill>
                <a:latin typeface="Arial" charset="0"/>
                <a:ea typeface="ＭＳ Ｐゴシック" pitchFamily="127" charset="-128"/>
                <a:cs typeface="ＭＳ Ｐゴシック" pitchFamily="127" charset="-128"/>
              </a:rPr>
              <a:t>NJ, 1980; and (2) H. A. </a:t>
            </a:r>
            <a:r>
              <a:rPr lang="en-US" sz="1200" kern="1200" dirty="0" err="1" smtClean="0">
                <a:solidFill>
                  <a:srgbClr val="000000"/>
                </a:solidFill>
                <a:latin typeface="Arial" charset="0"/>
                <a:ea typeface="ＭＳ Ｐゴシック" pitchFamily="127" charset="-128"/>
                <a:cs typeface="ＭＳ Ｐゴシック" pitchFamily="127" charset="-128"/>
              </a:rPr>
              <a:t>Mintzberg</a:t>
            </a:r>
            <a:r>
              <a:rPr lang="en-US" sz="1200" kern="1200" dirty="0" smtClean="0">
                <a:solidFill>
                  <a:srgbClr val="000000"/>
                </a:solidFill>
                <a:latin typeface="Arial" charset="0"/>
                <a:ea typeface="ＭＳ Ｐゴシック" pitchFamily="127" charset="-128"/>
                <a:cs typeface="ＭＳ Ｐゴシック" pitchFamily="127" charset="-128"/>
              </a:rPr>
              <a:t>, </a:t>
            </a:r>
            <a:r>
              <a:rPr lang="en-US" sz="1200" i="1" kern="1200" dirty="0" smtClean="0">
                <a:solidFill>
                  <a:srgbClr val="000000"/>
                </a:solidFill>
                <a:latin typeface="Arial" charset="0"/>
                <a:ea typeface="ＭＳ Ｐゴシック" pitchFamily="127" charset="-128"/>
                <a:cs typeface="ＭＳ Ｐゴシック" pitchFamily="127" charset="-128"/>
              </a:rPr>
              <a:t>The Rise and Fall of Strategic Planning</a:t>
            </a:r>
            <a:r>
              <a:rPr lang="en-US" sz="1200" kern="1200" dirty="0" smtClean="0">
                <a:solidFill>
                  <a:srgbClr val="000000"/>
                </a:solidFill>
                <a:latin typeface="Arial" charset="0"/>
                <a:ea typeface="ＭＳ Ｐゴシック" pitchFamily="127" charset="-128"/>
                <a:cs typeface="ＭＳ Ｐゴシック" pitchFamily="127" charset="-128"/>
              </a:rPr>
              <a:t>. The Free Press, New York, 1993.</a:t>
            </a:r>
            <a:endParaRPr lang="en-US" sz="1200" dirty="0" smtClean="0">
              <a:solidFill>
                <a:srgbClr val="000000"/>
              </a:solidFill>
            </a:endParaRPr>
          </a:p>
          <a:p>
            <a:endParaRPr lang="en-US" sz="1200" b="0" i="0" u="none" strike="noStrike" kern="1200" baseline="0" dirty="0" smtClean="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4</a:t>
            </a:fld>
            <a:endParaRPr lang="en-US"/>
          </a:p>
        </p:txBody>
      </p:sp>
    </p:spTree>
    <p:extLst>
      <p:ext uri="{BB962C8B-B14F-4D97-AF65-F5344CB8AC3E}">
        <p14:creationId xmlns:p14="http://schemas.microsoft.com/office/powerpoint/2010/main" val="395404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mn-cs"/>
            </a:endParaRPr>
          </a:p>
          <a:p>
            <a:pPr lvl="0"/>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5</a:t>
            </a:fld>
            <a:endParaRPr lang="en-US"/>
          </a:p>
        </p:txBody>
      </p:sp>
    </p:spTree>
    <p:extLst>
      <p:ext uri="{BB962C8B-B14F-4D97-AF65-F5344CB8AC3E}">
        <p14:creationId xmlns:p14="http://schemas.microsoft.com/office/powerpoint/2010/main" val="889814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From SHARDA, RAMESH; DELEN, DURSUN; TURBAN, EFRAIM, BUSINESS INTELLIGENCE AND ANALYTICS: SYSTEMS FOR DECISION SUPPORT, 10th Edition, © 2015. Used by permission of Pearson Education, Inc., New York, NY.  All Rights Reserved.</a:t>
            </a:r>
          </a:p>
          <a:p>
            <a:endParaRPr lang="en-US" sz="1200" b="0" i="0" u="none" strike="noStrike" kern="1200" baseline="0" dirty="0" smtClean="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6</a:t>
            </a:fld>
            <a:endParaRPr lang="en-US"/>
          </a:p>
        </p:txBody>
      </p:sp>
    </p:spTree>
    <p:extLst>
      <p:ext uri="{BB962C8B-B14F-4D97-AF65-F5344CB8AC3E}">
        <p14:creationId xmlns:p14="http://schemas.microsoft.com/office/powerpoint/2010/main" val="1686852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smtClean="0">
                <a:solidFill>
                  <a:srgbClr val="000000"/>
                </a:solidFill>
              </a:rPr>
              <a:t>Source: </a:t>
            </a:r>
            <a:r>
              <a:rPr lang="en-US" sz="1200" dirty="0" err="1" smtClean="0">
                <a:solidFill>
                  <a:srgbClr val="000000"/>
                </a:solidFill>
              </a:rPr>
              <a:t>Sharda</a:t>
            </a:r>
            <a:r>
              <a:rPr lang="en-US" sz="1200" dirty="0" smtClean="0">
                <a:solidFill>
                  <a:srgbClr val="000000"/>
                </a:solidFill>
              </a:rPr>
              <a:t>, R. </a:t>
            </a:r>
            <a:r>
              <a:rPr lang="en-US" sz="1200" dirty="0" err="1" smtClean="0">
                <a:solidFill>
                  <a:srgbClr val="000000"/>
                </a:solidFill>
              </a:rPr>
              <a:t>Delen</a:t>
            </a:r>
            <a:r>
              <a:rPr lang="en-US" sz="1200" dirty="0" smtClean="0">
                <a:solidFill>
                  <a:srgbClr val="000000"/>
                </a:solidFill>
              </a:rPr>
              <a:t>, D. and Turban, E. (2015), Business Intelligence and Analytics: Systems for Decision Support, 10 ED.  </a:t>
            </a:r>
          </a:p>
          <a:p>
            <a:endParaRPr lang="en-US" sz="1200" b="1" i="0" u="none" strike="noStrike" kern="1200" baseline="0" dirty="0" smtClean="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7</a:t>
            </a:fld>
            <a:endParaRPr lang="en-US"/>
          </a:p>
        </p:txBody>
      </p:sp>
    </p:spTree>
    <p:extLst>
      <p:ext uri="{BB962C8B-B14F-4D97-AF65-F5344CB8AC3E}">
        <p14:creationId xmlns:p14="http://schemas.microsoft.com/office/powerpoint/2010/main" val="4206536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00"/>
                </a:solidFill>
              </a:rPr>
              <a:t>From SHARDA, RAMESH; DELEN, DURSUN; TURBAN, EFRAIM, BUSINESS INTELLIGENCE AND ANALYTICS: SYSTEMS FOR DECISION SUPPORT, 10th Edition, © 2015. Used by permission of Pearson Education, Inc., New York, NY.  All Rights Reserved.</a:t>
            </a:r>
          </a:p>
          <a:p>
            <a:endParaRPr lang="en-US" sz="1200" b="0" i="0" u="none" strike="noStrike" kern="1200" baseline="0" dirty="0" smtClean="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8</a:t>
            </a:fld>
            <a:endParaRPr lang="en-US"/>
          </a:p>
        </p:txBody>
      </p:sp>
    </p:spTree>
    <p:extLst>
      <p:ext uri="{BB962C8B-B14F-4D97-AF65-F5344CB8AC3E}">
        <p14:creationId xmlns:p14="http://schemas.microsoft.com/office/powerpoint/2010/main" val="24332295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22530" name="Picture 14"/>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19050" y="0"/>
            <a:ext cx="9182100" cy="6858000"/>
          </a:xfrm>
          <a:prstGeom prst="rect">
            <a:avLst/>
          </a:prstGeom>
          <a:noFill/>
          <a:ln w="9525">
            <a:noFill/>
            <a:miter lim="800000"/>
            <a:headEnd/>
            <a:tailEnd/>
          </a:ln>
        </p:spPr>
      </p:pic>
      <p:sp>
        <p:nvSpPr>
          <p:cNvPr id="22533" name="Rectangle 1029"/>
          <p:cNvSpPr>
            <a:spLocks noGrp="1" noChangeArrowheads="1"/>
          </p:cNvSpPr>
          <p:nvPr userDrawn="1"/>
        </p:nvSpPr>
        <p:spPr bwMode="auto">
          <a:xfrm>
            <a:off x="990600" y="1981200"/>
            <a:ext cx="7391400" cy="1143000"/>
          </a:xfrm>
          <a:prstGeom prst="rect">
            <a:avLst/>
          </a:prstGeom>
          <a:noFill/>
          <a:ln w="9525">
            <a:noFill/>
            <a:miter lim="800000"/>
            <a:headEnd/>
            <a:tailEnd/>
          </a:ln>
        </p:spPr>
        <p:txBody>
          <a:bodyPr wrap="none" lIns="0" tIns="0" rIns="0" bIns="0">
            <a:prstTxWarp prst="textNoShape">
              <a:avLst/>
            </a:prstTxWarp>
          </a:bodyPr>
          <a:lstStyle/>
          <a:p>
            <a:pPr eaLnBrk="0" hangingPunct="0"/>
            <a:r>
              <a:rPr lang="en-US" sz="3200">
                <a:solidFill>
                  <a:schemeClr val="bg1"/>
                </a:solidFill>
              </a:rPr>
              <a:t>Click to edit Master title style</a:t>
            </a:r>
          </a:p>
        </p:txBody>
      </p:sp>
      <p:sp>
        <p:nvSpPr>
          <p:cNvPr id="22534" name="Rectangle 1030"/>
          <p:cNvSpPr>
            <a:spLocks noGrp="1" noChangeArrowheads="1"/>
          </p:cNvSpPr>
          <p:nvPr userDrawn="1"/>
        </p:nvSpPr>
        <p:spPr bwMode="auto">
          <a:xfrm>
            <a:off x="990600" y="3200400"/>
            <a:ext cx="7391400" cy="914400"/>
          </a:xfrm>
          <a:prstGeom prst="rect">
            <a:avLst/>
          </a:prstGeom>
          <a:noFill/>
          <a:ln w="9525">
            <a:noFill/>
            <a:miter lim="800000"/>
            <a:headEnd/>
            <a:tailEnd/>
          </a:ln>
        </p:spPr>
        <p:txBody>
          <a:bodyPr lIns="0" tIns="0" rIns="0" bIns="0">
            <a:prstTxWarp prst="textNoShape">
              <a:avLst/>
            </a:prstTxWarp>
          </a:bodyPr>
          <a:lstStyle/>
          <a:p>
            <a:pPr eaLnBrk="0" hangingPunct="0"/>
            <a:r>
              <a:rPr lang="en-US">
                <a:solidFill>
                  <a:schemeClr val="bg1"/>
                </a:solidFill>
              </a:rPr>
              <a:t>Click to edit Master subtitle style</a:t>
            </a:r>
          </a:p>
        </p:txBody>
      </p:sp>
      <p:sp>
        <p:nvSpPr>
          <p:cNvPr id="5" name="Rectangle 4"/>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pic>
        <p:nvPicPr>
          <p:cNvPr id="6" name="Picture 5" descr="BUSlogo_horiz_rgb_rv_tp.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7" name="TextBox 6"/>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pic>
        <p:nvPicPr>
          <p:cNvPr id="2" name="Picture 1" descr="iStock_000018487654Medium.jp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419872" y="4950164"/>
            <a:ext cx="2555775" cy="191683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a:solidFill>
                  <a:schemeClr val="bg1"/>
                </a:solidFill>
              </a:defRPr>
            </a:lvl1pPr>
          </a:lstStyle>
          <a:p>
            <a:r>
              <a:rPr lang="en-US" smtClean="0"/>
              <a:t>Click to edit Master title style</a:t>
            </a:r>
            <a:endParaRPr lang="en-US"/>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4950164"/>
            <a:ext cx="2555775" cy="1916832"/>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cSld>
  <p:clrMap bg1="lt1" tx1="dk1" bg2="lt2" tx2="dk2" accent1="accent1" accent2="accent2" accent3="accent3" accent4="accent4" accent5="accent5" accent6="accent6" hlink="hlink" folHlink="folHlink"/>
  <p:sldLayoutIdLst>
    <p:sldLayoutId id="2147483650" r:id="rId1"/>
    <p:sldLayoutId id="2147483661" r:id="rId2"/>
    <p:sldLayoutId id="2147483660"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 id="2147483651" r:id="rId12"/>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ctrTitle"/>
          </p:nvPr>
        </p:nvSpPr>
        <p:spPr>
          <a:xfrm>
            <a:off x="914400" y="1981200"/>
            <a:ext cx="5943600" cy="1143000"/>
          </a:xfrm>
        </p:spPr>
        <p:txBody>
          <a:bodyPr/>
          <a:lstStyle/>
          <a:p>
            <a:pPr eaLnBrk="1" hangingPunct="1"/>
            <a:r>
              <a:rPr lang="en-US" dirty="0" smtClean="0"/>
              <a:t>Business Intelligence Concepts, </a:t>
            </a:r>
            <a:br>
              <a:rPr lang="en-US" dirty="0" smtClean="0"/>
            </a:br>
            <a:r>
              <a:rPr lang="en-US" dirty="0" smtClean="0"/>
              <a:t>Tools, and Applications</a:t>
            </a:r>
            <a:endParaRPr lang="en-US" dirty="0"/>
          </a:p>
        </p:txBody>
      </p:sp>
      <p:sp>
        <p:nvSpPr>
          <p:cNvPr id="14338" name="Rectangle 3"/>
          <p:cNvSpPr>
            <a:spLocks noGrp="1" noChangeArrowheads="1"/>
          </p:cNvSpPr>
          <p:nvPr>
            <p:ph type="subTitle" idx="1"/>
          </p:nvPr>
        </p:nvSpPr>
        <p:spPr>
          <a:xfrm>
            <a:off x="914400" y="3352800"/>
            <a:ext cx="8001000" cy="914400"/>
          </a:xfrm>
        </p:spPr>
        <p:txBody>
          <a:bodyPr/>
          <a:lstStyle/>
          <a:p>
            <a:pPr eaLnBrk="1" hangingPunct="1"/>
            <a:r>
              <a:rPr lang="en-US" dirty="0" smtClean="0"/>
              <a:t>Week 1: Decision Making and Decision Support Systems</a:t>
            </a:r>
          </a:p>
          <a:p>
            <a:pPr eaLnBrk="1" hangingPunct="1"/>
            <a:r>
              <a:rPr lang="en-US" dirty="0" smtClean="0"/>
              <a:t>Lesson 1: Overview of Decision Making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0000"/>
                </a:solidFill>
              </a:rPr>
              <a:t>D</a:t>
            </a:r>
            <a:r>
              <a:rPr lang="en-US" dirty="0" smtClean="0">
                <a:solidFill>
                  <a:srgbClr val="000000"/>
                </a:solidFill>
              </a:rPr>
              <a:t>ecision Making </a:t>
            </a:r>
            <a:r>
              <a:rPr lang="en-US" dirty="0">
                <a:solidFill>
                  <a:srgbClr val="000000"/>
                </a:solidFill>
              </a:rPr>
              <a:t>S</a:t>
            </a:r>
            <a:r>
              <a:rPr lang="en-US" dirty="0" smtClean="0">
                <a:solidFill>
                  <a:srgbClr val="000000"/>
                </a:solidFill>
              </a:rPr>
              <a:t>upport </a:t>
            </a:r>
            <a:endParaRPr lang="en-US" dirty="0">
              <a:solidFill>
                <a:srgbClr val="000000"/>
              </a:solidFill>
            </a:endParaRPr>
          </a:p>
        </p:txBody>
      </p:sp>
      <p:sp>
        <p:nvSpPr>
          <p:cNvPr id="3" name="Content Placeholder 2"/>
          <p:cNvSpPr>
            <a:spLocks noGrp="1"/>
          </p:cNvSpPr>
          <p:nvPr>
            <p:ph idx="1"/>
          </p:nvPr>
        </p:nvSpPr>
        <p:spPr/>
        <p:txBody>
          <a:bodyPr/>
          <a:lstStyle/>
          <a:p>
            <a:r>
              <a:rPr lang="en-US" b="0" dirty="0">
                <a:solidFill>
                  <a:srgbClr val="000000"/>
                </a:solidFill>
              </a:rPr>
              <a:t>G</a:t>
            </a:r>
            <a:r>
              <a:rPr lang="en-US" b="0" dirty="0" smtClean="0">
                <a:solidFill>
                  <a:srgbClr val="000000"/>
                </a:solidFill>
              </a:rPr>
              <a:t>roup communication and collaboration</a:t>
            </a:r>
          </a:p>
          <a:p>
            <a:r>
              <a:rPr lang="en-US" b="0" dirty="0" smtClean="0">
                <a:solidFill>
                  <a:srgbClr val="000000"/>
                </a:solidFill>
              </a:rPr>
              <a:t>Improved data management</a:t>
            </a:r>
          </a:p>
          <a:p>
            <a:r>
              <a:rPr lang="en-US" b="0" dirty="0" smtClean="0">
                <a:solidFill>
                  <a:srgbClr val="000000"/>
                </a:solidFill>
              </a:rPr>
              <a:t>Giant data warehouses and big data</a:t>
            </a:r>
          </a:p>
          <a:p>
            <a:r>
              <a:rPr lang="en-US" b="0" dirty="0" smtClean="0">
                <a:solidFill>
                  <a:srgbClr val="000000"/>
                </a:solidFill>
              </a:rPr>
              <a:t>Analytical support</a:t>
            </a:r>
          </a:p>
          <a:p>
            <a:r>
              <a:rPr lang="en-US" b="0" dirty="0" smtClean="0">
                <a:solidFill>
                  <a:srgbClr val="000000"/>
                </a:solidFill>
              </a:rPr>
              <a:t>Overcoming cognitive limits in information processing and storage</a:t>
            </a:r>
          </a:p>
          <a:p>
            <a:r>
              <a:rPr lang="en-US" b="0" dirty="0" smtClean="0">
                <a:solidFill>
                  <a:srgbClr val="000000"/>
                </a:solidFill>
              </a:rPr>
              <a:t>Knowledge management</a:t>
            </a:r>
          </a:p>
          <a:p>
            <a:r>
              <a:rPr lang="en-US" b="0" dirty="0" smtClean="0">
                <a:solidFill>
                  <a:srgbClr val="000000"/>
                </a:solidFill>
              </a:rPr>
              <a:t>The ability to access information anywhere, anytime</a:t>
            </a:r>
          </a:p>
        </p:txBody>
      </p:sp>
      <p:sp>
        <p:nvSpPr>
          <p:cNvPr id="4" name="Rectangle 3"/>
          <p:cNvSpPr/>
          <p:nvPr/>
        </p:nvSpPr>
        <p:spPr>
          <a:xfrm>
            <a:off x="0" y="5562600"/>
            <a:ext cx="4572000" cy="646331"/>
          </a:xfrm>
          <a:prstGeom prst="rect">
            <a:avLst/>
          </a:prstGeom>
        </p:spPr>
        <p:txBody>
          <a:bodyPr>
            <a:spAutoFit/>
          </a:bodyPr>
          <a:lstStyle/>
          <a:p>
            <a:r>
              <a:rPr lang="en-US" sz="900" dirty="0">
                <a:solidFill>
                  <a:srgbClr val="000000"/>
                </a:solidFill>
              </a:rPr>
              <a:t>From SHARDA, RAMESH; DELEN, DURSUN; TURBAN, EFRAIM, BUSINESS INTELLIGENCE AND ANALYTICS: SYSTEMS FOR DECISION SUPPORT, 10th Edition, © 2015. Used by permission of Pearson Education, Inc., New York, NY.  All Rights Reserved.</a:t>
            </a:r>
          </a:p>
        </p:txBody>
      </p:sp>
    </p:spTree>
    <p:extLst>
      <p:ext uri="{BB962C8B-B14F-4D97-AF65-F5344CB8AC3E}">
        <p14:creationId xmlns:p14="http://schemas.microsoft.com/office/powerpoint/2010/main" val="2959024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0000"/>
                </a:solidFill>
              </a:rPr>
              <a:t>Overview of Decision Making</a:t>
            </a:r>
            <a:endParaRPr lang="en-US" dirty="0">
              <a:solidFill>
                <a:srgbClr val="000000"/>
              </a:solidFill>
            </a:endParaRPr>
          </a:p>
        </p:txBody>
      </p:sp>
      <p:sp>
        <p:nvSpPr>
          <p:cNvPr id="3" name="Content Placeholder 2"/>
          <p:cNvSpPr>
            <a:spLocks noGrp="1"/>
          </p:cNvSpPr>
          <p:nvPr>
            <p:ph idx="1"/>
          </p:nvPr>
        </p:nvSpPr>
        <p:spPr>
          <a:xfrm>
            <a:off x="115910" y="1146175"/>
            <a:ext cx="8577240" cy="5176838"/>
          </a:xfrm>
        </p:spPr>
        <p:txBody>
          <a:bodyPr/>
          <a:lstStyle/>
          <a:p>
            <a:r>
              <a:rPr lang="en-US" b="1" dirty="0" smtClean="0">
                <a:solidFill>
                  <a:srgbClr val="000000"/>
                </a:solidFill>
              </a:rPr>
              <a:t>Learning Objectives</a:t>
            </a:r>
          </a:p>
          <a:p>
            <a:pPr lvl="1"/>
            <a:r>
              <a:rPr lang="en-US" b="0" dirty="0" smtClean="0">
                <a:solidFill>
                  <a:srgbClr val="000000"/>
                </a:solidFill>
              </a:rPr>
              <a:t>Identify role of computerized support for decision making and explain its importance </a:t>
            </a:r>
          </a:p>
          <a:p>
            <a:pPr lvl="1"/>
            <a:r>
              <a:rPr lang="en-US" dirty="0" smtClean="0">
                <a:solidFill>
                  <a:srgbClr val="000000"/>
                </a:solidFill>
              </a:rPr>
              <a:t>List the different types of decisions managers face, and the process through which they make a decision.</a:t>
            </a:r>
            <a:endParaRPr lang="en-US" dirty="0"/>
          </a:p>
          <a:p>
            <a:pPr lvl="1"/>
            <a:endParaRPr lang="en-US" sz="1800" b="0" dirty="0"/>
          </a:p>
          <a:p>
            <a:pPr marL="457200" lvl="1" indent="0">
              <a:buNone/>
            </a:pPr>
            <a:endParaRPr lang="en-US" dirty="0"/>
          </a:p>
        </p:txBody>
      </p:sp>
    </p:spTree>
    <p:extLst>
      <p:ext uri="{BB962C8B-B14F-4D97-AF65-F5344CB8AC3E}">
        <p14:creationId xmlns:p14="http://schemas.microsoft.com/office/powerpoint/2010/main" val="3856881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382000" cy="1221432"/>
          </a:xfrm>
        </p:spPr>
        <p:txBody>
          <a:bodyPr/>
          <a:lstStyle/>
          <a:p>
            <a:pPr algn="ctr"/>
            <a:r>
              <a:rPr lang="en-US" b="1" dirty="0">
                <a:solidFill>
                  <a:srgbClr val="000000"/>
                </a:solidFill>
              </a:rPr>
              <a:t>Business Pressures–Responses–Support Model</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5800" y="1526232"/>
            <a:ext cx="7612062" cy="4676391"/>
          </a:xfrm>
        </p:spPr>
      </p:pic>
      <p:sp>
        <p:nvSpPr>
          <p:cNvPr id="3" name="Rectangle 2"/>
          <p:cNvSpPr/>
          <p:nvPr/>
        </p:nvSpPr>
        <p:spPr>
          <a:xfrm>
            <a:off x="23949" y="5638800"/>
            <a:ext cx="4319451" cy="646331"/>
          </a:xfrm>
          <a:prstGeom prst="rect">
            <a:avLst/>
          </a:prstGeom>
        </p:spPr>
        <p:txBody>
          <a:bodyPr wrap="square">
            <a:spAutoFit/>
          </a:bodyPr>
          <a:lstStyle/>
          <a:p>
            <a:r>
              <a:rPr lang="en-US" sz="900" dirty="0">
                <a:solidFill>
                  <a:srgbClr val="000000"/>
                </a:solidFill>
              </a:rPr>
              <a:t>From SHARDA, RAMESH; DELEN, DURSUN; TURBAN, EFRAIM, BUSINESS INTELLIGENCE AND ANALYTICS: SYSTEMS FOR DECISION SUPPORT, 10th Edition, © 2015. Used by permission of Pearson Education, Inc., New York, NY.  All Rights Reserved.</a:t>
            </a:r>
          </a:p>
        </p:txBody>
      </p:sp>
    </p:spTree>
    <p:extLst>
      <p:ext uri="{BB962C8B-B14F-4D97-AF65-F5344CB8AC3E}">
        <p14:creationId xmlns:p14="http://schemas.microsoft.com/office/powerpoint/2010/main" val="3714133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0000"/>
                </a:solidFill>
              </a:rPr>
              <a:t>Decision Making</a:t>
            </a:r>
            <a:endParaRPr lang="en-US" b="1" dirty="0">
              <a:solidFill>
                <a:srgbClr val="000000"/>
              </a:solidFill>
            </a:endParaRPr>
          </a:p>
        </p:txBody>
      </p:sp>
      <p:sp>
        <p:nvSpPr>
          <p:cNvPr id="3" name="Content Placeholder 2"/>
          <p:cNvSpPr>
            <a:spLocks noGrp="1"/>
          </p:cNvSpPr>
          <p:nvPr>
            <p:ph idx="1"/>
          </p:nvPr>
        </p:nvSpPr>
        <p:spPr>
          <a:xfrm>
            <a:off x="89210" y="1146175"/>
            <a:ext cx="8603940" cy="5176838"/>
          </a:xfrm>
        </p:spPr>
        <p:txBody>
          <a:bodyPr/>
          <a:lstStyle/>
          <a:p>
            <a:r>
              <a:rPr lang="en-US" b="0" kern="1200" dirty="0">
                <a:solidFill>
                  <a:srgbClr val="000000"/>
                </a:solidFill>
                <a:latin typeface="+mn-lt"/>
              </a:rPr>
              <a:t>I</a:t>
            </a:r>
            <a:r>
              <a:rPr lang="en-US" b="0" kern="1200" dirty="0" smtClean="0">
                <a:solidFill>
                  <a:srgbClr val="000000"/>
                </a:solidFill>
                <a:latin typeface="+mn-lt"/>
              </a:rPr>
              <a:t>s </a:t>
            </a:r>
            <a:r>
              <a:rPr lang="en-US" b="0" kern="1200" dirty="0">
                <a:solidFill>
                  <a:srgbClr val="000000"/>
                </a:solidFill>
                <a:latin typeface="+mn-lt"/>
              </a:rPr>
              <a:t>a process of </a:t>
            </a:r>
            <a:endParaRPr lang="en-US" b="0" kern="1200" dirty="0" smtClean="0">
              <a:solidFill>
                <a:srgbClr val="000000"/>
              </a:solidFill>
              <a:latin typeface="+mn-lt"/>
            </a:endParaRPr>
          </a:p>
          <a:p>
            <a:pPr lvl="1"/>
            <a:r>
              <a:rPr lang="en-US" b="0" kern="1200" dirty="0" smtClean="0">
                <a:solidFill>
                  <a:srgbClr val="000000"/>
                </a:solidFill>
                <a:latin typeface="+mn-lt"/>
              </a:rPr>
              <a:t>choosing </a:t>
            </a:r>
            <a:r>
              <a:rPr lang="en-US" b="0" kern="1200" dirty="0">
                <a:solidFill>
                  <a:srgbClr val="000000"/>
                </a:solidFill>
                <a:latin typeface="+mn-lt"/>
              </a:rPr>
              <a:t>among two or more alternative courses </a:t>
            </a:r>
            <a:r>
              <a:rPr lang="en-US" b="0" kern="1200" dirty="0" smtClean="0">
                <a:solidFill>
                  <a:srgbClr val="000000"/>
                </a:solidFill>
                <a:latin typeface="+mn-lt"/>
              </a:rPr>
              <a:t>of action </a:t>
            </a:r>
            <a:r>
              <a:rPr lang="en-US" b="0" kern="1200" dirty="0">
                <a:solidFill>
                  <a:srgbClr val="000000"/>
                </a:solidFill>
                <a:latin typeface="+mn-lt"/>
              </a:rPr>
              <a:t>for the purpose of attaining one or more </a:t>
            </a:r>
            <a:r>
              <a:rPr lang="en-US" b="0" kern="1200" dirty="0" smtClean="0">
                <a:solidFill>
                  <a:srgbClr val="000000"/>
                </a:solidFill>
                <a:latin typeface="+mn-lt"/>
              </a:rPr>
              <a:t>goals.</a:t>
            </a:r>
          </a:p>
          <a:p>
            <a:r>
              <a:rPr lang="en-US" b="0" kern="1200" dirty="0" smtClean="0">
                <a:solidFill>
                  <a:srgbClr val="000000"/>
                </a:solidFill>
                <a:latin typeface="+mn-lt"/>
              </a:rPr>
              <a:t>It is influenced by</a:t>
            </a:r>
            <a:r>
              <a:rPr lang="en-US" dirty="0">
                <a:solidFill>
                  <a:srgbClr val="000000"/>
                </a:solidFill>
                <a:latin typeface="+mn-lt"/>
              </a:rPr>
              <a:t> </a:t>
            </a:r>
            <a:endParaRPr lang="en-US" dirty="0" smtClean="0">
              <a:solidFill>
                <a:srgbClr val="000000"/>
              </a:solidFill>
              <a:latin typeface="+mn-lt"/>
            </a:endParaRPr>
          </a:p>
          <a:p>
            <a:pPr lvl="1"/>
            <a:r>
              <a:rPr lang="en-US" b="0" dirty="0" smtClean="0">
                <a:solidFill>
                  <a:srgbClr val="000000"/>
                </a:solidFill>
                <a:latin typeface="+mn-lt"/>
              </a:rPr>
              <a:t>behavioral and scientific disciplines.</a:t>
            </a:r>
          </a:p>
        </p:txBody>
      </p:sp>
    </p:spTree>
    <p:extLst>
      <p:ext uri="{BB962C8B-B14F-4D97-AF65-F5344CB8AC3E}">
        <p14:creationId xmlns:p14="http://schemas.microsoft.com/office/powerpoint/2010/main" val="1174763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kern="1200" dirty="0">
                <a:solidFill>
                  <a:srgbClr val="000000"/>
                </a:solidFill>
                <a:latin typeface="Arial" charset="0"/>
              </a:rPr>
              <a:t>Managerial Roles </a:t>
            </a:r>
          </a:p>
        </p:txBody>
      </p:sp>
      <p:sp>
        <p:nvSpPr>
          <p:cNvPr id="3" name="Content Placeholder 2"/>
          <p:cNvSpPr>
            <a:spLocks noGrp="1"/>
          </p:cNvSpPr>
          <p:nvPr>
            <p:ph idx="1"/>
          </p:nvPr>
        </p:nvSpPr>
        <p:spPr/>
        <p:txBody>
          <a:bodyPr/>
          <a:lstStyle/>
          <a:p>
            <a:r>
              <a:rPr lang="en-US" sz="2000" b="1" kern="1200" dirty="0" smtClean="0">
                <a:solidFill>
                  <a:srgbClr val="000000"/>
                </a:solidFill>
                <a:latin typeface="Arial" charset="0"/>
              </a:rPr>
              <a:t>Interpersonal roles</a:t>
            </a:r>
          </a:p>
          <a:p>
            <a:pPr lvl="1"/>
            <a:r>
              <a:rPr lang="en-US" sz="1600" i="1" kern="1200" dirty="0" smtClean="0">
                <a:solidFill>
                  <a:srgbClr val="000000"/>
                </a:solidFill>
                <a:latin typeface="Arial" charset="0"/>
              </a:rPr>
              <a:t>Figurehead</a:t>
            </a:r>
            <a:endParaRPr lang="en-US" sz="1600" kern="1200" dirty="0">
              <a:solidFill>
                <a:srgbClr val="000000"/>
              </a:solidFill>
              <a:latin typeface="Arial" charset="0"/>
            </a:endParaRPr>
          </a:p>
          <a:p>
            <a:pPr lvl="1"/>
            <a:r>
              <a:rPr lang="en-US" sz="1600" i="1" kern="1200" dirty="0" smtClean="0">
                <a:solidFill>
                  <a:srgbClr val="000000"/>
                </a:solidFill>
                <a:latin typeface="Arial" charset="0"/>
              </a:rPr>
              <a:t>Leader</a:t>
            </a:r>
            <a:endParaRPr lang="en-US" sz="1600" kern="1200" dirty="0">
              <a:solidFill>
                <a:srgbClr val="000000"/>
              </a:solidFill>
              <a:latin typeface="Arial" charset="0"/>
            </a:endParaRPr>
          </a:p>
          <a:p>
            <a:pPr lvl="1"/>
            <a:r>
              <a:rPr lang="en-US" sz="1600" i="1" kern="1200" dirty="0" smtClean="0">
                <a:solidFill>
                  <a:srgbClr val="000000"/>
                </a:solidFill>
                <a:latin typeface="Arial" charset="0"/>
              </a:rPr>
              <a:t>Liaison</a:t>
            </a:r>
            <a:endParaRPr lang="en-US" sz="1600" kern="1200" dirty="0">
              <a:solidFill>
                <a:srgbClr val="000000"/>
              </a:solidFill>
              <a:latin typeface="Arial" charset="0"/>
            </a:endParaRPr>
          </a:p>
          <a:p>
            <a:r>
              <a:rPr lang="en-US" sz="2000" b="1" kern="1200" dirty="0" smtClean="0">
                <a:solidFill>
                  <a:srgbClr val="000000"/>
                </a:solidFill>
                <a:latin typeface="Arial" charset="0"/>
              </a:rPr>
              <a:t>Informational roles</a:t>
            </a:r>
          </a:p>
          <a:p>
            <a:pPr lvl="1"/>
            <a:r>
              <a:rPr lang="en-US" sz="1600" i="1" kern="1200" dirty="0" smtClean="0">
                <a:solidFill>
                  <a:srgbClr val="000000"/>
                </a:solidFill>
                <a:latin typeface="Arial" charset="0"/>
              </a:rPr>
              <a:t>Monitor</a:t>
            </a:r>
            <a:endParaRPr lang="en-US" sz="1600" kern="1200" dirty="0">
              <a:solidFill>
                <a:srgbClr val="000000"/>
              </a:solidFill>
              <a:latin typeface="Arial" charset="0"/>
            </a:endParaRPr>
          </a:p>
          <a:p>
            <a:pPr lvl="1"/>
            <a:r>
              <a:rPr lang="en-US" sz="1600" i="1" kern="1200" dirty="0" smtClean="0">
                <a:solidFill>
                  <a:srgbClr val="000000"/>
                </a:solidFill>
                <a:latin typeface="Arial" charset="0"/>
              </a:rPr>
              <a:t>Disseminator</a:t>
            </a:r>
            <a:endParaRPr lang="en-US" sz="1600" kern="1200" dirty="0">
              <a:solidFill>
                <a:srgbClr val="000000"/>
              </a:solidFill>
              <a:latin typeface="Arial" charset="0"/>
            </a:endParaRPr>
          </a:p>
          <a:p>
            <a:pPr lvl="1"/>
            <a:r>
              <a:rPr lang="en-US" sz="1600" i="1" kern="1200" dirty="0" smtClean="0">
                <a:solidFill>
                  <a:srgbClr val="000000"/>
                </a:solidFill>
                <a:latin typeface="Arial" charset="0"/>
              </a:rPr>
              <a:t>Spokesman</a:t>
            </a:r>
            <a:endParaRPr lang="en-US" sz="1600" kern="1200" dirty="0">
              <a:solidFill>
                <a:srgbClr val="000000"/>
              </a:solidFill>
              <a:latin typeface="Arial" charset="0"/>
            </a:endParaRPr>
          </a:p>
          <a:p>
            <a:r>
              <a:rPr lang="en-US" sz="2000" b="1" kern="1200" dirty="0" smtClean="0">
                <a:solidFill>
                  <a:srgbClr val="000000"/>
                </a:solidFill>
                <a:latin typeface="Arial" charset="0"/>
              </a:rPr>
              <a:t>Decisional roles</a:t>
            </a:r>
          </a:p>
          <a:p>
            <a:pPr lvl="1"/>
            <a:r>
              <a:rPr lang="en-US" sz="1600" i="1" kern="1200" dirty="0" smtClean="0">
                <a:solidFill>
                  <a:srgbClr val="000000"/>
                </a:solidFill>
                <a:latin typeface="Arial" charset="0"/>
              </a:rPr>
              <a:t>Entrepreneur</a:t>
            </a:r>
            <a:r>
              <a:rPr lang="en-US" sz="1600" kern="1200" dirty="0" smtClean="0">
                <a:solidFill>
                  <a:srgbClr val="000000"/>
                </a:solidFill>
                <a:latin typeface="Arial" charset="0"/>
              </a:rPr>
              <a:t> </a:t>
            </a:r>
            <a:endParaRPr lang="en-US" sz="1600" kern="1200" dirty="0">
              <a:solidFill>
                <a:srgbClr val="000000"/>
              </a:solidFill>
              <a:latin typeface="Arial" charset="0"/>
            </a:endParaRPr>
          </a:p>
          <a:p>
            <a:pPr lvl="1"/>
            <a:r>
              <a:rPr lang="en-US" sz="1600" i="1" kern="1200" dirty="0" smtClean="0">
                <a:solidFill>
                  <a:srgbClr val="000000"/>
                </a:solidFill>
                <a:latin typeface="Arial" charset="0"/>
              </a:rPr>
              <a:t>Disturbance handler</a:t>
            </a:r>
            <a:endParaRPr lang="en-US" sz="1600" kern="1200" dirty="0">
              <a:solidFill>
                <a:srgbClr val="000000"/>
              </a:solidFill>
              <a:latin typeface="Arial" charset="0"/>
            </a:endParaRPr>
          </a:p>
          <a:p>
            <a:pPr lvl="1"/>
            <a:r>
              <a:rPr lang="en-US" sz="1600" i="1" kern="1200" dirty="0" smtClean="0">
                <a:solidFill>
                  <a:srgbClr val="000000"/>
                </a:solidFill>
                <a:latin typeface="Arial" charset="0"/>
              </a:rPr>
              <a:t>Resource locator</a:t>
            </a:r>
            <a:endParaRPr lang="en-US" sz="1600" kern="1200" dirty="0">
              <a:solidFill>
                <a:srgbClr val="000000"/>
              </a:solidFill>
              <a:latin typeface="Arial" charset="0"/>
            </a:endParaRPr>
          </a:p>
          <a:p>
            <a:pPr lvl="1"/>
            <a:r>
              <a:rPr lang="en-US" sz="1600" i="1" kern="1200" dirty="0" smtClean="0">
                <a:solidFill>
                  <a:srgbClr val="000000"/>
                </a:solidFill>
                <a:latin typeface="Arial" charset="0"/>
              </a:rPr>
              <a:t>Negotiator</a:t>
            </a:r>
            <a:endParaRPr lang="en-US" sz="1600" kern="1200" dirty="0">
              <a:solidFill>
                <a:srgbClr val="000000"/>
              </a:solidFill>
              <a:latin typeface="Arial" charset="0"/>
            </a:endParaRPr>
          </a:p>
        </p:txBody>
      </p:sp>
      <p:sp>
        <p:nvSpPr>
          <p:cNvPr id="4" name="Rectangle 3"/>
          <p:cNvSpPr/>
          <p:nvPr/>
        </p:nvSpPr>
        <p:spPr>
          <a:xfrm>
            <a:off x="0" y="5540829"/>
            <a:ext cx="7772400" cy="517065"/>
          </a:xfrm>
          <a:prstGeom prst="rect">
            <a:avLst/>
          </a:prstGeom>
        </p:spPr>
        <p:txBody>
          <a:bodyPr wrap="square">
            <a:spAutoFit/>
          </a:bodyPr>
          <a:lstStyle/>
          <a:p>
            <a:pPr lvl="0" eaLnBrk="0" hangingPunct="0">
              <a:spcBef>
                <a:spcPct val="30000"/>
              </a:spcBef>
            </a:pPr>
            <a:r>
              <a:rPr lang="en-US" sz="1200" i="1" dirty="0">
                <a:solidFill>
                  <a:srgbClr val="000000"/>
                </a:solidFill>
                <a:latin typeface="Arial" charset="0"/>
                <a:cs typeface="+mn-cs"/>
              </a:rPr>
              <a:t>Sources</a:t>
            </a:r>
            <a:r>
              <a:rPr lang="en-US" sz="1200" dirty="0" smtClean="0">
                <a:solidFill>
                  <a:srgbClr val="000000"/>
                </a:solidFill>
                <a:latin typeface="Arial" charset="0"/>
                <a:cs typeface="+mn-cs"/>
              </a:rPr>
              <a:t>: </a:t>
            </a:r>
            <a:r>
              <a:rPr lang="en-US" sz="1200" dirty="0">
                <a:solidFill>
                  <a:srgbClr val="000000"/>
                </a:solidFill>
                <a:latin typeface="Arial" charset="0"/>
                <a:cs typeface="+mn-cs"/>
              </a:rPr>
              <a:t> </a:t>
            </a:r>
            <a:r>
              <a:rPr lang="en-US" sz="1200" dirty="0" smtClean="0">
                <a:solidFill>
                  <a:srgbClr val="000000"/>
                </a:solidFill>
                <a:latin typeface="Arial" charset="0"/>
                <a:cs typeface="+mn-cs"/>
              </a:rPr>
              <a:t>(1) Compiled </a:t>
            </a:r>
            <a:r>
              <a:rPr lang="en-US" sz="1200" dirty="0">
                <a:solidFill>
                  <a:srgbClr val="000000"/>
                </a:solidFill>
                <a:latin typeface="Arial" charset="0"/>
                <a:cs typeface="+mn-cs"/>
              </a:rPr>
              <a:t>from H. A. </a:t>
            </a:r>
            <a:r>
              <a:rPr lang="en-US" sz="1200" dirty="0" err="1">
                <a:solidFill>
                  <a:srgbClr val="000000"/>
                </a:solidFill>
                <a:latin typeface="Arial" charset="0"/>
                <a:cs typeface="+mn-cs"/>
              </a:rPr>
              <a:t>Mintzberg</a:t>
            </a:r>
            <a:r>
              <a:rPr lang="en-US" sz="1200" dirty="0">
                <a:solidFill>
                  <a:srgbClr val="000000"/>
                </a:solidFill>
                <a:latin typeface="Arial" charset="0"/>
                <a:cs typeface="+mn-cs"/>
              </a:rPr>
              <a:t>, </a:t>
            </a:r>
            <a:r>
              <a:rPr lang="en-US" sz="1200" i="1" dirty="0">
                <a:solidFill>
                  <a:srgbClr val="000000"/>
                </a:solidFill>
                <a:latin typeface="Arial" charset="0"/>
                <a:cs typeface="+mn-cs"/>
              </a:rPr>
              <a:t>The Nature of Managerial Work</a:t>
            </a:r>
            <a:r>
              <a:rPr lang="en-US" sz="1200" dirty="0">
                <a:solidFill>
                  <a:srgbClr val="000000"/>
                </a:solidFill>
                <a:latin typeface="Arial" charset="0"/>
                <a:cs typeface="+mn-cs"/>
              </a:rPr>
              <a:t>. Prentice Hall, Englewood Cliffs,</a:t>
            </a:r>
          </a:p>
          <a:p>
            <a:pPr lvl="0" eaLnBrk="0" hangingPunct="0">
              <a:spcBef>
                <a:spcPct val="30000"/>
              </a:spcBef>
            </a:pPr>
            <a:r>
              <a:rPr lang="en-US" sz="1200" dirty="0">
                <a:solidFill>
                  <a:srgbClr val="000000"/>
                </a:solidFill>
                <a:latin typeface="Arial" charset="0"/>
                <a:cs typeface="+mn-cs"/>
              </a:rPr>
              <a:t>NJ, 1980; and </a:t>
            </a:r>
            <a:r>
              <a:rPr lang="en-US" sz="1200" dirty="0" smtClean="0">
                <a:solidFill>
                  <a:srgbClr val="000000"/>
                </a:solidFill>
                <a:latin typeface="Arial" charset="0"/>
                <a:cs typeface="+mn-cs"/>
              </a:rPr>
              <a:t>(2) H</a:t>
            </a:r>
            <a:r>
              <a:rPr lang="en-US" sz="1200" dirty="0">
                <a:solidFill>
                  <a:srgbClr val="000000"/>
                </a:solidFill>
                <a:latin typeface="Arial" charset="0"/>
                <a:cs typeface="+mn-cs"/>
              </a:rPr>
              <a:t>. A. </a:t>
            </a:r>
            <a:r>
              <a:rPr lang="en-US" sz="1200" dirty="0" err="1">
                <a:solidFill>
                  <a:srgbClr val="000000"/>
                </a:solidFill>
                <a:latin typeface="Arial" charset="0"/>
                <a:cs typeface="+mn-cs"/>
              </a:rPr>
              <a:t>Mintzberg</a:t>
            </a:r>
            <a:r>
              <a:rPr lang="en-US" sz="1200" dirty="0">
                <a:solidFill>
                  <a:srgbClr val="000000"/>
                </a:solidFill>
                <a:latin typeface="Arial" charset="0"/>
                <a:cs typeface="+mn-cs"/>
              </a:rPr>
              <a:t>, </a:t>
            </a:r>
            <a:r>
              <a:rPr lang="en-US" sz="1200" i="1" dirty="0" smtClean="0">
                <a:solidFill>
                  <a:srgbClr val="000000"/>
                </a:solidFill>
                <a:latin typeface="Arial" charset="0"/>
                <a:cs typeface="+mn-cs"/>
              </a:rPr>
              <a:t>The </a:t>
            </a:r>
            <a:r>
              <a:rPr lang="en-US" sz="1200" i="1" dirty="0">
                <a:solidFill>
                  <a:srgbClr val="000000"/>
                </a:solidFill>
                <a:latin typeface="Arial" charset="0"/>
                <a:cs typeface="+mn-cs"/>
              </a:rPr>
              <a:t>Rise and Fall of Strategic Planning</a:t>
            </a:r>
            <a:r>
              <a:rPr lang="en-US" sz="1200" dirty="0">
                <a:solidFill>
                  <a:srgbClr val="000000"/>
                </a:solidFill>
                <a:latin typeface="Arial" charset="0"/>
                <a:cs typeface="+mn-cs"/>
              </a:rPr>
              <a:t>. The Free Press, New York, 1993.</a:t>
            </a:r>
            <a:endParaRPr lang="en-US" sz="1200" dirty="0">
              <a:solidFill>
                <a:srgbClr val="000000"/>
              </a:solidFill>
            </a:endParaRPr>
          </a:p>
        </p:txBody>
      </p:sp>
    </p:spTree>
    <p:extLst>
      <p:ext uri="{BB962C8B-B14F-4D97-AF65-F5344CB8AC3E}">
        <p14:creationId xmlns:p14="http://schemas.microsoft.com/office/powerpoint/2010/main" val="3040242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dirty="0" smtClean="0">
                <a:solidFill>
                  <a:srgbClr val="000000"/>
                </a:solidFill>
              </a:rPr>
              <a:t>Managerial Responsibilities</a:t>
            </a:r>
            <a:endParaRPr lang="en-US" dirty="0">
              <a:solidFill>
                <a:srgbClr val="000000"/>
              </a:solidFill>
            </a:endParaRPr>
          </a:p>
        </p:txBody>
      </p:sp>
      <p:sp>
        <p:nvSpPr>
          <p:cNvPr id="3" name="Content Placeholder 2"/>
          <p:cNvSpPr>
            <a:spLocks noGrp="1"/>
          </p:cNvSpPr>
          <p:nvPr>
            <p:ph idx="1"/>
          </p:nvPr>
        </p:nvSpPr>
        <p:spPr>
          <a:xfrm>
            <a:off x="304800" y="1066800"/>
            <a:ext cx="8382000" cy="3886200"/>
          </a:xfrm>
        </p:spPr>
        <p:txBody>
          <a:bodyPr/>
          <a:lstStyle/>
          <a:p>
            <a:r>
              <a:rPr lang="en-US" b="0" dirty="0" smtClean="0">
                <a:solidFill>
                  <a:srgbClr val="000000"/>
                </a:solidFill>
              </a:rPr>
              <a:t>Planning</a:t>
            </a:r>
          </a:p>
          <a:p>
            <a:r>
              <a:rPr lang="en-US" b="0" dirty="0" smtClean="0">
                <a:solidFill>
                  <a:srgbClr val="000000"/>
                </a:solidFill>
              </a:rPr>
              <a:t>Organizing</a:t>
            </a:r>
          </a:p>
          <a:p>
            <a:r>
              <a:rPr lang="en-US" b="0" dirty="0" smtClean="0">
                <a:solidFill>
                  <a:srgbClr val="000000"/>
                </a:solidFill>
              </a:rPr>
              <a:t>Commanding</a:t>
            </a:r>
          </a:p>
          <a:p>
            <a:r>
              <a:rPr lang="en-US" b="0" dirty="0" smtClean="0">
                <a:solidFill>
                  <a:srgbClr val="000000"/>
                </a:solidFill>
              </a:rPr>
              <a:t>Controlling</a:t>
            </a:r>
          </a:p>
          <a:p>
            <a:r>
              <a:rPr lang="en-US" b="0" dirty="0" smtClean="0">
                <a:solidFill>
                  <a:srgbClr val="000000"/>
                </a:solidFill>
              </a:rPr>
              <a:t>Coordinating</a:t>
            </a:r>
            <a:endParaRPr lang="en-US" b="0" dirty="0">
              <a:solidFill>
                <a:srgbClr val="000000"/>
              </a:solidFill>
            </a:endParaRPr>
          </a:p>
          <a:p>
            <a:pPr marL="0" indent="0">
              <a:buNone/>
            </a:pPr>
            <a:endParaRPr lang="en-US" sz="1200" kern="1200" dirty="0">
              <a:latin typeface="Arial" charset="0"/>
            </a:endParaRPr>
          </a:p>
        </p:txBody>
      </p:sp>
      <p:sp>
        <p:nvSpPr>
          <p:cNvPr id="4" name="Rectangle 3"/>
          <p:cNvSpPr/>
          <p:nvPr/>
        </p:nvSpPr>
        <p:spPr>
          <a:xfrm>
            <a:off x="0" y="5562600"/>
            <a:ext cx="5105400" cy="507831"/>
          </a:xfrm>
          <a:prstGeom prst="rect">
            <a:avLst/>
          </a:prstGeom>
        </p:spPr>
        <p:txBody>
          <a:bodyPr wrap="square">
            <a:spAutoFit/>
          </a:bodyPr>
          <a:lstStyle/>
          <a:p>
            <a:r>
              <a:rPr lang="en-US" sz="900" dirty="0">
                <a:solidFill>
                  <a:srgbClr val="000000"/>
                </a:solidFill>
              </a:rPr>
              <a:t>From SHARDA, RAMESH; DELEN, DURSUN; TURBAN, EFRAIM, BUSINESS INTELLIGENCE AND ANALYTICS: SYSTEMS FOR DECISION SUPPORT, 10th Edition, © 2015. Used by permission of Pearson Education, Inc., New York, NY.  All Rights Reserved.</a:t>
            </a:r>
          </a:p>
        </p:txBody>
      </p:sp>
    </p:spTree>
    <p:extLst>
      <p:ext uri="{BB962C8B-B14F-4D97-AF65-F5344CB8AC3E}">
        <p14:creationId xmlns:p14="http://schemas.microsoft.com/office/powerpoint/2010/main" val="2765733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7708"/>
            <a:ext cx="9144000" cy="680180"/>
          </a:xfrm>
        </p:spPr>
        <p:txBody>
          <a:bodyPr/>
          <a:lstStyle/>
          <a:p>
            <a:pPr algn="ctr"/>
            <a:r>
              <a:rPr lang="en-US" dirty="0" smtClean="0">
                <a:solidFill>
                  <a:srgbClr val="000000"/>
                </a:solidFill>
              </a:rPr>
              <a:t>Decision Making Steps</a:t>
            </a:r>
            <a:r>
              <a:rPr lang="en-US" dirty="0" smtClean="0"/>
              <a:t/>
            </a:r>
            <a:br>
              <a:rPr lang="en-US" dirty="0" smtClean="0"/>
            </a:br>
            <a:endParaRPr lang="en-US" dirty="0"/>
          </a:p>
        </p:txBody>
      </p:sp>
      <p:sp>
        <p:nvSpPr>
          <p:cNvPr id="3" name="Content Placeholder 2"/>
          <p:cNvSpPr>
            <a:spLocks noGrp="1"/>
          </p:cNvSpPr>
          <p:nvPr>
            <p:ph idx="1"/>
          </p:nvPr>
        </p:nvSpPr>
        <p:spPr>
          <a:xfrm>
            <a:off x="0" y="1146175"/>
            <a:ext cx="8693151" cy="5176838"/>
          </a:xfrm>
        </p:spPr>
        <p:txBody>
          <a:bodyPr/>
          <a:lstStyle/>
          <a:p>
            <a:pPr marL="400050"/>
            <a:r>
              <a:rPr lang="en-US" dirty="0">
                <a:solidFill>
                  <a:srgbClr val="000000"/>
                </a:solidFill>
              </a:rPr>
              <a:t>Define the </a:t>
            </a:r>
            <a:r>
              <a:rPr lang="en-US" dirty="0" smtClean="0">
                <a:solidFill>
                  <a:srgbClr val="000000"/>
                </a:solidFill>
              </a:rPr>
              <a:t>problem</a:t>
            </a:r>
          </a:p>
          <a:p>
            <a:pPr marL="400050"/>
            <a:r>
              <a:rPr lang="en-US" dirty="0" smtClean="0">
                <a:solidFill>
                  <a:srgbClr val="000000"/>
                </a:solidFill>
              </a:rPr>
              <a:t>Construct </a:t>
            </a:r>
            <a:r>
              <a:rPr lang="en-US" dirty="0">
                <a:solidFill>
                  <a:srgbClr val="000000"/>
                </a:solidFill>
              </a:rPr>
              <a:t>a </a:t>
            </a:r>
            <a:r>
              <a:rPr lang="en-US" dirty="0" smtClean="0">
                <a:solidFill>
                  <a:srgbClr val="000000"/>
                </a:solidFill>
              </a:rPr>
              <a:t>model</a:t>
            </a:r>
          </a:p>
          <a:p>
            <a:pPr marL="400050"/>
            <a:r>
              <a:rPr lang="en-US" dirty="0" smtClean="0">
                <a:solidFill>
                  <a:srgbClr val="000000"/>
                </a:solidFill>
              </a:rPr>
              <a:t>Identify </a:t>
            </a:r>
            <a:r>
              <a:rPr lang="en-US" dirty="0">
                <a:solidFill>
                  <a:srgbClr val="000000"/>
                </a:solidFill>
              </a:rPr>
              <a:t>&amp; Evaluate possible </a:t>
            </a:r>
            <a:r>
              <a:rPr lang="en-US" dirty="0" smtClean="0">
                <a:solidFill>
                  <a:srgbClr val="000000"/>
                </a:solidFill>
              </a:rPr>
              <a:t>solutions</a:t>
            </a:r>
          </a:p>
          <a:p>
            <a:pPr marL="400050"/>
            <a:r>
              <a:rPr lang="en-US" dirty="0" smtClean="0">
                <a:solidFill>
                  <a:srgbClr val="000000"/>
                </a:solidFill>
              </a:rPr>
              <a:t>Compare</a:t>
            </a:r>
            <a:r>
              <a:rPr lang="en-US" dirty="0">
                <a:solidFill>
                  <a:srgbClr val="000000"/>
                </a:solidFill>
              </a:rPr>
              <a:t>, choose, and recommend a potential solution to the </a:t>
            </a:r>
            <a:r>
              <a:rPr lang="en-US" dirty="0" smtClean="0">
                <a:solidFill>
                  <a:srgbClr val="000000"/>
                </a:solidFill>
              </a:rPr>
              <a:t>problem</a:t>
            </a:r>
            <a:endParaRPr lang="en-US" dirty="0">
              <a:solidFill>
                <a:srgbClr val="000000"/>
              </a:solidFill>
            </a:endParaRPr>
          </a:p>
        </p:txBody>
      </p:sp>
    </p:spTree>
    <p:extLst>
      <p:ext uri="{BB962C8B-B14F-4D97-AF65-F5344CB8AC3E}">
        <p14:creationId xmlns:p14="http://schemas.microsoft.com/office/powerpoint/2010/main" val="4049020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0000"/>
                </a:solidFill>
              </a:rPr>
              <a:t>Decisions Making Scenarios</a:t>
            </a:r>
            <a:endParaRPr lang="en-US" dirty="0">
              <a:solidFill>
                <a:srgbClr val="000000"/>
              </a:solidFill>
            </a:endParaRPr>
          </a:p>
        </p:txBody>
      </p:sp>
      <p:sp>
        <p:nvSpPr>
          <p:cNvPr id="3" name="Content Placeholder 2"/>
          <p:cNvSpPr>
            <a:spLocks noGrp="1"/>
          </p:cNvSpPr>
          <p:nvPr>
            <p:ph idx="1"/>
          </p:nvPr>
        </p:nvSpPr>
        <p:spPr>
          <a:xfrm>
            <a:off x="115910" y="1146175"/>
            <a:ext cx="8577240" cy="3959225"/>
          </a:xfrm>
        </p:spPr>
        <p:txBody>
          <a:bodyPr/>
          <a:lstStyle/>
          <a:p>
            <a:pPr marL="400050"/>
            <a:r>
              <a:rPr lang="en-US" dirty="0" smtClean="0">
                <a:solidFill>
                  <a:srgbClr val="000000"/>
                </a:solidFill>
              </a:rPr>
              <a:t>Structured Decisions</a:t>
            </a:r>
          </a:p>
          <a:p>
            <a:pPr marL="800100" lvl="1"/>
            <a:r>
              <a:rPr lang="en-US" kern="1200" dirty="0" smtClean="0">
                <a:solidFill>
                  <a:srgbClr val="000000"/>
                </a:solidFill>
                <a:latin typeface="Arial" charset="0"/>
              </a:rPr>
              <a:t>established </a:t>
            </a:r>
            <a:r>
              <a:rPr lang="en-US" kern="1200" dirty="0">
                <a:solidFill>
                  <a:srgbClr val="000000"/>
                </a:solidFill>
                <a:latin typeface="Arial" charset="0"/>
              </a:rPr>
              <a:t>situation, programmable decision, situation fully understood, routine, specialized mfg. </a:t>
            </a:r>
            <a:r>
              <a:rPr lang="en-US" kern="1200" dirty="0" smtClean="0">
                <a:solidFill>
                  <a:srgbClr val="000000"/>
                </a:solidFill>
                <a:latin typeface="Arial" charset="0"/>
              </a:rPr>
              <a:t>process</a:t>
            </a:r>
          </a:p>
          <a:p>
            <a:pPr marL="400050"/>
            <a:r>
              <a:rPr lang="en-US" dirty="0" smtClean="0">
                <a:solidFill>
                  <a:srgbClr val="000000"/>
                </a:solidFill>
              </a:rPr>
              <a:t>Unstructured Decisions</a:t>
            </a:r>
          </a:p>
          <a:p>
            <a:pPr marL="800100" lvl="1"/>
            <a:r>
              <a:rPr lang="en-US" kern="1200" dirty="0">
                <a:solidFill>
                  <a:srgbClr val="000000"/>
                </a:solidFill>
                <a:latin typeface="Arial" charset="0"/>
              </a:rPr>
              <a:t>e</a:t>
            </a:r>
            <a:r>
              <a:rPr lang="en-US" kern="1200" dirty="0" smtClean="0">
                <a:solidFill>
                  <a:srgbClr val="000000"/>
                </a:solidFill>
                <a:latin typeface="Arial" charset="0"/>
              </a:rPr>
              <a:t>mergent </a:t>
            </a:r>
            <a:r>
              <a:rPr lang="en-US" kern="1200" dirty="0">
                <a:solidFill>
                  <a:srgbClr val="000000"/>
                </a:solidFill>
                <a:latin typeface="Arial" charset="0"/>
              </a:rPr>
              <a:t>situation, creative decision, situation unclear, one-shot, general </a:t>
            </a:r>
            <a:r>
              <a:rPr lang="en-US" kern="1200" dirty="0" smtClean="0">
                <a:solidFill>
                  <a:srgbClr val="000000"/>
                </a:solidFill>
                <a:latin typeface="Arial" charset="0"/>
              </a:rPr>
              <a:t>processes</a:t>
            </a:r>
          </a:p>
          <a:p>
            <a:pPr marL="400050"/>
            <a:r>
              <a:rPr lang="en-US" dirty="0" smtClean="0">
                <a:solidFill>
                  <a:srgbClr val="000000"/>
                </a:solidFill>
              </a:rPr>
              <a:t>Semi-structured decisions</a:t>
            </a:r>
          </a:p>
          <a:p>
            <a:pPr marL="800100" lvl="1"/>
            <a:r>
              <a:rPr lang="en-US" kern="1200" dirty="0">
                <a:solidFill>
                  <a:srgbClr val="000000"/>
                </a:solidFill>
                <a:latin typeface="Arial" charset="0"/>
              </a:rPr>
              <a:t>h</a:t>
            </a:r>
            <a:r>
              <a:rPr lang="en-US" kern="1200" dirty="0" smtClean="0">
                <a:solidFill>
                  <a:srgbClr val="000000"/>
                </a:solidFill>
                <a:latin typeface="Arial" charset="0"/>
              </a:rPr>
              <a:t>ave </a:t>
            </a:r>
            <a:r>
              <a:rPr lang="en-US" kern="1200" dirty="0">
                <a:solidFill>
                  <a:srgbClr val="000000"/>
                </a:solidFill>
                <a:latin typeface="Arial" charset="0"/>
              </a:rPr>
              <a:t>some structured elements and some unstructured </a:t>
            </a:r>
            <a:r>
              <a:rPr lang="en-US" kern="1200" dirty="0" smtClean="0">
                <a:solidFill>
                  <a:srgbClr val="000000"/>
                </a:solidFill>
                <a:latin typeface="Arial" charset="0"/>
              </a:rPr>
              <a:t>elements</a:t>
            </a:r>
            <a:endParaRPr lang="en-US" dirty="0" smtClean="0">
              <a:solidFill>
                <a:srgbClr val="000000"/>
              </a:solidFill>
            </a:endParaRPr>
          </a:p>
        </p:txBody>
      </p:sp>
      <p:sp>
        <p:nvSpPr>
          <p:cNvPr id="4" name="Rectangle 3"/>
          <p:cNvSpPr/>
          <p:nvPr/>
        </p:nvSpPr>
        <p:spPr>
          <a:xfrm>
            <a:off x="25400" y="5486400"/>
            <a:ext cx="4572000" cy="646331"/>
          </a:xfrm>
          <a:prstGeom prst="rect">
            <a:avLst/>
          </a:prstGeom>
        </p:spPr>
        <p:txBody>
          <a:bodyPr>
            <a:spAutoFit/>
          </a:bodyPr>
          <a:lstStyle/>
          <a:p>
            <a:r>
              <a:rPr lang="en-US" sz="900" dirty="0">
                <a:solidFill>
                  <a:srgbClr val="000000"/>
                </a:solidFill>
              </a:rPr>
              <a:t>From SHARDA, RAMESH; DELEN, DURSUN; TURBAN, EFRAIM, BUSINESS INTELLIGENCE AND ANALYTICS: SYSTEMS FOR DECISION SUPPORT, 10th Edition, © 2015. Used by permission of Pearson Education, Inc., New York, NY.  All Rights Reserved.</a:t>
            </a:r>
          </a:p>
        </p:txBody>
      </p:sp>
    </p:spTree>
    <p:extLst>
      <p:ext uri="{BB962C8B-B14F-4D97-AF65-F5344CB8AC3E}">
        <p14:creationId xmlns:p14="http://schemas.microsoft.com/office/powerpoint/2010/main" val="3628532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382000" cy="990600"/>
          </a:xfrm>
        </p:spPr>
        <p:txBody>
          <a:bodyPr/>
          <a:lstStyle/>
          <a:p>
            <a:pPr algn="ctr"/>
            <a:r>
              <a:rPr lang="en-US" dirty="0" smtClean="0">
                <a:solidFill>
                  <a:srgbClr val="000000"/>
                </a:solidFill>
              </a:rPr>
              <a:t>Decision </a:t>
            </a:r>
            <a:r>
              <a:rPr lang="en-US" dirty="0">
                <a:solidFill>
                  <a:srgbClr val="000000"/>
                </a:solidFill>
              </a:rPr>
              <a:t>Making </a:t>
            </a:r>
            <a:r>
              <a:rPr lang="en-US" dirty="0" smtClean="0">
                <a:solidFill>
                  <a:srgbClr val="000000"/>
                </a:solidFill>
              </a:rPr>
              <a:t/>
            </a:r>
            <a:br>
              <a:rPr lang="en-US" dirty="0" smtClean="0">
                <a:solidFill>
                  <a:srgbClr val="000000"/>
                </a:solidFill>
              </a:rPr>
            </a:br>
            <a:r>
              <a:rPr lang="en-US" dirty="0" smtClean="0">
                <a:solidFill>
                  <a:srgbClr val="000000"/>
                </a:solidFill>
              </a:rPr>
              <a:t>Constraints &amp; Complexities</a:t>
            </a:r>
            <a:endParaRPr lang="en-US" dirty="0">
              <a:solidFill>
                <a:srgbClr val="000000"/>
              </a:solidFill>
            </a:endParaRPr>
          </a:p>
        </p:txBody>
      </p:sp>
      <p:sp>
        <p:nvSpPr>
          <p:cNvPr id="3" name="Content Placeholder 2"/>
          <p:cNvSpPr>
            <a:spLocks noGrp="1"/>
          </p:cNvSpPr>
          <p:nvPr>
            <p:ph idx="1"/>
          </p:nvPr>
        </p:nvSpPr>
        <p:spPr>
          <a:xfrm>
            <a:off x="304800" y="1600200"/>
            <a:ext cx="8382000" cy="4038600"/>
          </a:xfrm>
        </p:spPr>
        <p:txBody>
          <a:bodyPr/>
          <a:lstStyle/>
          <a:p>
            <a:r>
              <a:rPr lang="en-US" b="0" dirty="0" smtClean="0">
                <a:solidFill>
                  <a:srgbClr val="000000"/>
                </a:solidFill>
              </a:rPr>
              <a:t>Evaluating what-if scenarios</a:t>
            </a:r>
          </a:p>
          <a:p>
            <a:r>
              <a:rPr lang="en-US" b="0" dirty="0" smtClean="0">
                <a:solidFill>
                  <a:srgbClr val="000000"/>
                </a:solidFill>
              </a:rPr>
              <a:t>Experimentation with a real system</a:t>
            </a:r>
          </a:p>
          <a:p>
            <a:r>
              <a:rPr lang="en-US" b="0" dirty="0" smtClean="0">
                <a:solidFill>
                  <a:srgbClr val="000000"/>
                </a:solidFill>
              </a:rPr>
              <a:t>Changes in the decision-making environment may occur continuously</a:t>
            </a:r>
          </a:p>
          <a:p>
            <a:r>
              <a:rPr lang="en-US" b="0" dirty="0" smtClean="0">
                <a:solidFill>
                  <a:srgbClr val="000000"/>
                </a:solidFill>
              </a:rPr>
              <a:t>Time pressure on the decision maker</a:t>
            </a:r>
          </a:p>
          <a:p>
            <a:r>
              <a:rPr lang="en-US" b="0" dirty="0" smtClean="0">
                <a:solidFill>
                  <a:srgbClr val="000000"/>
                </a:solidFill>
              </a:rPr>
              <a:t>Analyzing a problem takes time/money</a:t>
            </a:r>
          </a:p>
          <a:p>
            <a:r>
              <a:rPr lang="en-US" b="0" dirty="0" smtClean="0">
                <a:solidFill>
                  <a:srgbClr val="000000"/>
                </a:solidFill>
              </a:rPr>
              <a:t>Insufficient or too much information</a:t>
            </a:r>
          </a:p>
          <a:p>
            <a:r>
              <a:rPr lang="en-US" b="0" kern="1200" dirty="0" smtClean="0">
                <a:solidFill>
                  <a:srgbClr val="000000"/>
                </a:solidFill>
              </a:rPr>
              <a:t>Accuracy </a:t>
            </a:r>
            <a:r>
              <a:rPr lang="en-US" b="0" kern="1200" dirty="0">
                <a:solidFill>
                  <a:srgbClr val="000000"/>
                </a:solidFill>
              </a:rPr>
              <a:t>versus </a:t>
            </a:r>
            <a:r>
              <a:rPr lang="en-US" b="0" kern="1200" dirty="0" smtClean="0">
                <a:solidFill>
                  <a:srgbClr val="000000"/>
                </a:solidFill>
              </a:rPr>
              <a:t>speed</a:t>
            </a:r>
          </a:p>
          <a:p>
            <a:r>
              <a:rPr lang="en-US" b="0" kern="1200" dirty="0" smtClean="0">
                <a:solidFill>
                  <a:srgbClr val="000000"/>
                </a:solidFill>
              </a:rPr>
              <a:t>Effectiveness </a:t>
            </a:r>
            <a:r>
              <a:rPr lang="en-US" b="0" kern="1200" dirty="0">
                <a:solidFill>
                  <a:srgbClr val="000000"/>
                </a:solidFill>
              </a:rPr>
              <a:t>versus </a:t>
            </a:r>
            <a:r>
              <a:rPr lang="en-US" b="0" kern="1200" dirty="0" smtClean="0">
                <a:solidFill>
                  <a:srgbClr val="000000"/>
                </a:solidFill>
              </a:rPr>
              <a:t>efficiency</a:t>
            </a:r>
            <a:endParaRPr lang="en-US" b="0" kern="1200" dirty="0">
              <a:solidFill>
                <a:srgbClr val="000000"/>
              </a:solidFill>
            </a:endParaRPr>
          </a:p>
        </p:txBody>
      </p:sp>
      <p:sp>
        <p:nvSpPr>
          <p:cNvPr id="4" name="Rectangle 3"/>
          <p:cNvSpPr/>
          <p:nvPr/>
        </p:nvSpPr>
        <p:spPr>
          <a:xfrm>
            <a:off x="152400" y="5589657"/>
            <a:ext cx="4572000" cy="661720"/>
          </a:xfrm>
          <a:prstGeom prst="rect">
            <a:avLst/>
          </a:prstGeom>
        </p:spPr>
        <p:txBody>
          <a:bodyPr>
            <a:spAutoFit/>
          </a:bodyPr>
          <a:lstStyle/>
          <a:p>
            <a:r>
              <a:rPr lang="en-US" sz="900" dirty="0">
                <a:solidFill>
                  <a:srgbClr val="000000"/>
                </a:solidFill>
              </a:rPr>
              <a:t>From SHARDA, RAMESH; DELEN, DURSUN; TURBAN, EFRAIM, BUSINESS INTELLIGENCE AND ANALYTICS: SYSTEMS FOR DECISION SUPPORT, 10th Edition, © 2015. Used by permission of Pearson Education, Inc., New York, NY.  All Rights Reserved</a:t>
            </a:r>
            <a:r>
              <a:rPr lang="en-US" sz="1000" dirty="0">
                <a:solidFill>
                  <a:srgbClr val="000000"/>
                </a:solidFill>
              </a:rPr>
              <a:t>.</a:t>
            </a:r>
          </a:p>
        </p:txBody>
      </p:sp>
    </p:spTree>
    <p:extLst>
      <p:ext uri="{BB962C8B-B14F-4D97-AF65-F5344CB8AC3E}">
        <p14:creationId xmlns:p14="http://schemas.microsoft.com/office/powerpoint/2010/main" val="23370366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9.0&quot;&gt;&lt;object type=&quot;1&quot; unique_id=&quot;10001&quot;&gt;&lt;object type=&quot;2&quot; unique_id=&quot;10002&quot;&gt;&lt;object type=&quot;3&quot; unique_id=&quot;10003&quot;&gt;&lt;property id=&quot;20148&quot; value=&quot;5&quot;/&gt;&lt;property id=&quot;20300&quot; value=&quot;Slide 1 - &amp;quot;Business Intelligence Concepts,  Tools, and Applications&amp;quot;&quot;/&gt;&lt;property id=&quot;20307&quot; value=&quot;256&quot;/&gt;&lt;/object&gt;&lt;object type=&quot;3&quot; unique_id=&quot;10004&quot;&gt;&lt;property id=&quot;20148&quot; value=&quot;5&quot;/&gt;&lt;property id=&quot;20300&quot; value=&quot;Slide 2 - &amp;quot;Overview of Decision Making&amp;quot;&quot;/&gt;&lt;property id=&quot;20307&quot; value=&quot;259&quot;/&gt;&lt;/object&gt;&lt;object type=&quot;3&quot; unique_id=&quot;10005&quot;&gt;&lt;property id=&quot;20148&quot; value=&quot;5&quot;/&gt;&lt;property id=&quot;20300&quot; value=&quot;Slide 3 - &amp;quot;Business Pressures–Responses–Support Model&amp;quot;&quot;/&gt;&lt;property id=&quot;20307&quot; value=&quot;260&quot;/&gt;&lt;/object&gt;&lt;object type=&quot;3&quot; unique_id=&quot;10006&quot;&gt;&lt;property id=&quot;20148&quot; value=&quot;5&quot;/&gt;&lt;property id=&quot;20300&quot; value=&quot;Slide 4 - &amp;quot;Decision Making&amp;quot;&quot;/&gt;&lt;property id=&quot;20307&quot; value=&quot;261&quot;/&gt;&lt;/object&gt;&lt;object type=&quot;3&quot; unique_id=&quot;10007&quot;&gt;&lt;property id=&quot;20148&quot; value=&quot;5&quot;/&gt;&lt;property id=&quot;20300&quot; value=&quot;Slide 5 - &amp;quot;Managerial Roles &amp;quot;&quot;/&gt;&lt;property id=&quot;20307&quot; value=&quot;262&quot;/&gt;&lt;/object&gt;&lt;object type=&quot;3&quot; unique_id=&quot;10008&quot;&gt;&lt;property id=&quot;20148&quot; value=&quot;5&quot;/&gt;&lt;property id=&quot;20300&quot; value=&quot;Slide 6 - &amp;quot;Managerial Responsibilities&amp;quot;&quot;/&gt;&lt;property id=&quot;20307&quot; value=&quot;263&quot;/&gt;&lt;/object&gt;&lt;object type=&quot;3&quot; unique_id=&quot;10009&quot;&gt;&lt;property id=&quot;20148&quot; value=&quot;5&quot;/&gt;&lt;property id=&quot;20300&quot; value=&quot;Slide 7 - &amp;quot;Decision Making Steps &amp;quot;&quot;/&gt;&lt;property id=&quot;20307&quot; value=&quot;264&quot;/&gt;&lt;/object&gt;&lt;object type=&quot;3&quot; unique_id=&quot;10010&quot;&gt;&lt;property id=&quot;20148&quot; value=&quot;5&quot;/&gt;&lt;property id=&quot;20300&quot; value=&quot;Slide 8 - &amp;quot;Decisions Making Scenarios&amp;quot;&quot;/&gt;&lt;property id=&quot;20307&quot; value=&quot;265&quot;/&gt;&lt;/object&gt;&lt;object type=&quot;3&quot; unique_id=&quot;10011&quot;&gt;&lt;property id=&quot;20148&quot; value=&quot;5&quot;/&gt;&lt;property id=&quot;20300&quot; value=&quot;Slide 9 - &amp;quot;Decision Making  Constraints &amp;amp; Complexities&amp;quot;&quot;/&gt;&lt;property id=&quot;20307&quot; value=&quot;266&quot;/&gt;&lt;/object&gt;&lt;object type=&quot;3&quot; unique_id=&quot;10012&quot;&gt;&lt;property id=&quot;20148&quot; value=&quot;5&quot;/&gt;&lt;property id=&quot;20300&quot; value=&quot;Slide 10 - &amp;quot;Decision Making Support &amp;quot;&quot;/&gt;&lt;property id=&quot;20307&quot; value=&quot;267&quot;/&gt;&lt;/object&gt;&lt;/object&gt;&lt;object type=&quot;8&quot; unique_id=&quot;10024&quot;&gt;&lt;/object&gt;&lt;/object&gt;&lt;/database&gt;"/>
  <p:tag name="SECTOMILLISECCONVERTED" val="1"/>
</p:tagLst>
</file>

<file path=ppt/theme/theme1.xml><?xml version="1.0" encoding="utf-8"?>
<a:theme xmlns:a="http://schemas.openxmlformats.org/drawingml/2006/main" name="Blank Presentation">
  <a:themeElements>
    <a:clrScheme name="">
      <a:dk1>
        <a:srgbClr val="808080"/>
      </a:dk1>
      <a:lt1>
        <a:srgbClr val="FFFFFF"/>
      </a:lt1>
      <a:dk2>
        <a:srgbClr val="FFFFFF"/>
      </a:dk2>
      <a:lt2>
        <a:srgbClr val="B3B3B3"/>
      </a:lt2>
      <a:accent1>
        <a:srgbClr val="779A09"/>
      </a:accent1>
      <a:accent2>
        <a:srgbClr val="0096A4"/>
      </a:accent2>
      <a:accent3>
        <a:srgbClr val="FFFFFF"/>
      </a:accent3>
      <a:accent4>
        <a:srgbClr val="6C6C6C"/>
      </a:accent4>
      <a:accent5>
        <a:srgbClr val="BDCAAA"/>
      </a:accent5>
      <a:accent6>
        <a:srgbClr val="008794"/>
      </a:accent6>
      <a:hlink>
        <a:srgbClr val="70887C"/>
      </a:hlink>
      <a:folHlink>
        <a:srgbClr val="AC9922"/>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BS-MOOC-IS_ppt_template</Template>
  <TotalTime>247</TotalTime>
  <Words>1151</Words>
  <Application>Microsoft Office PowerPoint</Application>
  <PresentationFormat>On-screen Show (4:3)</PresentationFormat>
  <Paragraphs>101</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ＭＳ Ｐゴシック</vt:lpstr>
      <vt:lpstr>Arial</vt:lpstr>
      <vt:lpstr>Blank Presentation</vt:lpstr>
      <vt:lpstr>Business Intelligence Concepts,  Tools, and Applications</vt:lpstr>
      <vt:lpstr>Overview of Decision Making</vt:lpstr>
      <vt:lpstr>Business Pressures–Responses–Support Model</vt:lpstr>
      <vt:lpstr>Decision Making</vt:lpstr>
      <vt:lpstr>Managerial Roles </vt:lpstr>
      <vt:lpstr>Managerial Responsibilities</vt:lpstr>
      <vt:lpstr>Decision Making Steps </vt:lpstr>
      <vt:lpstr>Decisions Making Scenarios</vt:lpstr>
      <vt:lpstr>Decision Making  Constraints &amp; Complexities</vt:lpstr>
      <vt:lpstr>Decision Making Support </vt:lpstr>
    </vt:vector>
  </TitlesOfParts>
  <Company>Korak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matt</dc:creator>
  <cp:lastModifiedBy>Karimi, Jahangir</cp:lastModifiedBy>
  <cp:revision>26</cp:revision>
  <cp:lastPrinted>2014-09-08T17:56:58Z</cp:lastPrinted>
  <dcterms:created xsi:type="dcterms:W3CDTF">2015-09-13T23:43:45Z</dcterms:created>
  <dcterms:modified xsi:type="dcterms:W3CDTF">2015-11-22T20:40:04Z</dcterms:modified>
</cp:coreProperties>
</file>