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7" r:id="rId11"/>
    <p:sldId id="266" r:id="rId12"/>
    <p:sldId id="276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87B8"/>
    <a:srgbClr val="0A5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56654" autoAdjust="0"/>
  </p:normalViewPr>
  <p:slideViewPr>
    <p:cSldViewPr>
      <p:cViewPr varScale="1">
        <p:scale>
          <a:sx n="60" d="100"/>
          <a:sy n="60" d="100"/>
        </p:scale>
        <p:origin x="96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B014-A7D7-4955-A04E-76201873E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8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E28CA-1B7E-42DB-BC16-E6BAED1E33A0}" type="slidenum">
              <a:rPr lang="en-US"/>
              <a:pPr/>
              <a:t>0</a:t>
            </a:fld>
            <a:endParaRPr lang="en-US"/>
          </a:p>
        </p:txBody>
      </p:sp>
      <p:sp>
        <p:nvSpPr>
          <p:cNvPr id="1536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8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i="1" dirty="0" smtClean="0"/>
              <a:t>Now,</a:t>
            </a:r>
            <a:r>
              <a:rPr lang="en-US" i="1" baseline="0" dirty="0" smtClean="0"/>
              <a:t> we’re going to have you quickly access some dashboards and experience them yourselves.</a:t>
            </a:r>
          </a:p>
          <a:p>
            <a:pPr>
              <a:defRPr/>
            </a:pPr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82A15-0938-420D-99C7-9489ECA9CAA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7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pPr marL="342900" lvl="1" indent="-342900"/>
            <a:endParaRPr lang="en-US" kern="12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4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2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0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1029"/>
          <p:cNvSpPr>
            <a:spLocks noGrp="1" noChangeArrowheads="1"/>
          </p:cNvSpPr>
          <p:nvPr userDrawn="1"/>
        </p:nvSpPr>
        <p:spPr bwMode="auto">
          <a:xfrm>
            <a:off x="990600" y="19812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 userDrawn="1"/>
        </p:nvSpPr>
        <p:spPr bwMode="auto">
          <a:xfrm>
            <a:off x="990600" y="3200400"/>
            <a:ext cx="739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pic>
        <p:nvPicPr>
          <p:cNvPr id="6" name="Picture 5" descr="BUSlogo_horiz_rgb_rv_t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 descr="iStock_000018487654Medium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1200"/>
            <a:ext cx="7391400" cy="1143000"/>
          </a:xfrm>
        </p:spPr>
        <p:txBody>
          <a:bodyPr/>
          <a:lstStyle/>
          <a:p>
            <a:r>
              <a:rPr lang="en-US" dirty="0"/>
              <a:t>Business Intelligence Concepts, </a:t>
            </a:r>
            <a:br>
              <a:rPr lang="en-US" dirty="0"/>
            </a:br>
            <a:r>
              <a:rPr lang="en-US" dirty="0"/>
              <a:t>Tools, and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352800"/>
            <a:ext cx="8001000" cy="914400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1: Decision Making and Decision Support Systems</a:t>
            </a:r>
          </a:p>
          <a:p>
            <a:r>
              <a:rPr lang="en-US" dirty="0"/>
              <a:t>Lesson </a:t>
            </a:r>
            <a:r>
              <a:rPr lang="en-US" dirty="0" smtClean="0"/>
              <a:t>4: </a:t>
            </a:r>
            <a:r>
              <a:rPr lang="en-US" dirty="0"/>
              <a:t>Decision Making Support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Generations of DSS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DSS with separate databases</a:t>
            </a: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SS with traditional </a:t>
            </a:r>
            <a:r>
              <a:rPr lang="en-US" dirty="0">
                <a:solidFill>
                  <a:srgbClr val="000000"/>
                </a:solidFill>
              </a:rPr>
              <a:t>data </a:t>
            </a:r>
            <a:r>
              <a:rPr lang="en-US" dirty="0" smtClean="0">
                <a:solidFill>
                  <a:srgbClr val="000000"/>
                </a:solidFill>
              </a:rPr>
              <a:t>warehousing</a:t>
            </a: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SS with real </a:t>
            </a:r>
            <a:r>
              <a:rPr lang="en-US" dirty="0">
                <a:solidFill>
                  <a:srgbClr val="000000"/>
                </a:solidFill>
              </a:rPr>
              <a:t>time data </a:t>
            </a:r>
            <a:r>
              <a:rPr lang="en-US" dirty="0" smtClean="0">
                <a:solidFill>
                  <a:srgbClr val="000000"/>
                </a:solidFill>
              </a:rPr>
              <a:t>warehousing</a:t>
            </a: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SS embedded in other systems</a:t>
            </a: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SS components integrated more frequently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1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65" y="152400"/>
            <a:ext cx="8382000" cy="685800"/>
          </a:xfrm>
        </p:spPr>
        <p:txBody>
          <a:bodyPr/>
          <a:lstStyle/>
          <a:p>
            <a:pPr algn="ctr"/>
            <a:r>
              <a:rPr lang="en-US" dirty="0" smtClean="0"/>
              <a:t>Evolution of DSS Into </a:t>
            </a:r>
            <a:br>
              <a:rPr lang="en-US" dirty="0" smtClean="0"/>
            </a:br>
            <a:r>
              <a:rPr lang="en-US" dirty="0" smtClean="0"/>
              <a:t>Business Intelligence and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1" y="1219200"/>
            <a:ext cx="8894348" cy="4800600"/>
          </a:xfrm>
        </p:spPr>
        <p:txBody>
          <a:bodyPr/>
          <a:lstStyle/>
          <a:p>
            <a:r>
              <a:rPr lang="en-US" b="0" dirty="0"/>
              <a:t>DSS began in the late </a:t>
            </a:r>
            <a:r>
              <a:rPr lang="en-US" b="0" dirty="0" smtClean="0"/>
              <a:t>1960s with researchers with OR/MS backgrounds</a:t>
            </a:r>
          </a:p>
          <a:p>
            <a:r>
              <a:rPr lang="en-US" dirty="0"/>
              <a:t>I</a:t>
            </a:r>
            <a:r>
              <a:rPr lang="en-US" b="0" dirty="0" smtClean="0"/>
              <a:t>n early 70’s DSS research </a:t>
            </a:r>
            <a:r>
              <a:rPr lang="en-US" b="0" dirty="0"/>
              <a:t>focused on </a:t>
            </a:r>
            <a:r>
              <a:rPr lang="en-US" b="0" dirty="0" smtClean="0"/>
              <a:t>conceptual </a:t>
            </a:r>
            <a:r>
              <a:rPr lang="en-US" b="0" dirty="0"/>
              <a:t>foundations, development issues, and </a:t>
            </a:r>
            <a:r>
              <a:rPr lang="en-US" b="0" dirty="0" smtClean="0"/>
              <a:t>applications</a:t>
            </a:r>
          </a:p>
          <a:p>
            <a:r>
              <a:rPr lang="en-US" dirty="0"/>
              <a:t>I</a:t>
            </a:r>
            <a:r>
              <a:rPr lang="en-US" b="0" dirty="0" smtClean="0"/>
              <a:t>n late 70s and early 80s DSS </a:t>
            </a:r>
            <a:r>
              <a:rPr lang="en-US" b="0" dirty="0"/>
              <a:t>research and practice </a:t>
            </a:r>
            <a:r>
              <a:rPr lang="en-US" b="0" dirty="0" smtClean="0"/>
              <a:t>intertwined</a:t>
            </a:r>
          </a:p>
          <a:p>
            <a:r>
              <a:rPr lang="en-US" dirty="0"/>
              <a:t>I</a:t>
            </a:r>
            <a:r>
              <a:rPr lang="en-US" b="0" dirty="0" smtClean="0"/>
              <a:t>n 80’s additional DSS </a:t>
            </a:r>
            <a:r>
              <a:rPr lang="en-US" b="0" dirty="0"/>
              <a:t>applications (e.g., EIS, GDSS) </a:t>
            </a:r>
            <a:r>
              <a:rPr lang="en-US" b="0" dirty="0" smtClean="0"/>
              <a:t>emerged</a:t>
            </a:r>
          </a:p>
          <a:p>
            <a:r>
              <a:rPr lang="en-US" dirty="0"/>
              <a:t>I</a:t>
            </a:r>
            <a:r>
              <a:rPr lang="en-US" b="0" dirty="0" smtClean="0"/>
              <a:t>n the early 90’s data </a:t>
            </a:r>
            <a:r>
              <a:rPr lang="en-US" b="0" dirty="0"/>
              <a:t>warehousing became </a:t>
            </a:r>
            <a:r>
              <a:rPr lang="en-US" b="0" dirty="0" smtClean="0"/>
              <a:t>important</a:t>
            </a:r>
          </a:p>
          <a:p>
            <a:r>
              <a:rPr lang="en-US" dirty="0"/>
              <a:t>I</a:t>
            </a:r>
            <a:r>
              <a:rPr lang="en-US" b="0" dirty="0" smtClean="0"/>
              <a:t>n early 2000 BI tops many </a:t>
            </a:r>
            <a:r>
              <a:rPr lang="en-US" b="0" dirty="0"/>
              <a:t>CIOs </a:t>
            </a:r>
            <a:r>
              <a:rPr lang="en-US" b="0" dirty="0" smtClean="0"/>
              <a:t>agenda</a:t>
            </a:r>
          </a:p>
          <a:p>
            <a:r>
              <a:rPr lang="en-US" dirty="0"/>
              <a:t>T</a:t>
            </a:r>
            <a:r>
              <a:rPr lang="en-US" b="0" dirty="0" smtClean="0"/>
              <a:t>oday BI and Analytics revolution demands higher-level of skills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921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4761" y="1809687"/>
            <a:ext cx="3460750" cy="244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304799"/>
            <a:ext cx="8382000" cy="972539"/>
          </a:xfrm>
        </p:spPr>
        <p:txBody>
          <a:bodyPr/>
          <a:lstStyle/>
          <a:p>
            <a:r>
              <a:rPr lang="en-US" u="sng" dirty="0" smtClean="0"/>
              <a:t>Hands-on Exercise #1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Offline / Standalone Dashboards with Advanced Visualizations</a:t>
            </a:r>
            <a:endParaRPr lang="en-US" sz="2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" y="1277339"/>
            <a:ext cx="8839200" cy="1237261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Dynamic Dashboards Help Business People Make Better Decisions, Faster</a:t>
            </a:r>
            <a:endParaRPr lang="en-US" sz="2000" dirty="0"/>
          </a:p>
        </p:txBody>
      </p:sp>
      <p:pic>
        <p:nvPicPr>
          <p:cNvPr id="13854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301" y="1729977"/>
            <a:ext cx="37525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854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4740" y="3942357"/>
            <a:ext cx="36237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854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4111" y="3773638"/>
            <a:ext cx="343609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Making Support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146175"/>
            <a:ext cx="8512846" cy="5176838"/>
          </a:xfrm>
        </p:spPr>
        <p:txBody>
          <a:bodyPr/>
          <a:lstStyle/>
          <a:p>
            <a:r>
              <a:rPr lang="en-US" dirty="0" smtClean="0"/>
              <a:t>Learning objectives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earn how DSS have evolved over last decade</a:t>
            </a:r>
          </a:p>
          <a:p>
            <a:pPr lvl="1"/>
            <a:r>
              <a:rPr lang="en-US" dirty="0" smtClean="0"/>
              <a:t>Comprehend how DSS support various phases of decision making and identify related DSS </a:t>
            </a:r>
          </a:p>
          <a:p>
            <a:pPr lvl="1"/>
            <a:r>
              <a:rPr lang="en-US" dirty="0" smtClean="0"/>
              <a:t>Summarize how DSS have evolved into Business Intelligence and Analytic systems</a:t>
            </a:r>
          </a:p>
        </p:txBody>
      </p:sp>
    </p:spTree>
    <p:extLst>
      <p:ext uri="{BB962C8B-B14F-4D97-AF65-F5344CB8AC3E}">
        <p14:creationId xmlns:p14="http://schemas.microsoft.com/office/powerpoint/2010/main" val="33160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6" y="152400"/>
            <a:ext cx="8382000" cy="685800"/>
          </a:xfrm>
        </p:spPr>
        <p:txBody>
          <a:bodyPr/>
          <a:lstStyle/>
          <a:p>
            <a:pPr algn="ctr"/>
            <a:r>
              <a:rPr lang="en-US" dirty="0" smtClean="0"/>
              <a:t>DSS Capabilities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799"/>
            <a:ext cx="9002332" cy="5103167"/>
          </a:xfrm>
        </p:spPr>
      </p:pic>
      <p:sp>
        <p:nvSpPr>
          <p:cNvPr id="3" name="Rectangle 2"/>
          <p:cNvSpPr/>
          <p:nvPr/>
        </p:nvSpPr>
        <p:spPr>
          <a:xfrm>
            <a:off x="152400" y="5788967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000" dirty="0">
                <a:solidFill>
                  <a:srgbClr val="000000"/>
                </a:solidFill>
              </a:rPr>
              <a:t>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47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685800"/>
          </a:xfrm>
        </p:spPr>
        <p:txBody>
          <a:bodyPr/>
          <a:lstStyle/>
          <a:p>
            <a:pPr algn="ctr"/>
            <a:r>
              <a:rPr lang="en-US" dirty="0" smtClean="0"/>
              <a:t>How decisions are supported in Practice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" y="762001"/>
            <a:ext cx="8732520" cy="4800600"/>
          </a:xfrm>
        </p:spPr>
      </p:pic>
      <p:sp>
        <p:nvSpPr>
          <p:cNvPr id="3" name="Rectangle 2"/>
          <p:cNvSpPr/>
          <p:nvPr/>
        </p:nvSpPr>
        <p:spPr>
          <a:xfrm>
            <a:off x="129540" y="5634337"/>
            <a:ext cx="4213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  <a:p>
            <a:pPr lvl="0"/>
            <a:endParaRPr lang="en-US" sz="12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5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decisions are supported in practice</a:t>
            </a:r>
            <a:br>
              <a:rPr lang="en-US" dirty="0"/>
            </a:br>
            <a:r>
              <a:rPr lang="en-US" dirty="0" smtClean="0"/>
              <a:t>Intelligence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0" y="1447799"/>
            <a:ext cx="8994710" cy="4875213"/>
          </a:xfrm>
        </p:spPr>
        <p:txBody>
          <a:bodyPr/>
          <a:lstStyle/>
          <a:p>
            <a:r>
              <a:rPr lang="en-US" b="0" dirty="0"/>
              <a:t>Enabling continuous scanning of external and internal information sources to identify problems and/or </a:t>
            </a:r>
            <a:r>
              <a:rPr lang="en-US" b="0" dirty="0" smtClean="0"/>
              <a:t>opportunities</a:t>
            </a:r>
          </a:p>
          <a:p>
            <a:r>
              <a:rPr lang="en-US" dirty="0"/>
              <a:t>R</a:t>
            </a:r>
            <a:r>
              <a:rPr lang="en-US" b="0" dirty="0" smtClean="0"/>
              <a:t>esources/technologies</a:t>
            </a:r>
            <a:r>
              <a:rPr lang="en-US" b="0" dirty="0"/>
              <a:t>: Web; ES, OLAP, data warehousing, data/text/Web mining, EIS/Dashboards, KMS, GSS, GIS</a:t>
            </a:r>
            <a:r>
              <a:rPr lang="en-US" b="0" dirty="0" smtClean="0"/>
              <a:t>, …</a:t>
            </a:r>
          </a:p>
          <a:p>
            <a:r>
              <a:rPr lang="en-US" dirty="0"/>
              <a:t>B</a:t>
            </a:r>
            <a:r>
              <a:rPr lang="en-US" b="0" dirty="0" smtClean="0"/>
              <a:t>usiness </a:t>
            </a:r>
            <a:r>
              <a:rPr lang="en-US" b="0" dirty="0"/>
              <a:t>activity monitoring (</a:t>
            </a:r>
            <a:r>
              <a:rPr lang="en-US" b="0" dirty="0" smtClean="0"/>
              <a:t>BAM)</a:t>
            </a:r>
          </a:p>
          <a:p>
            <a:r>
              <a:rPr lang="en-US" dirty="0"/>
              <a:t>B</a:t>
            </a:r>
            <a:r>
              <a:rPr lang="en-US" b="0" dirty="0" smtClean="0"/>
              <a:t>usiness </a:t>
            </a:r>
            <a:r>
              <a:rPr lang="en-US" b="0" dirty="0"/>
              <a:t>process management (</a:t>
            </a:r>
            <a:r>
              <a:rPr lang="en-US" b="0" dirty="0" smtClean="0"/>
              <a:t>BPM)</a:t>
            </a:r>
          </a:p>
          <a:p>
            <a:r>
              <a:rPr lang="en-US" dirty="0"/>
              <a:t>P</a:t>
            </a:r>
            <a:r>
              <a:rPr lang="en-US" b="0" dirty="0" smtClean="0"/>
              <a:t>roduct </a:t>
            </a:r>
            <a:r>
              <a:rPr lang="en-US" b="0" dirty="0"/>
              <a:t>life-cycle management (PLM</a:t>
            </a:r>
            <a:r>
              <a:rPr lang="en-US" b="0" dirty="0" smtClean="0"/>
              <a:t>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0832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decisions are supported in practice</a:t>
            </a:r>
            <a:br>
              <a:rPr lang="en-US" dirty="0"/>
            </a:br>
            <a:r>
              <a:rPr lang="en-US" dirty="0" smtClean="0"/>
              <a:t>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" y="1447801"/>
            <a:ext cx="8602998" cy="4875212"/>
          </a:xfrm>
        </p:spPr>
        <p:txBody>
          <a:bodyPr/>
          <a:lstStyle/>
          <a:p>
            <a:r>
              <a:rPr lang="en-US" b="1" dirty="0" smtClean="0"/>
              <a:t>Generating alternatives</a:t>
            </a:r>
          </a:p>
          <a:p>
            <a:pPr lvl="1"/>
            <a:r>
              <a:rPr lang="en-US" i="1" dirty="0"/>
              <a:t>S</a:t>
            </a:r>
            <a:r>
              <a:rPr lang="en-US" i="1" dirty="0" smtClean="0"/>
              <a:t>tructured/simple problems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tandard and/or special models</a:t>
            </a:r>
          </a:p>
          <a:p>
            <a:pPr lvl="1"/>
            <a:r>
              <a:rPr lang="en-US" i="1" dirty="0"/>
              <a:t>U</a:t>
            </a:r>
            <a:r>
              <a:rPr lang="en-US" i="1" dirty="0" smtClean="0"/>
              <a:t>nstructured/complex problems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uman </a:t>
            </a:r>
            <a:r>
              <a:rPr lang="en-US" dirty="0"/>
              <a:t>experts, ES, KMS, brainstorming/GSS, OLAP, data/text </a:t>
            </a:r>
            <a:r>
              <a:rPr lang="en-US" dirty="0" smtClean="0"/>
              <a:t>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0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for the Choice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6175"/>
            <a:ext cx="8693150" cy="5176838"/>
          </a:xfrm>
        </p:spPr>
        <p:txBody>
          <a:bodyPr/>
          <a:lstStyle/>
          <a:p>
            <a:r>
              <a:rPr lang="en-US" b="0" dirty="0" smtClean="0"/>
              <a:t>Use </a:t>
            </a:r>
            <a:r>
              <a:rPr lang="en-US" b="0" dirty="0"/>
              <a:t>sensitivity analyses, what-if analyses, goal </a:t>
            </a:r>
            <a:r>
              <a:rPr lang="en-US" b="0" dirty="0" smtClean="0"/>
              <a:t>seeking</a:t>
            </a:r>
          </a:p>
          <a:p>
            <a:r>
              <a:rPr lang="en-US" dirty="0" smtClean="0"/>
              <a:t>R</a:t>
            </a:r>
            <a:r>
              <a:rPr lang="en-US" b="0" dirty="0" smtClean="0"/>
              <a:t>esources</a:t>
            </a:r>
          </a:p>
          <a:p>
            <a:pPr lvl="1"/>
            <a:r>
              <a:rPr lang="en-US" dirty="0" smtClean="0"/>
              <a:t>KMS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RM</a:t>
            </a:r>
            <a:r>
              <a:rPr lang="en-US" dirty="0"/>
              <a:t>, ERP, and </a:t>
            </a:r>
            <a:r>
              <a:rPr lang="en-US" dirty="0" smtClean="0"/>
              <a:t>SCM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imulation </a:t>
            </a:r>
            <a:r>
              <a:rPr lang="en-US" dirty="0"/>
              <a:t>and other descriptive </a:t>
            </a:r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9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for Implementation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1146175"/>
            <a:ext cx="8551482" cy="5176838"/>
          </a:xfrm>
        </p:spPr>
        <p:txBody>
          <a:bodyPr/>
          <a:lstStyle/>
          <a:p>
            <a:r>
              <a:rPr lang="en-US" b="0" dirty="0" smtClean="0"/>
              <a:t>Decision </a:t>
            </a:r>
            <a:r>
              <a:rPr lang="en-US" b="0" dirty="0"/>
              <a:t>communication, explanation and justification to reduce resistance to </a:t>
            </a:r>
            <a:r>
              <a:rPr lang="en-US" b="0" dirty="0" smtClean="0"/>
              <a:t>change</a:t>
            </a:r>
          </a:p>
          <a:p>
            <a:r>
              <a:rPr lang="en-US" dirty="0" smtClean="0"/>
              <a:t>R</a:t>
            </a:r>
            <a:r>
              <a:rPr lang="en-US" b="0" dirty="0" smtClean="0"/>
              <a:t>esources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orporate </a:t>
            </a:r>
            <a:r>
              <a:rPr lang="en-US" dirty="0"/>
              <a:t>portals, Web </a:t>
            </a:r>
            <a:r>
              <a:rPr lang="en-US" dirty="0" smtClean="0"/>
              <a:t>2.0/Wikis</a:t>
            </a:r>
          </a:p>
          <a:p>
            <a:pPr lvl="1"/>
            <a:r>
              <a:rPr lang="en-US" dirty="0" smtClean="0"/>
              <a:t>Brainstorming/GSS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MS</a:t>
            </a:r>
            <a:r>
              <a:rPr lang="en-US" dirty="0"/>
              <a:t>, </a:t>
            </a:r>
            <a:r>
              <a:rPr lang="en-US" dirty="0" smtClean="0"/>
              <a:t>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4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DSS types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5" y="1146175"/>
            <a:ext cx="8538405" cy="5176838"/>
          </a:xfrm>
        </p:spPr>
        <p:txBody>
          <a:bodyPr/>
          <a:lstStyle/>
          <a:p>
            <a:r>
              <a:rPr lang="en-US" b="0" dirty="0" smtClean="0">
                <a:solidFill>
                  <a:srgbClr val="000000"/>
                </a:solidFill>
              </a:rPr>
              <a:t>Ad hoc DSS</a:t>
            </a:r>
          </a:p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dirty="0" smtClean="0">
                <a:solidFill>
                  <a:srgbClr val="000000"/>
                </a:solidFill>
              </a:rPr>
              <a:t>ustom-Made Versus Ready-Made DSS</a:t>
            </a:r>
          </a:p>
          <a:p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b="0" dirty="0" smtClean="0">
                <a:solidFill>
                  <a:srgbClr val="000000"/>
                </a:solidFill>
              </a:rPr>
              <a:t>nstitutional DSS</a:t>
            </a: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11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037&quot;&gt;&lt;object type=&quot;3&quot; unique_id=&quot;10038&quot;&gt;&lt;property id=&quot;20148&quot; value=&quot;5&quot;/&gt;&lt;property id=&quot;20300&quot; value=&quot;Slide 1 - &amp;quot;Business Intelligence Concepts,  Tools, and Applications&amp;quot;&quot;/&gt;&lt;property id=&quot;20307&quot; value=&quot;256&quot;/&gt;&lt;/object&gt;&lt;object type=&quot;3&quot; unique_id=&quot;10039&quot;&gt;&lt;property id=&quot;20148&quot; value=&quot;5&quot;/&gt;&lt;property id=&quot;20300&quot; value=&quot;Slide 2 - &amp;quot;Decision Making Support in Practice&amp;quot;&quot;/&gt;&lt;property id=&quot;20307&quot; value=&quot;257&quot;/&gt;&lt;/object&gt;&lt;object type=&quot;3&quot; unique_id=&quot;10047&quot;&gt;&lt;property id=&quot;20148&quot; value=&quot;5&quot;/&gt;&lt;property id=&quot;20300&quot; value=&quot;Slide 11 - &amp;quot;Evolution of DSS Into  Business Intelligence and Analytics&amp;quot;&quot;/&gt;&lt;property id=&quot;20307&quot; value=&quot;266&quot;/&gt;&lt;/object&gt;&lt;object type=&quot;3&quot; unique_id=&quot;10060&quot;&gt;&lt;property id=&quot;20148&quot; value=&quot;5&quot;/&gt;&lt;property id=&quot;20300&quot; value=&quot;Slide 3 - &amp;quot;DSS Capabilities&amp;quot;&quot;/&gt;&lt;property id=&quot;20307&quot; value=&quot;269&quot;/&gt;&lt;/object&gt;&lt;object type=&quot;3&quot; unique_id=&quot;10061&quot;&gt;&lt;property id=&quot;20148&quot; value=&quot;5&quot;/&gt;&lt;property id=&quot;20300&quot; value=&quot;Slide 4 - &amp;quot;How decisions are supported in Practice&amp;quot;&quot;/&gt;&lt;property id=&quot;20307&quot; value=&quot;270&quot;/&gt;&lt;/object&gt;&lt;object type=&quot;3&quot; unique_id=&quot;10062&quot;&gt;&lt;property id=&quot;20148&quot; value=&quot;5&quot;/&gt;&lt;property id=&quot;20300&quot; value=&quot;Slide 5 - &amp;quot;How decisions are supported in practice Intelligence Phase&amp;quot;&quot;/&gt;&lt;property id=&quot;20307&quot; value=&quot;271&quot;/&gt;&lt;/object&gt;&lt;object type=&quot;3&quot; unique_id=&quot;10063&quot;&gt;&lt;property id=&quot;20148&quot; value=&quot;5&quot;/&gt;&lt;property id=&quot;20300&quot; value=&quot;Slide 6 - &amp;quot;How decisions are supported in practice Design Phase&amp;quot;&quot;/&gt;&lt;property id=&quot;20307&quot; value=&quot;272&quot;/&gt;&lt;/object&gt;&lt;object type=&quot;3&quot; unique_id=&quot;10064&quot;&gt;&lt;property id=&quot;20148&quot; value=&quot;5&quot;/&gt;&lt;property id=&quot;20300&quot; value=&quot;Slide 7 - &amp;quot;Support for the Choice Phase&amp;quot;&quot;/&gt;&lt;property id=&quot;20307&quot; value=&quot;273&quot;/&gt;&lt;/object&gt;&lt;object type=&quot;3&quot; unique_id=&quot;10065&quot;&gt;&lt;property id=&quot;20148&quot; value=&quot;5&quot;/&gt;&lt;property id=&quot;20300&quot; value=&quot;Slide 8 - &amp;quot;Support for Implementation Phase&amp;quot;&quot;/&gt;&lt;property id=&quot;20307&quot; value=&quot;274&quot;/&gt;&lt;/object&gt;&lt;object type=&quot;3&quot; unique_id=&quot;10066&quot;&gt;&lt;property id=&quot;20148&quot; value=&quot;5&quot;/&gt;&lt;property id=&quot;20300&quot; value=&quot;Slide 9 - &amp;quot;Other DSS types&amp;quot;&quot;/&gt;&lt;property id=&quot;20307&quot; value=&quot;275&quot;/&gt;&lt;/object&gt;&lt;object type=&quot;3&quot; unique_id=&quot;10067&quot;&gt;&lt;property id=&quot;20148&quot; value=&quot;5&quot;/&gt;&lt;property id=&quot;20300&quot; value=&quot;Slide 10 - &amp;quot;Generations of DSS&amp;quot;&quot;/&gt;&lt;property id=&quot;20307&quot; value=&quot;267&quot;/&gt;&lt;/object&gt;&lt;object type=&quot;3&quot; unique_id=&quot;10121&quot;&gt;&lt;property id=&quot;20148&quot; value=&quot;5&quot;/&gt;&lt;property id=&quot;20300&quot; value=&quot;Slide 12 - &amp;quot;Hands-on Exercise #1 Offline / Standalone Dashboards with Advanced Visualizations&amp;quot;&quot;/&gt;&lt;property id=&quot;20307&quot; value=&quot;276&quot;/&gt;&lt;/object&gt;&lt;/object&gt;&lt;object type=&quot;8&quot; unique_id=&quot;1005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FFFFFF"/>
      </a:dk2>
      <a:lt2>
        <a:srgbClr val="B3B3B3"/>
      </a:lt2>
      <a:accent1>
        <a:srgbClr val="779A09"/>
      </a:accent1>
      <a:accent2>
        <a:srgbClr val="0096A4"/>
      </a:accent2>
      <a:accent3>
        <a:srgbClr val="FFFFFF"/>
      </a:accent3>
      <a:accent4>
        <a:srgbClr val="6C6C6C"/>
      </a:accent4>
      <a:accent5>
        <a:srgbClr val="BDCAAA"/>
      </a:accent5>
      <a:accent6>
        <a:srgbClr val="008794"/>
      </a:accent6>
      <a:hlink>
        <a:srgbClr val="70887C"/>
      </a:hlink>
      <a:folHlink>
        <a:srgbClr val="AC992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221</TotalTime>
  <Words>888</Words>
  <Application>Microsoft Office PowerPoint</Application>
  <PresentationFormat>On-screen Show (4:3)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ＭＳ Ｐゴシック</vt:lpstr>
      <vt:lpstr>Arial</vt:lpstr>
      <vt:lpstr>Blank Presentation</vt:lpstr>
      <vt:lpstr>Business Intelligence Concepts,  Tools, and Applications</vt:lpstr>
      <vt:lpstr>Decision Making Support in Practice</vt:lpstr>
      <vt:lpstr>DSS Capabilities</vt:lpstr>
      <vt:lpstr>How decisions are supported in Practice</vt:lpstr>
      <vt:lpstr>How decisions are supported in practice Intelligence Phase</vt:lpstr>
      <vt:lpstr>How decisions are supported in practice Design Phase</vt:lpstr>
      <vt:lpstr>Support for the Choice Phase</vt:lpstr>
      <vt:lpstr>Support for Implementation Phase</vt:lpstr>
      <vt:lpstr>Other DSS types</vt:lpstr>
      <vt:lpstr>Generations of DSS</vt:lpstr>
      <vt:lpstr>Evolution of DSS Into  Business Intelligence and Analytics</vt:lpstr>
      <vt:lpstr>Hands-on Exercise #1 Offline / Standalone Dashboards with Advanced Visualizations</vt:lpstr>
    </vt:vector>
  </TitlesOfParts>
  <Company>Korak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matt</dc:creator>
  <cp:lastModifiedBy>Karimi, Jahangir</cp:lastModifiedBy>
  <cp:revision>29</cp:revision>
  <cp:lastPrinted>2014-09-08T17:56:58Z</cp:lastPrinted>
  <dcterms:created xsi:type="dcterms:W3CDTF">2015-09-26T07:10:24Z</dcterms:created>
  <dcterms:modified xsi:type="dcterms:W3CDTF">2016-01-28T16:15:59Z</dcterms:modified>
</cp:coreProperties>
</file>