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custDataLst>
    <p:tags r:id="rId17"/>
  </p:custDataLst>
  <p:defaultTextStyle>
    <a:defPPr>
      <a:defRPr lang="en-US"/>
    </a:defPPr>
    <a:lvl1pPr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1pPr>
    <a:lvl2pPr marL="4572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2pPr>
    <a:lvl3pPr marL="9144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3pPr>
    <a:lvl4pPr marL="13716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4pPr>
    <a:lvl5pPr marL="18288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5pPr>
    <a:lvl6pPr marL="22860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6pPr>
    <a:lvl7pPr marL="27432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7pPr>
    <a:lvl8pPr marL="32004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8pPr>
    <a:lvl9pPr marL="36576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00"/>
    <a:srgbClr val="1387B8"/>
    <a:srgbClr val="0A54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51023" autoAdjust="0"/>
  </p:normalViewPr>
  <p:slideViewPr>
    <p:cSldViewPr>
      <p:cViewPr varScale="1">
        <p:scale>
          <a:sx n="54" d="100"/>
          <a:sy n="54" d="100"/>
        </p:scale>
        <p:origin x="1422" y="3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3316"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85A6B014-A7D7-4955-A04E-76201873E50A}" type="slidenum">
              <a:rPr lang="en-US"/>
              <a:pPr>
                <a:defRPr/>
              </a:pPr>
              <a:t>‹#›</a:t>
            </a:fld>
            <a:endParaRPr lang="en-US"/>
          </a:p>
        </p:txBody>
      </p:sp>
    </p:spTree>
    <p:extLst>
      <p:ext uri="{BB962C8B-B14F-4D97-AF65-F5344CB8AC3E}">
        <p14:creationId xmlns:p14="http://schemas.microsoft.com/office/powerpoint/2010/main" val="3233218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ＭＳ Ｐゴシック" pitchFamily="127" charset="-128"/>
      </a:defRPr>
    </a:lvl1pPr>
    <a:lvl2pPr marL="4572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2pPr>
    <a:lvl3pPr marL="9144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3pPr>
    <a:lvl4pPr marL="13716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4pPr>
    <a:lvl5pPr marL="18288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teradata.com/tdmo/critical_agility.asp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teradatamagazine.com/critical_agility.aspx"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aisel.aisnet.org/cais/vol25/iss1/39"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p:spPr>
        <p:txBody>
          <a:bodyPr/>
          <a:lstStyle/>
          <a:p>
            <a:fld id="{AE3E28CA-1B7E-42DB-BC16-E6BAED1E33A0}" type="slidenum">
              <a:rPr lang="en-US"/>
              <a:pPr/>
              <a:t>0</a:t>
            </a:fld>
            <a:endParaRPr lang="en-US"/>
          </a:p>
        </p:txBody>
      </p:sp>
      <p:sp>
        <p:nvSpPr>
          <p:cNvPr id="15362" name="Placeholder 2"/>
          <p:cNvSpPr>
            <a:spLocks noGrp="1" noRot="1" noChangeAspect="1" noChangeArrowheads="1" noTextEdit="1"/>
          </p:cNvSpPr>
          <p:nvPr>
            <p:ph type="sldImg"/>
          </p:nvPr>
        </p:nvSpPr>
        <p:spPr>
          <a:ln/>
        </p:spPr>
      </p:sp>
      <p:sp>
        <p:nvSpPr>
          <p:cNvPr id="15363" name="Placeholder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14256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According</a:t>
            </a:r>
            <a:r>
              <a:rPr lang="en-US" baseline="0" dirty="0" smtClean="0">
                <a:effectLst/>
              </a:rPr>
              <a:t> to </a:t>
            </a:r>
            <a:r>
              <a:rPr lang="en-US" dirty="0" smtClean="0">
                <a:effectLst/>
              </a:rPr>
              <a:t> </a:t>
            </a:r>
            <a:r>
              <a:rPr lang="en-US" dirty="0" smtClean="0"/>
              <a:t>White, Critical Agility: Operational BI Generates Faster and Smarter Decisions. </a:t>
            </a:r>
            <a:r>
              <a:rPr lang="en-US" dirty="0" err="1" smtClean="0"/>
              <a:t>TeraData</a:t>
            </a:r>
            <a:r>
              <a:rPr lang="en-US" dirty="0" smtClean="0"/>
              <a:t> Magazine Volume 9, No. 1, March 2009, </a:t>
            </a:r>
          </a:p>
          <a:p>
            <a:r>
              <a:rPr lang="en-US" dirty="0" smtClean="0">
                <a:effectLst/>
              </a:rPr>
              <a:t>BI  used for decision making can be broken into three main types of applications: BI </a:t>
            </a:r>
            <a:r>
              <a:rPr lang="en-US" sz="1200" b="0" i="0" u="none" strike="noStrike" kern="1200" baseline="0" dirty="0" smtClean="0">
                <a:solidFill>
                  <a:schemeClr val="tx1"/>
                </a:solidFill>
                <a:latin typeface="Arial" charset="0"/>
                <a:ea typeface="+mn-ea"/>
                <a:cs typeface="+mn-cs"/>
              </a:rPr>
              <a:t>initiative can help enterprise achieve strategic, tactical, and operational goals. BI vision should be to help drive better business performance by enabling all decision makers essentially empowering all employees, customers, and external parties to be able to play their roles effectively as a result of the BI adoption. </a:t>
            </a:r>
            <a:endParaRPr lang="en-US" dirty="0" smtClean="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9</a:t>
            </a:fld>
            <a:endParaRPr lang="en-US"/>
          </a:p>
        </p:txBody>
      </p:sp>
    </p:spTree>
    <p:extLst>
      <p:ext uri="{BB962C8B-B14F-4D97-AF65-F5344CB8AC3E}">
        <p14:creationId xmlns:p14="http://schemas.microsoft.com/office/powerpoint/2010/main" val="2293161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Source </a:t>
            </a:r>
            <a:r>
              <a:rPr lang="en-US" sz="1200" u="sng" kern="1200" dirty="0" smtClean="0">
                <a:solidFill>
                  <a:schemeClr val="tx1"/>
                </a:solidFill>
                <a:effectLst/>
                <a:latin typeface="Arial" charset="0"/>
                <a:ea typeface="+mn-ea"/>
                <a:cs typeface="+mn-cs"/>
                <a:hlinkClick r:id="rId3"/>
              </a:rPr>
              <a:t>Critical Agility: Operational BI Generates Faster and Smarter Decisions</a:t>
            </a:r>
            <a:endParaRPr lang="en-US" sz="1200" kern="1200" dirty="0" smtClean="0">
              <a:solidFill>
                <a:schemeClr val="tx1"/>
              </a:solidFill>
              <a:effectLst/>
              <a:latin typeface="Arial" charset="0"/>
              <a:ea typeface="+mn-ea"/>
              <a:cs typeface="+mn-cs"/>
            </a:endParaRPr>
          </a:p>
          <a:p>
            <a:endParaRPr lang="en-US" dirty="0" smtClean="0"/>
          </a:p>
          <a:p>
            <a:r>
              <a:rPr lang="en-US" sz="1200" b="0" i="0" u="none" strike="noStrike" kern="1200" baseline="0" dirty="0" smtClean="0">
                <a:solidFill>
                  <a:schemeClr val="tx1"/>
                </a:solidFill>
                <a:latin typeface="Arial" charset="0"/>
                <a:ea typeface="+mn-ea"/>
                <a:cs typeface="+mn-cs"/>
              </a:rPr>
              <a:t>According to white (2009) , BI strategy should aim to support the complete breadth of decision making ability in the enterprise. Strategic decisions deal with the long-term planning, performed by top management, focus mostly on demographic, and industry trends. These address broad issues to achieve general objectives. Strategic decisions are where BI traditionally has been implemented. Businesses today want more than just strategic insight from their BI implementations. </a:t>
            </a:r>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10</a:t>
            </a:fld>
            <a:endParaRPr lang="en-US"/>
          </a:p>
        </p:txBody>
      </p:sp>
    </p:spTree>
    <p:extLst>
      <p:ext uri="{BB962C8B-B14F-4D97-AF65-F5344CB8AC3E}">
        <p14:creationId xmlns:p14="http://schemas.microsoft.com/office/powerpoint/2010/main" val="3066312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Strategic and tactical BI approaches employ query, reporting and analysis applications to process operational data that has been consolidated into a data warehouse.  </a:t>
            </a:r>
          </a:p>
          <a:p>
            <a:endParaRPr lang="en-US" dirty="0" smtClean="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11</a:t>
            </a:fld>
            <a:endParaRPr lang="en-US"/>
          </a:p>
        </p:txBody>
      </p:sp>
    </p:spTree>
    <p:extLst>
      <p:ext uri="{BB962C8B-B14F-4D97-AF65-F5344CB8AC3E}">
        <p14:creationId xmlns:p14="http://schemas.microsoft.com/office/powerpoint/2010/main" val="204603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solidFill>
                  <a:srgbClr val="000000"/>
                </a:solidFill>
              </a:rPr>
              <a:t>Source White, C. </a:t>
            </a:r>
            <a:r>
              <a:rPr lang="en-US" sz="1200" dirty="0" smtClean="0">
                <a:solidFill>
                  <a:srgbClr val="000000"/>
                </a:solidFill>
                <a:hlinkClick r:id="rId3"/>
              </a:rPr>
              <a:t>Critical Agility: Operational BI Generates Faster and Smarter Decisions., </a:t>
            </a:r>
            <a:r>
              <a:rPr lang="en-US" sz="1200" dirty="0" err="1" smtClean="0">
                <a:solidFill>
                  <a:srgbClr val="000000"/>
                </a:solidFill>
              </a:rPr>
              <a:t>TeraData</a:t>
            </a:r>
            <a:r>
              <a:rPr lang="en-US" sz="1200" dirty="0" smtClean="0">
                <a:solidFill>
                  <a:srgbClr val="000000"/>
                </a:solidFill>
              </a:rPr>
              <a:t> Magazine Volume 9, No. 1, March 2009.</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According to White (2009) operational BI can be implemented by improving the speed of traditional BI. Organizations often begin operational BI initiatives by looking for ways to enhance the agility of traditional BI or by using existing data for new applications.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12</a:t>
            </a:fld>
            <a:endParaRPr lang="en-US"/>
          </a:p>
        </p:txBody>
      </p:sp>
    </p:spTree>
    <p:extLst>
      <p:ext uri="{BB962C8B-B14F-4D97-AF65-F5344CB8AC3E}">
        <p14:creationId xmlns:p14="http://schemas.microsoft.com/office/powerpoint/2010/main" val="1711123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According</a:t>
            </a:r>
            <a:r>
              <a:rPr lang="en-US" b="0" baseline="0" dirty="0" smtClean="0"/>
              <a:t> to </a:t>
            </a:r>
            <a:r>
              <a:rPr lang="en-US" b="0" dirty="0" smtClean="0"/>
              <a:t>Williams ,</a:t>
            </a:r>
            <a:r>
              <a:rPr lang="en-US" b="0" baseline="0" dirty="0" smtClean="0"/>
              <a:t> </a:t>
            </a:r>
            <a:r>
              <a:rPr lang="en-US" dirty="0" smtClean="0"/>
              <a:t>Assessing BI Readiness: A key to BI ROI. Business Intelligence Journal, Vol. 9, pp. 15-23, summer 2004,  </a:t>
            </a:r>
            <a:r>
              <a:rPr lang="en-US" sz="1200" b="0" i="0" u="none" strike="noStrike" kern="1200" baseline="0" dirty="0" smtClean="0">
                <a:solidFill>
                  <a:schemeClr val="tx1"/>
                </a:solidFill>
                <a:latin typeface="Arial" charset="0"/>
                <a:ea typeface="+mn-ea"/>
                <a:cs typeface="+mn-cs"/>
              </a:rPr>
              <a:t>the business value of business intelligence lies in its ability to improve the effectiveness of the core business processes that drive business performance.  In the private sector, business performance ultimately means revenue generation and profit delivery.  In the public sector, it means accomplishing a mission with an affordable balance between service level and productivity.</a:t>
            </a:r>
            <a:endParaRPr lang="en-US" b="1" baseline="0" dirty="0" smtClean="0"/>
          </a:p>
          <a:p>
            <a:endParaRPr lang="en-US" sz="1200" b="0" i="0" u="none" strike="noStrike" kern="1200" baseline="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According to </a:t>
            </a:r>
            <a:r>
              <a:rPr lang="en-US" sz="1200" b="0" i="0" u="none" strike="noStrike" kern="1200" baseline="0" dirty="0" err="1" smtClean="0">
                <a:solidFill>
                  <a:schemeClr val="tx1"/>
                </a:solidFill>
                <a:latin typeface="Arial" charset="0"/>
                <a:ea typeface="ＭＳ Ｐゴシック" pitchFamily="127" charset="-128"/>
                <a:cs typeface="ＭＳ Ｐゴシック" pitchFamily="127" charset="-128"/>
              </a:rPr>
              <a:t>Ziama</a:t>
            </a:r>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 and </a:t>
            </a:r>
            <a:r>
              <a:rPr lang="en-US" sz="1200" b="0" i="0" u="none" strike="noStrike" kern="1200" baseline="0" dirty="0" err="1" smtClean="0">
                <a:solidFill>
                  <a:schemeClr val="tx1"/>
                </a:solidFill>
                <a:latin typeface="Arial" charset="0"/>
                <a:ea typeface="ＭＳ Ｐゴシック" pitchFamily="127" charset="-128"/>
                <a:cs typeface="ＭＳ Ｐゴシック" pitchFamily="127" charset="-128"/>
              </a:rPr>
              <a:t>Kasher</a:t>
            </a:r>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 “</a:t>
            </a:r>
            <a:r>
              <a:rPr lang="en-US" sz="1200" b="0" i="1" u="none" strike="noStrike" kern="1200" baseline="0" dirty="0" smtClean="0">
                <a:solidFill>
                  <a:schemeClr val="tx1"/>
                </a:solidFill>
                <a:latin typeface="Arial" charset="0"/>
                <a:ea typeface="ＭＳ Ｐゴシック" pitchFamily="127" charset="-128"/>
                <a:cs typeface="ＭＳ Ｐゴシック" pitchFamily="127" charset="-128"/>
              </a:rPr>
              <a:t>Data Mining Primer for the Data Warehousing Professional</a:t>
            </a:r>
            <a:r>
              <a:rPr lang="en-US" sz="1200" b="0" i="0" u="none" strike="noStrike" kern="1200" baseline="0" dirty="0" smtClean="0">
                <a:solidFill>
                  <a:schemeClr val="tx1"/>
                </a:solidFill>
                <a:latin typeface="Arial" charset="0"/>
                <a:ea typeface="ＭＳ Ｐゴシック" pitchFamily="127" charset="-128"/>
                <a:cs typeface="ＭＳ Ｐゴシック" pitchFamily="127" charset="-128"/>
              </a:rPr>
              <a:t>. Teradata, Dayton, OH, 2004”,  analytic application can add business value in the following areas: </a:t>
            </a:r>
          </a:p>
          <a:p>
            <a:r>
              <a:rPr lang="en-US" sz="1200" b="1" i="0" u="none" strike="noStrike" kern="1200" baseline="0" dirty="0" smtClean="0">
                <a:solidFill>
                  <a:schemeClr val="tx1"/>
                </a:solidFill>
                <a:latin typeface="Arial" charset="0"/>
                <a:ea typeface="+mn-ea"/>
                <a:cs typeface="+mn-cs"/>
              </a:rPr>
              <a:t>Customer segmentation </a:t>
            </a:r>
            <a:r>
              <a:rPr lang="en-US" sz="1200" b="0" i="0" u="none" strike="noStrike" kern="1200" baseline="0" dirty="0" smtClean="0">
                <a:solidFill>
                  <a:schemeClr val="tx1"/>
                </a:solidFill>
                <a:latin typeface="Arial" charset="0"/>
                <a:ea typeface="+mn-ea"/>
                <a:cs typeface="+mn-cs"/>
              </a:rPr>
              <a:t>What market segments do my customers fall into, and what are their characteristics?</a:t>
            </a:r>
          </a:p>
          <a:p>
            <a:r>
              <a:rPr lang="en-US" sz="1200" b="0" i="0" u="none" strike="noStrike" kern="1200" baseline="0" dirty="0" smtClean="0">
                <a:solidFill>
                  <a:schemeClr val="tx1"/>
                </a:solidFill>
                <a:latin typeface="Arial" charset="0"/>
                <a:ea typeface="+mn-ea"/>
                <a:cs typeface="+mn-cs"/>
              </a:rPr>
              <a:t>Personalize customer relationships for higher satisfaction and retention.</a:t>
            </a:r>
          </a:p>
          <a:p>
            <a:r>
              <a:rPr lang="en-US" sz="1200" b="1" i="0" u="none" strike="noStrike" kern="1200" baseline="0" dirty="0" smtClean="0">
                <a:solidFill>
                  <a:schemeClr val="tx1"/>
                </a:solidFill>
                <a:latin typeface="Arial" charset="0"/>
                <a:ea typeface="+mn-ea"/>
                <a:cs typeface="+mn-cs"/>
              </a:rPr>
              <a:t>Propensity to buy </a:t>
            </a:r>
            <a:r>
              <a:rPr lang="en-US" sz="1200" b="0" i="0" u="none" strike="noStrike" kern="1200" baseline="0" dirty="0" smtClean="0">
                <a:solidFill>
                  <a:schemeClr val="tx1"/>
                </a:solidFill>
                <a:latin typeface="Arial" charset="0"/>
                <a:ea typeface="+mn-ea"/>
                <a:cs typeface="+mn-cs"/>
              </a:rPr>
              <a:t>Which customers are most likely to respond to my promotion? Target customers based on their need to increase their loyalty to your product line. Also, increase campaign profitability by focusing on the most likely to buy.</a:t>
            </a:r>
          </a:p>
          <a:p>
            <a:r>
              <a:rPr lang="en-US" sz="1200" b="1" i="0" u="none" strike="noStrike" kern="1200" baseline="0" dirty="0" smtClean="0">
                <a:solidFill>
                  <a:schemeClr val="tx1"/>
                </a:solidFill>
                <a:latin typeface="Arial" charset="0"/>
                <a:ea typeface="+mn-ea"/>
                <a:cs typeface="+mn-cs"/>
              </a:rPr>
              <a:t>Customer profitability </a:t>
            </a:r>
            <a:r>
              <a:rPr lang="en-US" sz="1200" b="0" i="0" u="none" strike="noStrike" kern="1200" baseline="0" dirty="0" smtClean="0">
                <a:solidFill>
                  <a:schemeClr val="tx1"/>
                </a:solidFill>
                <a:latin typeface="Arial" charset="0"/>
                <a:ea typeface="+mn-ea"/>
                <a:cs typeface="+mn-cs"/>
              </a:rPr>
              <a:t>What is the lifetime profitability of my customer? Make individual business interaction decisions based on the overall profitability Of customers.</a:t>
            </a:r>
          </a:p>
          <a:p>
            <a:r>
              <a:rPr lang="en-US" sz="1200" b="1" i="0" u="none" strike="noStrike" kern="1200" baseline="0" dirty="0" smtClean="0">
                <a:solidFill>
                  <a:schemeClr val="tx1"/>
                </a:solidFill>
                <a:latin typeface="Arial" charset="0"/>
                <a:ea typeface="+mn-ea"/>
                <a:cs typeface="+mn-cs"/>
              </a:rPr>
              <a:t>Fraud detection </a:t>
            </a:r>
            <a:r>
              <a:rPr lang="en-US" sz="1200" b="0" i="0" u="none" strike="noStrike" kern="1200" baseline="0" dirty="0" smtClean="0">
                <a:solidFill>
                  <a:schemeClr val="tx1"/>
                </a:solidFill>
                <a:latin typeface="Arial" charset="0"/>
                <a:ea typeface="+mn-ea"/>
                <a:cs typeface="+mn-cs"/>
              </a:rPr>
              <a:t>How can I tell which transactions are likely to be fraudulent? Quickly determine fraud and take immediate action to minimize cost.</a:t>
            </a:r>
          </a:p>
          <a:p>
            <a:r>
              <a:rPr lang="en-US" sz="1200" b="1" i="0" u="none" strike="noStrike" kern="1200" baseline="0" dirty="0" smtClean="0">
                <a:solidFill>
                  <a:schemeClr val="tx1"/>
                </a:solidFill>
                <a:latin typeface="Arial" charset="0"/>
                <a:ea typeface="+mn-ea"/>
                <a:cs typeface="+mn-cs"/>
              </a:rPr>
              <a:t>Customer attrition </a:t>
            </a:r>
            <a:r>
              <a:rPr lang="en-US" sz="1200" b="0" i="0" u="none" strike="noStrike" kern="1200" baseline="0" dirty="0" smtClean="0">
                <a:solidFill>
                  <a:schemeClr val="tx1"/>
                </a:solidFill>
                <a:latin typeface="Arial" charset="0"/>
                <a:ea typeface="+mn-ea"/>
                <a:cs typeface="+mn-cs"/>
              </a:rPr>
              <a:t>Which customer is at risk of leaving? Prevent loss of high-value customers and let go of lower-value customers.</a:t>
            </a:r>
          </a:p>
          <a:p>
            <a:r>
              <a:rPr lang="en-US" sz="1200" b="1" i="0" u="none" strike="noStrike" kern="1200" baseline="0" dirty="0" smtClean="0">
                <a:solidFill>
                  <a:schemeClr val="tx1"/>
                </a:solidFill>
                <a:latin typeface="Arial" charset="0"/>
                <a:ea typeface="+mn-ea"/>
                <a:cs typeface="+mn-cs"/>
              </a:rPr>
              <a:t>Channel optimization </a:t>
            </a:r>
            <a:r>
              <a:rPr lang="en-US" sz="1200" b="0" i="0" u="none" strike="noStrike" kern="1200" baseline="0" dirty="0" smtClean="0">
                <a:solidFill>
                  <a:schemeClr val="tx1"/>
                </a:solidFill>
                <a:latin typeface="Arial" charset="0"/>
                <a:ea typeface="+mn-ea"/>
                <a:cs typeface="+mn-cs"/>
              </a:rPr>
              <a:t>What is the best channel to reach my customer in each segment? Interact with customers based on their preference</a:t>
            </a:r>
          </a:p>
          <a:p>
            <a:r>
              <a:rPr lang="en-US" sz="1200" b="0" i="0" u="none" strike="noStrike" kern="1200" baseline="0" dirty="0" smtClean="0">
                <a:solidFill>
                  <a:schemeClr val="tx1"/>
                </a:solidFill>
                <a:latin typeface="Arial" charset="0"/>
                <a:ea typeface="+mn-ea"/>
                <a:cs typeface="+mn-cs"/>
              </a:rPr>
              <a:t>and your need to manage cost.</a:t>
            </a: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13</a:t>
            </a:fld>
            <a:endParaRPr lang="en-US"/>
          </a:p>
        </p:txBody>
      </p:sp>
    </p:spTree>
    <p:extLst>
      <p:ext uri="{BB962C8B-B14F-4D97-AF65-F5344CB8AC3E}">
        <p14:creationId xmlns:p14="http://schemas.microsoft.com/office/powerpoint/2010/main" val="2291692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a:t>
            </a:fld>
            <a:endParaRPr lang="en-US"/>
          </a:p>
        </p:txBody>
      </p:sp>
    </p:spTree>
    <p:extLst>
      <p:ext uri="{BB962C8B-B14F-4D97-AF65-F5344CB8AC3E}">
        <p14:creationId xmlns:p14="http://schemas.microsoft.com/office/powerpoint/2010/main" val="3445026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Arial" charset="0"/>
                <a:ea typeface="+mn-ea"/>
                <a:cs typeface="+mn-cs"/>
              </a:rPr>
              <a:t>The term </a:t>
            </a:r>
            <a:r>
              <a:rPr lang="en-US" sz="1200" b="1" i="1" u="none" strike="noStrike" kern="1200" baseline="0" dirty="0" smtClean="0">
                <a:solidFill>
                  <a:schemeClr val="tx1"/>
                </a:solidFill>
                <a:latin typeface="Arial" charset="0"/>
                <a:ea typeface="+mn-ea"/>
                <a:cs typeface="+mn-cs"/>
              </a:rPr>
              <a:t>BI</a:t>
            </a:r>
            <a:r>
              <a:rPr lang="en-US" sz="1200" b="0" i="1" u="none" strike="noStrike" kern="1200" baseline="0" dirty="0" smtClean="0">
                <a:solidFill>
                  <a:schemeClr val="tx1"/>
                </a:solidFill>
                <a:latin typeface="Arial" charset="0"/>
                <a:ea typeface="+mn-ea"/>
                <a:cs typeface="+mn-cs"/>
              </a:rPr>
              <a:t> </a:t>
            </a:r>
            <a:r>
              <a:rPr lang="en-US" sz="1200" b="0" i="0" u="none" strike="noStrike" kern="1200" baseline="0" dirty="0" smtClean="0">
                <a:solidFill>
                  <a:schemeClr val="tx1"/>
                </a:solidFill>
                <a:latin typeface="Arial" charset="0"/>
                <a:ea typeface="+mn-ea"/>
                <a:cs typeface="+mn-cs"/>
              </a:rPr>
              <a:t>was coined by the Gartner Group in the mid-1990s. However, the concept is much older; it has its roots in the MIS reporting systems of the 1970s. During that period, reporting systems were static, two dimensional, and had no analytical capabilities.</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This definition is broad.  BI encompasses not only applications, but also technologies and processes.  It includes not only “getting data out” (through tools and applications), but also getting “data in” (to a data mart or warehouse).</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Another definition: </a:t>
            </a:r>
            <a:r>
              <a:rPr lang="en-US" sz="1200" b="0" i="1" u="none" strike="noStrike" kern="1200" baseline="0" dirty="0" smtClean="0">
                <a:solidFill>
                  <a:schemeClr val="tx1"/>
                </a:solidFill>
                <a:latin typeface="Arial" charset="0"/>
                <a:ea typeface="+mn-ea"/>
                <a:cs typeface="+mn-cs"/>
              </a:rPr>
              <a:t>“Business Intelligence is the science of analyzing business data wherever it exists within your organization or elsewhere in order to understand what has happened in the past, why it happened in the first place and what can be expected to happen in the future and why that might happen differently given different behavior.” </a:t>
            </a:r>
          </a:p>
          <a:p>
            <a:r>
              <a:rPr lang="en-US" sz="1200" b="0" i="0" u="none" strike="noStrike" kern="1200" baseline="0" dirty="0" smtClean="0">
                <a:solidFill>
                  <a:schemeClr val="tx1"/>
                </a:solidFill>
                <a:latin typeface="Arial" charset="0"/>
                <a:ea typeface="+mn-ea"/>
                <a:cs typeface="+mn-cs"/>
              </a:rPr>
              <a:t>	</a:t>
            </a:r>
          </a:p>
          <a:p>
            <a:r>
              <a:rPr lang="en-US" sz="1200" b="0" i="0" u="none" strike="noStrike" kern="1200" baseline="0" dirty="0" smtClean="0">
                <a:solidFill>
                  <a:schemeClr val="tx1"/>
                </a:solidFill>
                <a:latin typeface="Arial" charset="0"/>
                <a:ea typeface="+mn-ea"/>
                <a:cs typeface="+mn-cs"/>
              </a:rPr>
              <a:t>“BI is neither a product nor a system. It is a generic concept that blends infrastructure databases and applications. It lets business users access, analyze and manipulate data, whether it’s financial, sales, marketing, operational/ production, HR-related” (Hart 2005).</a:t>
            </a:r>
          </a:p>
          <a:p>
            <a:endParaRPr lang="en-US" sz="120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Its major objective is to enable interactive access (sometimes in real time) to data, enable manipulation of these data, and to provide business managers and analysts the ability to conduct appropriate analysis.</a:t>
            </a:r>
          </a:p>
          <a:p>
            <a:endParaRPr lang="en-US" sz="120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Arial" charset="0"/>
                <a:ea typeface="+mn-ea"/>
                <a:cs typeface="+mn-cs"/>
              </a:rPr>
              <a:t>It is, like DSS, a content-free expression, so it means different things to different people.  </a:t>
            </a:r>
            <a:r>
              <a:rPr lang="en-US" dirty="0" smtClean="0"/>
              <a:t> Differences between BI and DSS</a:t>
            </a:r>
          </a:p>
          <a:p>
            <a:endParaRPr lang="en-US" dirty="0" smtClean="0"/>
          </a:p>
          <a:p>
            <a:pPr marL="285750" indent="-285750" algn="l">
              <a:buFont typeface="Arial" panose="020B0604020202020204" pitchFamily="34" charset="0"/>
              <a:buChar char="•"/>
            </a:pPr>
            <a:r>
              <a:rPr lang="en-US" sz="1200" dirty="0" smtClean="0"/>
              <a:t>BI uses a data warehouse, whereas DSS can use any data source (including a data warehouse). </a:t>
            </a:r>
          </a:p>
          <a:p>
            <a:pPr marL="285750" indent="-285750" algn="l">
              <a:buFont typeface="Arial" panose="020B0604020202020204" pitchFamily="34" charset="0"/>
              <a:buChar char="•"/>
            </a:pPr>
            <a:r>
              <a:rPr lang="en-US" sz="1200" dirty="0" smtClean="0"/>
              <a:t>Most DSS are built to support decision making directly, whereas most BI systems are built to provide information that it is believed will lead to improved decision making. </a:t>
            </a:r>
          </a:p>
          <a:p>
            <a:pPr marL="285750" indent="-285750" algn="l">
              <a:buFont typeface="Arial" panose="020B0604020202020204" pitchFamily="34" charset="0"/>
              <a:buChar char="•"/>
            </a:pPr>
            <a:r>
              <a:rPr lang="en-US" sz="1200" dirty="0" smtClean="0"/>
              <a:t>BI has a strategy/executive orientation whereas DSS are usually oriented toward analysts. </a:t>
            </a:r>
          </a:p>
          <a:p>
            <a:pPr marL="285750" indent="-285750" algn="l">
              <a:buFont typeface="Arial" panose="020B0604020202020204" pitchFamily="34" charset="0"/>
              <a:buChar char="•"/>
            </a:pPr>
            <a:r>
              <a:rPr lang="en-US" sz="1200" dirty="0" smtClean="0"/>
              <a:t>BI systems tend to be developed with commercially available tools, whereas DSS tend to use more custom programming to deal with problems that may be unstructured. </a:t>
            </a:r>
          </a:p>
          <a:p>
            <a:pPr marL="285750" indent="-285750" algn="l">
              <a:buFont typeface="Arial" panose="020B0604020202020204" pitchFamily="34" charset="0"/>
              <a:buChar char="•"/>
            </a:pPr>
            <a:r>
              <a:rPr lang="en-US" sz="1200" dirty="0" smtClean="0"/>
              <a:t>DSS methodologies and tools originated largely in academia, whereas BI arose largely from the software industry. Many BI tools, such as data mining and predictive analysis, have come to be considered DSS tools as well. </a:t>
            </a:r>
          </a:p>
          <a:p>
            <a:pPr marL="285750" indent="-285750" algn="l">
              <a:buFont typeface="Arial" panose="020B0604020202020204" pitchFamily="34" charset="0"/>
              <a:buChar char="•"/>
            </a:pPr>
            <a:endParaRPr lang="en-US" sz="1200" dirty="0" smtClean="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2</a:t>
            </a:fld>
            <a:endParaRPr lang="en-US"/>
          </a:p>
        </p:txBody>
      </p:sp>
    </p:spTree>
    <p:extLst>
      <p:ext uri="{BB962C8B-B14F-4D97-AF65-F5344CB8AC3E}">
        <p14:creationId xmlns:p14="http://schemas.microsoft.com/office/powerpoint/2010/main" val="3236710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r>
              <a:rPr lang="en-US" sz="1200" b="0" i="0" u="none" strike="noStrike" kern="1200" baseline="0" dirty="0" smtClean="0">
                <a:solidFill>
                  <a:schemeClr val="tx1"/>
                </a:solidFill>
                <a:latin typeface="Arial" charset="0"/>
                <a:ea typeface="+mn-ea"/>
                <a:cs typeface="+mn-cs"/>
              </a:rPr>
              <a:t> </a:t>
            </a: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3</a:t>
            </a:fld>
            <a:endParaRPr lang="en-US"/>
          </a:p>
        </p:txBody>
      </p:sp>
    </p:spTree>
    <p:extLst>
      <p:ext uri="{BB962C8B-B14F-4D97-AF65-F5344CB8AC3E}">
        <p14:creationId xmlns:p14="http://schemas.microsoft.com/office/powerpoint/2010/main" val="2175597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u="none" strike="noStrike" kern="1200" baseline="0" dirty="0" smtClean="0">
              <a:solidFill>
                <a:schemeClr val="tx1"/>
              </a:solidFill>
              <a:latin typeface="Arial" charset="0"/>
              <a:ea typeface="+mn-ea"/>
              <a:cs typeface="+mn-cs"/>
            </a:endParaRPr>
          </a:p>
          <a:p>
            <a:r>
              <a:rPr lang="en-US" sz="1200" b="1" i="0" u="none" strike="noStrike" kern="1200" baseline="0" dirty="0" smtClean="0">
                <a:solidFill>
                  <a:schemeClr val="tx1"/>
                </a:solidFill>
                <a:latin typeface="Arial" charset="0"/>
                <a:ea typeface="+mn-ea"/>
                <a:cs typeface="+mn-cs"/>
              </a:rPr>
              <a:t>A High-Level Architecture of BI. </a:t>
            </a:r>
            <a:r>
              <a:rPr lang="en-US" sz="1200" b="0" i="1" u="none" strike="noStrike" kern="1200" baseline="0" dirty="0" smtClean="0">
                <a:solidFill>
                  <a:schemeClr val="tx1"/>
                </a:solidFill>
                <a:latin typeface="Arial" charset="0"/>
                <a:ea typeface="+mn-ea"/>
                <a:cs typeface="+mn-cs"/>
              </a:rPr>
              <a:t>Source</a:t>
            </a:r>
            <a:r>
              <a:rPr lang="en-US" sz="1200" b="0" i="0" u="none" strike="noStrike" kern="1200" baseline="0" dirty="0" smtClean="0">
                <a:solidFill>
                  <a:schemeClr val="tx1"/>
                </a:solidFill>
                <a:latin typeface="Arial" charset="0"/>
                <a:ea typeface="+mn-ea"/>
                <a:cs typeface="+mn-cs"/>
              </a:rPr>
              <a:t>: Based on W. </a:t>
            </a:r>
            <a:r>
              <a:rPr lang="en-US" sz="1200" b="0" i="0" u="none" strike="noStrike" kern="1200" baseline="0" dirty="0" err="1" smtClean="0">
                <a:solidFill>
                  <a:schemeClr val="tx1"/>
                </a:solidFill>
                <a:latin typeface="Arial" charset="0"/>
                <a:ea typeface="+mn-ea"/>
                <a:cs typeface="+mn-cs"/>
              </a:rPr>
              <a:t>Eckerson</a:t>
            </a:r>
            <a:r>
              <a:rPr lang="en-US" sz="1200" b="0" i="0" u="none" strike="noStrike" kern="1200" baseline="0" dirty="0" smtClean="0">
                <a:solidFill>
                  <a:schemeClr val="tx1"/>
                </a:solidFill>
                <a:latin typeface="Arial" charset="0"/>
                <a:ea typeface="+mn-ea"/>
                <a:cs typeface="+mn-cs"/>
              </a:rPr>
              <a:t>, </a:t>
            </a:r>
            <a:r>
              <a:rPr lang="en-US" sz="1200" b="0" i="1" u="none" strike="noStrike" kern="1200" baseline="0" dirty="0" smtClean="0">
                <a:solidFill>
                  <a:schemeClr val="tx1"/>
                </a:solidFill>
                <a:latin typeface="Arial" charset="0"/>
                <a:ea typeface="+mn-ea"/>
                <a:cs typeface="+mn-cs"/>
              </a:rPr>
              <a:t>Smart Companies in the 21st Century: The Secrets of Creating Successful Business Intelligent Solutions. </a:t>
            </a:r>
            <a:r>
              <a:rPr lang="en-US" sz="1200" b="0" i="0" u="none" strike="noStrike" kern="1200" baseline="0" dirty="0" smtClean="0">
                <a:solidFill>
                  <a:schemeClr val="tx1"/>
                </a:solidFill>
                <a:latin typeface="Arial" charset="0"/>
                <a:ea typeface="+mn-ea"/>
                <a:cs typeface="+mn-cs"/>
              </a:rPr>
              <a:t>The Data Warehousing Institute, Seattle, WA, 2003, p. 32, Illustration 5.</a:t>
            </a:r>
            <a:endParaRPr lang="en-US" dirty="0" smtClean="0"/>
          </a:p>
          <a:p>
            <a:endParaRPr lang="en-US" sz="1200" b="0" i="0" u="none" strike="noStrike" kern="1200" baseline="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4</a:t>
            </a:fld>
            <a:endParaRPr lang="en-US"/>
          </a:p>
        </p:txBody>
      </p:sp>
    </p:spTree>
    <p:extLst>
      <p:ext uri="{BB962C8B-B14F-4D97-AF65-F5344CB8AC3E}">
        <p14:creationId xmlns:p14="http://schemas.microsoft.com/office/powerpoint/2010/main" val="314801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smtClean="0"/>
              <a:t>Source Pant, P. Business intelligence (BI): How to build successful BI</a:t>
            </a:r>
            <a:r>
              <a:rPr lang="en-US" b="0" baseline="0" dirty="0" smtClean="0"/>
              <a:t> Strategy, Deloitte Consulting LLP. 2009.</a:t>
            </a:r>
            <a:endParaRPr lang="en-US" b="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Arial" charset="0"/>
                <a:ea typeface="+mn-ea"/>
                <a:cs typeface="+mn-cs"/>
              </a:rPr>
              <a:t>According to Pant (2009) BI architecture varies in each enterprise but there are some common components of BI architecture, which are found in some shape or form in all BI solutions. What is included in your BI architecture will be driven by the objectives, goals and requirements of your enterprise.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Arial" charset="0"/>
                <a:ea typeface="+mn-ea"/>
                <a:cs typeface="+mn-cs"/>
              </a:rPr>
              <a:t>Above diagram depicts a comprehensive representation of the typical BI architecture. Multiple disparate Data sources, data integration services, data management services, reporting, analytical services, information delivery, and consumption services form the broad spectrum of the BI architecture.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Figure shows a generic BI environment.  At the left are the source systems that provide data to the decision support data repository (i.e., data warehouse and marts).  Data integration technology and processes are needed to prepare the data for decision support use.  The mart or warehouse can employ a variety of architectures, technologies, and data models. On the top, a variety of users can access the data using different tools and applications.  To ensure that BI meets its intended purposes, metadata, data quality, and governance processes must be in place.  </a:t>
            </a:r>
          </a:p>
          <a:p>
            <a:pPr lvl="0"/>
            <a:endParaRPr lang="en-US" dirty="0" smtClean="0"/>
          </a:p>
          <a:p>
            <a:pPr lvl="0"/>
            <a:endParaRPr lang="en-US" b="0" dirty="0" smtClean="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5</a:t>
            </a:fld>
            <a:endParaRPr lang="en-US"/>
          </a:p>
        </p:txBody>
      </p:sp>
    </p:spTree>
    <p:extLst>
      <p:ext uri="{BB962C8B-B14F-4D97-AF65-F5344CB8AC3E}">
        <p14:creationId xmlns:p14="http://schemas.microsoft.com/office/powerpoint/2010/main" val="1355512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smtClean="0"/>
              <a:t>Source system</a:t>
            </a:r>
            <a:r>
              <a:rPr lang="en-US" dirty="0" smtClean="0"/>
              <a:t>: ERP systems:</a:t>
            </a:r>
            <a:r>
              <a:rPr lang="en-US" baseline="0" dirty="0" smtClean="0"/>
              <a:t> (</a:t>
            </a:r>
            <a:r>
              <a:rPr lang="en-US" dirty="0" smtClean="0"/>
              <a:t>CRM, HRM, Production Management (PLM), Supply chain Management (SCM), Accounting (SRM), Procurement (SRM), Ticket management</a:t>
            </a:r>
            <a:r>
              <a:rPr lang="en-US" baseline="0" dirty="0" smtClean="0"/>
              <a:t> system, change management system) , point of sale, unstructured data, legacy system, spreadsheets, OLTP Data bases. </a:t>
            </a:r>
            <a:r>
              <a:rPr lang="en-US" b="0" dirty="0" smtClean="0"/>
              <a:t>Ticket and Change management system, point of sale, legacy system, unstructured data, etc.</a:t>
            </a:r>
          </a:p>
          <a:p>
            <a:endParaRPr lang="en-US"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6</a:t>
            </a:fld>
            <a:endParaRPr lang="en-US"/>
          </a:p>
        </p:txBody>
      </p:sp>
    </p:spTree>
    <p:extLst>
      <p:ext uri="{BB962C8B-B14F-4D97-AF65-F5344CB8AC3E}">
        <p14:creationId xmlns:p14="http://schemas.microsoft.com/office/powerpoint/2010/main" val="2712843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Integration services</a:t>
            </a:r>
            <a:r>
              <a:rPr lang="en-US" dirty="0" smtClean="0"/>
              <a:t>:</a:t>
            </a:r>
            <a:r>
              <a:rPr lang="en-US" baseline="0" dirty="0" smtClean="0"/>
              <a:t> Extract, Transform, and Load (ETL), Enterprise Application Integration EII, Operational data feeds (ODS)</a:t>
            </a:r>
          </a:p>
          <a:p>
            <a:r>
              <a:rPr lang="en-US" b="1" baseline="0" dirty="0" smtClean="0"/>
              <a:t>Data Management services</a:t>
            </a:r>
            <a:r>
              <a:rPr lang="en-US" baseline="0" dirty="0" smtClean="0"/>
              <a:t>: Data warehouse, </a:t>
            </a:r>
            <a:r>
              <a:rPr lang="en-US" b="0" dirty="0" smtClean="0"/>
              <a:t>OLAP,</a:t>
            </a:r>
          </a:p>
          <a:p>
            <a:r>
              <a:rPr lang="en-US" b="1" baseline="0" dirty="0" smtClean="0"/>
              <a:t>Reporting, Distribution, and transaction services. </a:t>
            </a:r>
            <a:r>
              <a:rPr lang="en-US" b="0" baseline="0" dirty="0" smtClean="0"/>
              <a:t>A</a:t>
            </a:r>
            <a:r>
              <a:rPr lang="en-US" b="0" dirty="0" smtClean="0"/>
              <a:t> collection of tools for manipulating, mining, analyzing the data in the data warehouse, and unstructured text data,  business performance management dashboards/scorecards</a:t>
            </a:r>
            <a:r>
              <a:rPr lang="en-US" b="0" baseline="0" dirty="0" smtClean="0"/>
              <a:t>.</a:t>
            </a:r>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7</a:t>
            </a:fld>
            <a:endParaRPr lang="en-US"/>
          </a:p>
        </p:txBody>
      </p:sp>
    </p:spTree>
    <p:extLst>
      <p:ext uri="{BB962C8B-B14F-4D97-AF65-F5344CB8AC3E}">
        <p14:creationId xmlns:p14="http://schemas.microsoft.com/office/powerpoint/2010/main" val="401540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Arial" charset="0"/>
              <a:ea typeface="+mn-ea"/>
              <a:cs typeface="+mn-cs"/>
            </a:endParaRPr>
          </a:p>
          <a:p>
            <a:r>
              <a:rPr lang="en-US" dirty="0" smtClean="0"/>
              <a:t>Source Watson, H. J., "Tutorial: Business Intelligence –Past, Present, and Future," Communications of the Association for Information Systems: Vol. 25, Article 39, 2009. Available at: </a:t>
            </a:r>
            <a:r>
              <a:rPr lang="en-US" dirty="0" smtClean="0">
                <a:hlinkClick r:id="rId3"/>
              </a:rPr>
              <a:t>http://aisel.aisnet.org/cais/vol25/iss1/39</a:t>
            </a:r>
            <a:endParaRPr lang="en-US" dirty="0" smtClean="0"/>
          </a:p>
          <a:p>
            <a:endParaRPr lang="en-US"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8</a:t>
            </a:fld>
            <a:endParaRPr lang="en-US"/>
          </a:p>
        </p:txBody>
      </p:sp>
    </p:spTree>
    <p:extLst>
      <p:ext uri="{BB962C8B-B14F-4D97-AF65-F5344CB8AC3E}">
        <p14:creationId xmlns:p14="http://schemas.microsoft.com/office/powerpoint/2010/main" val="40222634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22530" name="Picture 14"/>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9050" y="0"/>
            <a:ext cx="9182100" cy="6858000"/>
          </a:xfrm>
          <a:prstGeom prst="rect">
            <a:avLst/>
          </a:prstGeom>
          <a:noFill/>
          <a:ln w="9525">
            <a:noFill/>
            <a:miter lim="800000"/>
            <a:headEnd/>
            <a:tailEnd/>
          </a:ln>
        </p:spPr>
      </p:pic>
      <p:sp>
        <p:nvSpPr>
          <p:cNvPr id="22533" name="Rectangle 1029"/>
          <p:cNvSpPr>
            <a:spLocks noGrp="1" noChangeArrowheads="1"/>
          </p:cNvSpPr>
          <p:nvPr userDrawn="1"/>
        </p:nvSpPr>
        <p:spPr bwMode="auto">
          <a:xfrm>
            <a:off x="990600" y="1981200"/>
            <a:ext cx="7391400" cy="1143000"/>
          </a:xfrm>
          <a:prstGeom prst="rect">
            <a:avLst/>
          </a:prstGeom>
          <a:noFill/>
          <a:ln w="9525">
            <a:noFill/>
            <a:miter lim="800000"/>
            <a:headEnd/>
            <a:tailEnd/>
          </a:ln>
        </p:spPr>
        <p:txBody>
          <a:bodyPr wrap="none" lIns="0" tIns="0" rIns="0" bIns="0">
            <a:prstTxWarp prst="textNoShape">
              <a:avLst/>
            </a:prstTxWarp>
          </a:bodyPr>
          <a:lstStyle/>
          <a:p>
            <a:pPr eaLnBrk="0" hangingPunct="0"/>
            <a:r>
              <a:rPr lang="en-US" sz="3200">
                <a:solidFill>
                  <a:schemeClr val="bg1"/>
                </a:solidFill>
              </a:rPr>
              <a:t>Click to edit Master title style</a:t>
            </a:r>
          </a:p>
        </p:txBody>
      </p:sp>
      <p:sp>
        <p:nvSpPr>
          <p:cNvPr id="22534" name="Rectangle 1030"/>
          <p:cNvSpPr>
            <a:spLocks noGrp="1" noChangeArrowheads="1"/>
          </p:cNvSpPr>
          <p:nvPr userDrawn="1"/>
        </p:nvSpPr>
        <p:spPr bwMode="auto">
          <a:xfrm>
            <a:off x="990600" y="3200400"/>
            <a:ext cx="7391400" cy="914400"/>
          </a:xfrm>
          <a:prstGeom prst="rect">
            <a:avLst/>
          </a:prstGeom>
          <a:noFill/>
          <a:ln w="9525">
            <a:noFill/>
            <a:miter lim="800000"/>
            <a:headEnd/>
            <a:tailEnd/>
          </a:ln>
        </p:spPr>
        <p:txBody>
          <a:bodyPr lIns="0" tIns="0" rIns="0" bIns="0">
            <a:prstTxWarp prst="textNoShape">
              <a:avLst/>
            </a:prstTxWarp>
          </a:bodyPr>
          <a:lstStyle/>
          <a:p>
            <a:pPr eaLnBrk="0" hangingPunct="0"/>
            <a:r>
              <a:rPr lang="en-US">
                <a:solidFill>
                  <a:schemeClr val="bg1"/>
                </a:solidFill>
              </a:rPr>
              <a:t>Click to edit Master subtitle style</a:t>
            </a:r>
          </a:p>
        </p:txBody>
      </p:sp>
      <p:sp>
        <p:nvSpPr>
          <p:cNvPr id="5" name="Rectangle 4"/>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pic>
        <p:nvPicPr>
          <p:cNvPr id="6" name="Picture 5" descr="BUSlogo_horiz_rgb_rv_tp.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7" name="TextBox 6"/>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pic>
        <p:nvPicPr>
          <p:cNvPr id="2" name="Picture 1" descr="iStock_000018487654Medium.jp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419872" y="4950164"/>
            <a:ext cx="2555775" cy="191683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a:solidFill>
                  <a:schemeClr val="bg1"/>
                </a:solidFill>
              </a:defRPr>
            </a:lvl1pPr>
          </a:lstStyle>
          <a:p>
            <a:r>
              <a:rPr lang="en-US" smtClean="0"/>
              <a:t>Click to edit Master title style</a:t>
            </a:r>
            <a:endParaRPr lang="en-US"/>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4950164"/>
            <a:ext cx="2555775" cy="1916832"/>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cSld>
  <p:clrMap bg1="lt1" tx1="dk1" bg2="lt2" tx2="dk2" accent1="accent1" accent2="accent2" accent3="accent3" accent4="accent4" accent5="accent5" accent6="accent6" hlink="hlink" folHlink="folHlink"/>
  <p:sldLayoutIdLst>
    <p:sldLayoutId id="2147483650"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Lst>
  <p:txStyles>
    <p:titleStyle>
      <a:lvl1pPr algn="ctr" rtl="0" eaLnBrk="1" fontAlgn="base" hangingPunct="1">
        <a:spcBef>
          <a:spcPct val="0"/>
        </a:spcBef>
        <a:spcAft>
          <a:spcPct val="0"/>
        </a:spcAft>
        <a:defRPr sz="3200" b="0" i="0" u="none">
          <a:solidFill>
            <a:srgbClr val="000000"/>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000" b="0" i="0" u="none">
          <a:solidFill>
            <a:srgbClr val="000000"/>
          </a:solidFill>
          <a:latin typeface="+mn-lt"/>
          <a:ea typeface="+mn-ea"/>
        </a:defRPr>
      </a:lvl2pPr>
      <a:lvl3pPr marL="1143000" indent="-228600" algn="l" rtl="0" eaLnBrk="1" fontAlgn="base" hangingPunct="1">
        <a:spcBef>
          <a:spcPct val="20000"/>
        </a:spcBef>
        <a:spcAft>
          <a:spcPct val="0"/>
        </a:spcAft>
        <a:buChar char="•"/>
        <a:defRPr>
          <a:solidFill>
            <a:srgbClr val="000000"/>
          </a:solidFill>
          <a:latin typeface="+mn-lt"/>
          <a:ea typeface="+mn-ea"/>
        </a:defRPr>
      </a:lvl3pPr>
      <a:lvl4pPr marL="1600200" indent="-228600" algn="l" rtl="0" eaLnBrk="1" fontAlgn="base" hangingPunct="1">
        <a:spcBef>
          <a:spcPct val="20000"/>
        </a:spcBef>
        <a:spcAft>
          <a:spcPct val="0"/>
        </a:spcAft>
        <a:buChar char="–"/>
        <a:defRPr sz="1600">
          <a:solidFill>
            <a:srgbClr val="000000"/>
          </a:solidFill>
          <a:latin typeface="+mn-lt"/>
          <a:ea typeface="+mn-ea"/>
        </a:defRPr>
      </a:lvl4pPr>
      <a:lvl5pPr marL="2057400" indent="-228600" algn="l" rtl="0" eaLnBrk="1" fontAlgn="base" hangingPunct="1">
        <a:spcBef>
          <a:spcPct val="20000"/>
        </a:spcBef>
        <a:spcAft>
          <a:spcPct val="0"/>
        </a:spcAft>
        <a:buChar char="»"/>
        <a:defRPr sz="1600">
          <a:solidFill>
            <a:srgbClr val="000000"/>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teradatamagazine.com/critical_agility.aspx"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www.teradatamagazine.com/critical_agility.aspx"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teradatamagazine.com/critical_agility.aspx"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teradatamagazine.com/critical_agility.aspx"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914400" y="1981200"/>
            <a:ext cx="7391400" cy="1143000"/>
          </a:xfrm>
        </p:spPr>
        <p:txBody>
          <a:bodyPr/>
          <a:lstStyle/>
          <a:p>
            <a:pPr algn="l"/>
            <a:r>
              <a:rPr lang="en-US" dirty="0"/>
              <a:t>Business Intelligence Concepts, </a:t>
            </a:r>
            <a:br>
              <a:rPr lang="en-US" dirty="0"/>
            </a:br>
            <a:r>
              <a:rPr lang="en-US" dirty="0"/>
              <a:t>Tools, and </a:t>
            </a:r>
            <a:r>
              <a:rPr lang="en-US" dirty="0" smtClean="0"/>
              <a:t>Applications </a:t>
            </a:r>
            <a:endParaRPr lang="en-US" dirty="0"/>
          </a:p>
        </p:txBody>
      </p:sp>
      <p:sp>
        <p:nvSpPr>
          <p:cNvPr id="14338" name="Rectangle 3"/>
          <p:cNvSpPr>
            <a:spLocks noGrp="1" noChangeArrowheads="1"/>
          </p:cNvSpPr>
          <p:nvPr>
            <p:ph type="subTitle" idx="1"/>
          </p:nvPr>
        </p:nvSpPr>
        <p:spPr>
          <a:xfrm>
            <a:off x="914400" y="3276600"/>
            <a:ext cx="7391400" cy="1295400"/>
          </a:xfrm>
        </p:spPr>
        <p:txBody>
          <a:bodyPr/>
          <a:lstStyle/>
          <a:p>
            <a:pPr eaLnBrk="1" hangingPunct="1"/>
            <a:r>
              <a:rPr lang="en-US" dirty="0" smtClean="0"/>
              <a:t>Week 2: Business Intelligence Concepts and Platform Capabilities</a:t>
            </a:r>
          </a:p>
          <a:p>
            <a:pPr eaLnBrk="1" hangingPunct="1"/>
            <a:r>
              <a:rPr lang="en-US" dirty="0" smtClean="0"/>
              <a:t>Lesson 1: BI Concepts</a:t>
            </a:r>
          </a:p>
          <a:p>
            <a:pPr eaLnBrk="1" hangingPunct="1"/>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BI Applications</a:t>
            </a:r>
            <a:endParaRPr lang="en-US" dirty="0"/>
          </a:p>
        </p:txBody>
      </p:sp>
      <p:sp>
        <p:nvSpPr>
          <p:cNvPr id="3" name="Content Placeholder 2"/>
          <p:cNvSpPr>
            <a:spLocks noGrp="1"/>
          </p:cNvSpPr>
          <p:nvPr>
            <p:ph idx="1"/>
          </p:nvPr>
        </p:nvSpPr>
        <p:spPr>
          <a:xfrm>
            <a:off x="109182" y="1146175"/>
            <a:ext cx="8583968" cy="5176838"/>
          </a:xfrm>
        </p:spPr>
        <p:txBody>
          <a:bodyPr/>
          <a:lstStyle/>
          <a:p>
            <a:r>
              <a:rPr lang="en-US" b="0" dirty="0"/>
              <a:t>Business intelligence (BI) used for decision making can be broken into three main types of </a:t>
            </a:r>
            <a:r>
              <a:rPr lang="en-US" b="0" dirty="0" smtClean="0"/>
              <a:t>applications:</a:t>
            </a:r>
          </a:p>
          <a:p>
            <a:pPr lvl="1"/>
            <a:r>
              <a:rPr lang="en-US" dirty="0" smtClean="0"/>
              <a:t>Strategic</a:t>
            </a:r>
          </a:p>
          <a:p>
            <a:pPr lvl="1"/>
            <a:r>
              <a:rPr lang="en-US" dirty="0" smtClean="0"/>
              <a:t>Tactical</a:t>
            </a:r>
          </a:p>
          <a:p>
            <a:pPr lvl="1"/>
            <a:r>
              <a:rPr lang="en-US" dirty="0"/>
              <a:t>O</a:t>
            </a:r>
            <a:r>
              <a:rPr lang="en-US" dirty="0" smtClean="0"/>
              <a:t>perational</a:t>
            </a:r>
            <a:endParaRPr lang="en-US" dirty="0"/>
          </a:p>
        </p:txBody>
      </p:sp>
      <p:sp>
        <p:nvSpPr>
          <p:cNvPr id="4" name="Rectangle 3"/>
          <p:cNvSpPr/>
          <p:nvPr/>
        </p:nvSpPr>
        <p:spPr>
          <a:xfrm>
            <a:off x="122434" y="5562600"/>
            <a:ext cx="3309730" cy="507831"/>
          </a:xfrm>
          <a:prstGeom prst="rect">
            <a:avLst/>
          </a:prstGeom>
        </p:spPr>
        <p:txBody>
          <a:bodyPr wrap="square">
            <a:spAutoFit/>
          </a:bodyPr>
          <a:lstStyle/>
          <a:p>
            <a:pPr lvl="0" eaLnBrk="0" hangingPunct="0">
              <a:spcBef>
                <a:spcPct val="30000"/>
              </a:spcBef>
            </a:pPr>
            <a:r>
              <a:rPr lang="en-US" sz="900" dirty="0" smtClean="0">
                <a:solidFill>
                  <a:srgbClr val="000000"/>
                </a:solidFill>
              </a:rPr>
              <a:t>See White</a:t>
            </a:r>
            <a:r>
              <a:rPr lang="en-US" sz="900" dirty="0">
                <a:solidFill>
                  <a:srgbClr val="000000"/>
                </a:solidFill>
              </a:rPr>
              <a:t>, C. </a:t>
            </a:r>
            <a:r>
              <a:rPr lang="en-US" sz="900" dirty="0">
                <a:solidFill>
                  <a:srgbClr val="000000"/>
                </a:solidFill>
                <a:hlinkClick r:id="rId3"/>
              </a:rPr>
              <a:t>Critical Agility: Operational BI Generates Faster and Smarter Decisions., </a:t>
            </a:r>
            <a:r>
              <a:rPr lang="en-US" sz="900" dirty="0" err="1">
                <a:solidFill>
                  <a:srgbClr val="000000"/>
                </a:solidFill>
              </a:rPr>
              <a:t>TeraData</a:t>
            </a:r>
            <a:r>
              <a:rPr lang="en-US" sz="900" dirty="0">
                <a:solidFill>
                  <a:srgbClr val="000000"/>
                </a:solidFill>
              </a:rPr>
              <a:t> Magazine Volume 9, No. 1, March 2009.</a:t>
            </a:r>
          </a:p>
        </p:txBody>
      </p:sp>
    </p:spTree>
    <p:extLst>
      <p:ext uri="{BB962C8B-B14F-4D97-AF65-F5344CB8AC3E}">
        <p14:creationId xmlns:p14="http://schemas.microsoft.com/office/powerpoint/2010/main" val="663105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BI Applications</a:t>
            </a:r>
            <a:endParaRPr lang="en-US" dirty="0"/>
          </a:p>
        </p:txBody>
      </p:sp>
      <p:sp>
        <p:nvSpPr>
          <p:cNvPr id="3" name="Content Placeholder 2"/>
          <p:cNvSpPr>
            <a:spLocks noGrp="1"/>
          </p:cNvSpPr>
          <p:nvPr>
            <p:ph idx="1"/>
          </p:nvPr>
        </p:nvSpPr>
        <p:spPr>
          <a:xfrm>
            <a:off x="130629" y="1146175"/>
            <a:ext cx="8562521" cy="5176838"/>
          </a:xfrm>
        </p:spPr>
        <p:txBody>
          <a:bodyPr/>
          <a:lstStyle/>
          <a:p>
            <a:r>
              <a:rPr lang="en-US" b="0" dirty="0" smtClean="0"/>
              <a:t>Such </a:t>
            </a:r>
            <a:r>
              <a:rPr lang="en-US" b="0" dirty="0"/>
              <a:t>applications help executives as well as business and financial analysts assess progress in achieving long-term, enterprise-wide goals such as increased revenue or market share, reduced costs, better customer retention and improved </a:t>
            </a:r>
            <a:r>
              <a:rPr lang="en-US" b="0" dirty="0" smtClean="0"/>
              <a:t>profitability.</a:t>
            </a:r>
          </a:p>
          <a:p>
            <a:pPr lvl="1"/>
            <a:r>
              <a:rPr lang="en-US" dirty="0"/>
              <a:t>F</a:t>
            </a:r>
            <a:r>
              <a:rPr lang="en-US" b="0" dirty="0" smtClean="0"/>
              <a:t>or </a:t>
            </a:r>
            <a:r>
              <a:rPr lang="en-US" b="0" dirty="0"/>
              <a:t>example, </a:t>
            </a:r>
            <a:r>
              <a:rPr lang="en-US" b="0" kern="1200" dirty="0"/>
              <a:t>Strategic dashboards can reflect enterprise-wide strategic goals, as well as corresponding </a:t>
            </a:r>
            <a:r>
              <a:rPr lang="en-US" b="0" kern="1200" dirty="0" smtClean="0"/>
              <a:t>KPIs.</a:t>
            </a:r>
          </a:p>
          <a:p>
            <a:pPr lvl="1"/>
            <a:r>
              <a:rPr lang="en-US" kern="1200" dirty="0"/>
              <a:t>F</a:t>
            </a:r>
            <a:r>
              <a:rPr lang="en-US" b="0" kern="1200" dirty="0" smtClean="0"/>
              <a:t>eatures </a:t>
            </a:r>
            <a:r>
              <a:rPr lang="en-US" b="0" kern="1200" dirty="0"/>
              <a:t>on this type of dashboard include global, external, trends and growth measures, all of which are related to or based on the Balanced Scorecard </a:t>
            </a:r>
            <a:r>
              <a:rPr lang="en-US" b="0" kern="1200" dirty="0" smtClean="0"/>
              <a:t>Methodology</a:t>
            </a:r>
            <a:endParaRPr lang="en-US" b="0" dirty="0"/>
          </a:p>
        </p:txBody>
      </p:sp>
      <p:sp>
        <p:nvSpPr>
          <p:cNvPr id="4" name="Rectangle 3"/>
          <p:cNvSpPr/>
          <p:nvPr/>
        </p:nvSpPr>
        <p:spPr>
          <a:xfrm>
            <a:off x="130629" y="5715000"/>
            <a:ext cx="3755571" cy="507831"/>
          </a:xfrm>
          <a:prstGeom prst="rect">
            <a:avLst/>
          </a:prstGeom>
        </p:spPr>
        <p:txBody>
          <a:bodyPr wrap="square">
            <a:spAutoFit/>
          </a:bodyPr>
          <a:lstStyle/>
          <a:p>
            <a:pPr lvl="0" eaLnBrk="0" hangingPunct="0">
              <a:spcBef>
                <a:spcPct val="30000"/>
              </a:spcBef>
            </a:pPr>
            <a:r>
              <a:rPr lang="en-US" sz="900" dirty="0" smtClean="0">
                <a:solidFill>
                  <a:srgbClr val="000000"/>
                </a:solidFill>
              </a:rPr>
              <a:t>Source White</a:t>
            </a:r>
            <a:r>
              <a:rPr lang="en-US" sz="900" dirty="0">
                <a:solidFill>
                  <a:srgbClr val="000000"/>
                </a:solidFill>
              </a:rPr>
              <a:t>, C. </a:t>
            </a:r>
            <a:r>
              <a:rPr lang="en-US" sz="900" dirty="0">
                <a:solidFill>
                  <a:srgbClr val="000000"/>
                </a:solidFill>
                <a:hlinkClick r:id="rId3"/>
              </a:rPr>
              <a:t>Critical Agility: Operational BI Generates Faster and Smarter Decisions., </a:t>
            </a:r>
            <a:r>
              <a:rPr lang="en-US" sz="900" dirty="0" err="1">
                <a:solidFill>
                  <a:srgbClr val="000000"/>
                </a:solidFill>
              </a:rPr>
              <a:t>TeraData</a:t>
            </a:r>
            <a:r>
              <a:rPr lang="en-US" sz="900" dirty="0">
                <a:solidFill>
                  <a:srgbClr val="000000"/>
                </a:solidFill>
              </a:rPr>
              <a:t> Magazine Volume 9, No. 1, March 2009.</a:t>
            </a:r>
          </a:p>
        </p:txBody>
      </p:sp>
    </p:spTree>
    <p:extLst>
      <p:ext uri="{BB962C8B-B14F-4D97-AF65-F5344CB8AC3E}">
        <p14:creationId xmlns:p14="http://schemas.microsoft.com/office/powerpoint/2010/main" val="4177934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Tactical BI Applications</a:t>
            </a:r>
            <a:endParaRPr lang="en-US" dirty="0"/>
          </a:p>
        </p:txBody>
      </p:sp>
      <p:sp>
        <p:nvSpPr>
          <p:cNvPr id="3" name="Content Placeholder 2"/>
          <p:cNvSpPr>
            <a:spLocks noGrp="1"/>
          </p:cNvSpPr>
          <p:nvPr>
            <p:ph idx="1"/>
          </p:nvPr>
        </p:nvSpPr>
        <p:spPr>
          <a:xfrm>
            <a:off x="146957" y="1146175"/>
            <a:ext cx="8546193" cy="5176838"/>
          </a:xfrm>
        </p:spPr>
        <p:txBody>
          <a:bodyPr/>
          <a:lstStyle/>
          <a:p>
            <a:r>
              <a:rPr lang="en-US" b="0" dirty="0" smtClean="0"/>
              <a:t>These </a:t>
            </a:r>
            <a:r>
              <a:rPr lang="en-US" b="0" dirty="0"/>
              <a:t>focus on analyzing short-term initiatives within specific line-of-business domains, such as marketing, sales, purchasing or customer service. Helping sales managers optimize their region-wide campaigns is an example of this type of BI application. </a:t>
            </a:r>
            <a:r>
              <a:rPr lang="en-US" b="0" dirty="0" smtClean="0"/>
              <a:t>For example:</a:t>
            </a:r>
          </a:p>
          <a:p>
            <a:pPr lvl="1"/>
            <a:r>
              <a:rPr lang="en-US" kern="1200" dirty="0"/>
              <a:t>T</a:t>
            </a:r>
            <a:r>
              <a:rPr lang="en-US" b="0" kern="1200" dirty="0" smtClean="0"/>
              <a:t>actical </a:t>
            </a:r>
            <a:r>
              <a:rPr lang="en-US" b="0" kern="1200" dirty="0"/>
              <a:t>(also called analytical) dashboards </a:t>
            </a:r>
            <a:r>
              <a:rPr lang="en-US" b="0" kern="1200" dirty="0" smtClean="0"/>
              <a:t>measure the </a:t>
            </a:r>
            <a:r>
              <a:rPr lang="en-US" b="0" kern="1200" dirty="0"/>
              <a:t>business’s progress according to related trends, in accordance with each strategic initiative. Progress is measured against a preset goal, such as a budget or a certain </a:t>
            </a:r>
            <a:r>
              <a:rPr lang="en-US" b="0" kern="1200" dirty="0" smtClean="0"/>
              <a:t>target.</a:t>
            </a:r>
          </a:p>
          <a:p>
            <a:pPr lvl="1"/>
            <a:r>
              <a:rPr lang="en-US" kern="1200" dirty="0"/>
              <a:t>D</a:t>
            </a:r>
            <a:r>
              <a:rPr lang="en-US" b="0" kern="1200" dirty="0" smtClean="0"/>
              <a:t>rilldowns </a:t>
            </a:r>
            <a:r>
              <a:rPr lang="en-US" b="0" kern="1200" dirty="0"/>
              <a:t>reveal details and break down data for analysis. For example, they help determine why certain targets were not met and where a potential problem might be</a:t>
            </a:r>
            <a:r>
              <a:rPr lang="en-US" b="0" kern="1200" dirty="0" smtClean="0"/>
              <a:t>.</a:t>
            </a:r>
            <a:endParaRPr lang="en-US" dirty="0"/>
          </a:p>
        </p:txBody>
      </p:sp>
      <p:sp>
        <p:nvSpPr>
          <p:cNvPr id="4" name="Rectangle 3"/>
          <p:cNvSpPr/>
          <p:nvPr/>
        </p:nvSpPr>
        <p:spPr>
          <a:xfrm>
            <a:off x="0" y="5715000"/>
            <a:ext cx="3810000" cy="369332"/>
          </a:xfrm>
          <a:prstGeom prst="rect">
            <a:avLst/>
          </a:prstGeom>
        </p:spPr>
        <p:txBody>
          <a:bodyPr wrap="square">
            <a:spAutoFit/>
          </a:bodyPr>
          <a:lstStyle/>
          <a:p>
            <a:pPr lvl="0" eaLnBrk="0" hangingPunct="0">
              <a:spcBef>
                <a:spcPct val="30000"/>
              </a:spcBef>
            </a:pPr>
            <a:r>
              <a:rPr lang="en-US" sz="900" dirty="0" smtClean="0">
                <a:solidFill>
                  <a:srgbClr val="000000"/>
                </a:solidFill>
              </a:rPr>
              <a:t>Source White</a:t>
            </a:r>
            <a:r>
              <a:rPr lang="en-US" sz="900" dirty="0">
                <a:solidFill>
                  <a:srgbClr val="000000"/>
                </a:solidFill>
              </a:rPr>
              <a:t>, C. </a:t>
            </a:r>
            <a:r>
              <a:rPr lang="en-US" sz="900" dirty="0">
                <a:solidFill>
                  <a:srgbClr val="000000"/>
                </a:solidFill>
                <a:hlinkClick r:id="rId3"/>
              </a:rPr>
              <a:t>Critical Agility: Operational BI Generates Faster and Smarter Decisions., </a:t>
            </a:r>
            <a:r>
              <a:rPr lang="en-US" sz="900" dirty="0" err="1">
                <a:solidFill>
                  <a:srgbClr val="000000"/>
                </a:solidFill>
              </a:rPr>
              <a:t>TeraData</a:t>
            </a:r>
            <a:r>
              <a:rPr lang="en-US" sz="900" dirty="0">
                <a:solidFill>
                  <a:srgbClr val="000000"/>
                </a:solidFill>
              </a:rPr>
              <a:t> Magazine Volume 9, No. 1, March 2009.</a:t>
            </a:r>
          </a:p>
        </p:txBody>
      </p:sp>
    </p:spTree>
    <p:extLst>
      <p:ext uri="{BB962C8B-B14F-4D97-AF65-F5344CB8AC3E}">
        <p14:creationId xmlns:p14="http://schemas.microsoft.com/office/powerpoint/2010/main" val="648665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BI Applications</a:t>
            </a:r>
            <a:endParaRPr lang="en-US" dirty="0"/>
          </a:p>
        </p:txBody>
      </p:sp>
      <p:sp>
        <p:nvSpPr>
          <p:cNvPr id="3" name="Content Placeholder 2"/>
          <p:cNvSpPr>
            <a:spLocks noGrp="1"/>
          </p:cNvSpPr>
          <p:nvPr>
            <p:ph idx="1"/>
          </p:nvPr>
        </p:nvSpPr>
        <p:spPr>
          <a:xfrm>
            <a:off x="140607" y="1116496"/>
            <a:ext cx="8546193" cy="4495800"/>
          </a:xfrm>
        </p:spPr>
        <p:txBody>
          <a:bodyPr/>
          <a:lstStyle/>
          <a:p>
            <a:r>
              <a:rPr lang="en-US" sz="2000" b="0" dirty="0" smtClean="0"/>
              <a:t>This </a:t>
            </a:r>
            <a:r>
              <a:rPr lang="en-US" sz="2000" b="0" dirty="0"/>
              <a:t>type features process-centric solutions for monitoring and optimizing specific business processes, such as call center operations, loan processing and inventory </a:t>
            </a:r>
            <a:r>
              <a:rPr lang="en-US" sz="2000" b="0" dirty="0" smtClean="0"/>
              <a:t>management</a:t>
            </a:r>
            <a:r>
              <a:rPr lang="en-US" sz="2000" dirty="0"/>
              <a:t>.</a:t>
            </a:r>
            <a:endParaRPr lang="th-TH" sz="2000" b="0" dirty="0" smtClean="0"/>
          </a:p>
          <a:p>
            <a:r>
              <a:rPr lang="en-US" sz="2000" dirty="0" smtClean="0"/>
              <a:t>O</a:t>
            </a:r>
            <a:r>
              <a:rPr lang="en-US" sz="2000" b="0" dirty="0" smtClean="0"/>
              <a:t>perational </a:t>
            </a:r>
            <a:r>
              <a:rPr lang="en-US" sz="2000" b="0" dirty="0"/>
              <a:t>applications are designed to help organizations manage their intra-day and daily business operations. </a:t>
            </a:r>
            <a:r>
              <a:rPr lang="en-US" sz="2000" b="0" dirty="0" smtClean="0"/>
              <a:t> For example:</a:t>
            </a:r>
          </a:p>
          <a:p>
            <a:pPr lvl="1"/>
            <a:r>
              <a:rPr lang="en-US" kern="1200" dirty="0"/>
              <a:t>O</a:t>
            </a:r>
            <a:r>
              <a:rPr lang="en-US" b="0" kern="1200" dirty="0" smtClean="0"/>
              <a:t>perational </a:t>
            </a:r>
            <a:r>
              <a:rPr lang="en-US" b="0" kern="1200" dirty="0"/>
              <a:t>dashboards monitor specific business processes, such as order processing and </a:t>
            </a:r>
            <a:r>
              <a:rPr lang="en-US" b="0" kern="1200" dirty="0" smtClean="0"/>
              <a:t>shipping.</a:t>
            </a:r>
          </a:p>
          <a:p>
            <a:pPr lvl="1"/>
            <a:r>
              <a:rPr lang="en-US" kern="1200" dirty="0"/>
              <a:t>T</a:t>
            </a:r>
            <a:r>
              <a:rPr lang="en-US" b="0" kern="1200" dirty="0" smtClean="0"/>
              <a:t>hey </a:t>
            </a:r>
            <a:r>
              <a:rPr lang="en-US" b="0" kern="1200" dirty="0"/>
              <a:t>are mainly used at the departmental level, where operations take </a:t>
            </a:r>
            <a:r>
              <a:rPr lang="en-US" b="0" kern="1200" dirty="0" smtClean="0"/>
              <a:t>place.</a:t>
            </a:r>
          </a:p>
          <a:p>
            <a:pPr lvl="1"/>
            <a:r>
              <a:rPr lang="en-US" kern="1200" dirty="0"/>
              <a:t>U</a:t>
            </a:r>
            <a:r>
              <a:rPr lang="en-US" b="0" kern="1200" dirty="0" smtClean="0"/>
              <a:t>pdates </a:t>
            </a:r>
            <a:r>
              <a:rPr lang="en-US" b="0" kern="1200" dirty="0"/>
              <a:t>are tracked daily or weekly using real time charts and reports, and detailed data is presented with strong analytical functionality in order to perform a root-cause analysis.</a:t>
            </a:r>
            <a:endParaRPr lang="en-US" b="0" dirty="0"/>
          </a:p>
        </p:txBody>
      </p:sp>
      <p:sp>
        <p:nvSpPr>
          <p:cNvPr id="5" name="Rectangle 4"/>
          <p:cNvSpPr/>
          <p:nvPr/>
        </p:nvSpPr>
        <p:spPr>
          <a:xfrm>
            <a:off x="140607" y="5638800"/>
            <a:ext cx="3593193" cy="507831"/>
          </a:xfrm>
          <a:prstGeom prst="rect">
            <a:avLst/>
          </a:prstGeom>
        </p:spPr>
        <p:txBody>
          <a:bodyPr wrap="square">
            <a:spAutoFit/>
          </a:bodyPr>
          <a:lstStyle/>
          <a:p>
            <a:pPr lvl="0" eaLnBrk="0" hangingPunct="0">
              <a:spcBef>
                <a:spcPct val="30000"/>
              </a:spcBef>
            </a:pPr>
            <a:r>
              <a:rPr lang="en-US" sz="900" dirty="0">
                <a:solidFill>
                  <a:srgbClr val="000000"/>
                </a:solidFill>
              </a:rPr>
              <a:t>Source White, C. </a:t>
            </a:r>
            <a:r>
              <a:rPr lang="en-US" sz="900" dirty="0">
                <a:solidFill>
                  <a:srgbClr val="000000"/>
                </a:solidFill>
                <a:hlinkClick r:id="rId3"/>
              </a:rPr>
              <a:t>Critical Agility: Operational BI Generates Faster and Smarter Decisions., </a:t>
            </a:r>
            <a:r>
              <a:rPr lang="en-US" sz="900" dirty="0" err="1">
                <a:solidFill>
                  <a:srgbClr val="000000"/>
                </a:solidFill>
              </a:rPr>
              <a:t>TeraData</a:t>
            </a:r>
            <a:r>
              <a:rPr lang="en-US" sz="900" dirty="0">
                <a:solidFill>
                  <a:srgbClr val="000000"/>
                </a:solidFill>
              </a:rPr>
              <a:t> Magazine Volume 9, No. 1, March 2009.</a:t>
            </a:r>
          </a:p>
        </p:txBody>
      </p:sp>
    </p:spTree>
    <p:extLst>
      <p:ext uri="{BB962C8B-B14F-4D97-AF65-F5344CB8AC3E}">
        <p14:creationId xmlns:p14="http://schemas.microsoft.com/office/powerpoint/2010/main" val="2529926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Business Value</a:t>
            </a:r>
            <a:endParaRPr lang="en-US" dirty="0"/>
          </a:p>
        </p:txBody>
      </p:sp>
      <p:sp>
        <p:nvSpPr>
          <p:cNvPr id="3" name="Content Placeholder 2"/>
          <p:cNvSpPr>
            <a:spLocks noGrp="1"/>
          </p:cNvSpPr>
          <p:nvPr>
            <p:ph idx="1"/>
          </p:nvPr>
        </p:nvSpPr>
        <p:spPr>
          <a:xfrm>
            <a:off x="121023" y="1147762"/>
            <a:ext cx="8861611" cy="5176838"/>
          </a:xfrm>
        </p:spPr>
        <p:txBody>
          <a:bodyPr/>
          <a:lstStyle/>
          <a:p>
            <a:r>
              <a:rPr lang="en-US" dirty="0" smtClean="0"/>
              <a:t>According to Williams (2004), BI can add value to:</a:t>
            </a:r>
          </a:p>
          <a:p>
            <a:pPr lvl="1"/>
            <a:r>
              <a:rPr lang="en-US" dirty="0" smtClean="0"/>
              <a:t>Management Processes:</a:t>
            </a:r>
          </a:p>
          <a:p>
            <a:pPr lvl="2"/>
            <a:r>
              <a:rPr lang="en-US" dirty="0"/>
              <a:t>P</a:t>
            </a:r>
            <a:r>
              <a:rPr lang="en-US" dirty="0" smtClean="0"/>
              <a:t>lanning budgeting, performance monitoring/assessment, process improvement, cost analysis, optimization, etc.</a:t>
            </a:r>
          </a:p>
          <a:p>
            <a:pPr lvl="1"/>
            <a:r>
              <a:rPr lang="en-US" dirty="0" smtClean="0"/>
              <a:t>Revenue Generating Processes:</a:t>
            </a:r>
          </a:p>
          <a:p>
            <a:pPr lvl="2"/>
            <a:r>
              <a:rPr lang="en-US" dirty="0"/>
              <a:t>C</a:t>
            </a:r>
            <a:r>
              <a:rPr lang="en-US" dirty="0" smtClean="0"/>
              <a:t>ustomer segmentation, campaign management, channel management, sales management, etc.</a:t>
            </a:r>
          </a:p>
          <a:p>
            <a:pPr lvl="1"/>
            <a:r>
              <a:rPr lang="en-US" dirty="0"/>
              <a:t>R</a:t>
            </a:r>
            <a:r>
              <a:rPr lang="en-US" dirty="0" smtClean="0"/>
              <a:t>esource Consumption Processes:</a:t>
            </a:r>
          </a:p>
          <a:p>
            <a:pPr lvl="2"/>
            <a:r>
              <a:rPr lang="en-US" dirty="0"/>
              <a:t>P</a:t>
            </a:r>
            <a:r>
              <a:rPr lang="en-US" dirty="0" smtClean="0"/>
              <a:t>roduct/service development, order management, manufacturing/operations, supply chain, purchasing, etc.</a:t>
            </a:r>
          </a:p>
        </p:txBody>
      </p:sp>
      <p:sp>
        <p:nvSpPr>
          <p:cNvPr id="4" name="Rectangle 3"/>
          <p:cNvSpPr/>
          <p:nvPr/>
        </p:nvSpPr>
        <p:spPr>
          <a:xfrm>
            <a:off x="121023" y="5638800"/>
            <a:ext cx="3525372" cy="507831"/>
          </a:xfrm>
          <a:prstGeom prst="rect">
            <a:avLst/>
          </a:prstGeom>
        </p:spPr>
        <p:txBody>
          <a:bodyPr wrap="square">
            <a:spAutoFit/>
          </a:bodyPr>
          <a:lstStyle/>
          <a:p>
            <a:r>
              <a:rPr lang="en-US" sz="900" dirty="0">
                <a:solidFill>
                  <a:srgbClr val="000000"/>
                </a:solidFill>
              </a:rPr>
              <a:t>Adopted From </a:t>
            </a:r>
            <a:r>
              <a:rPr lang="en-US" sz="900" dirty="0" smtClean="0">
                <a:solidFill>
                  <a:srgbClr val="000000"/>
                </a:solidFill>
              </a:rPr>
              <a:t>Williams </a:t>
            </a:r>
            <a:r>
              <a:rPr lang="en-US" sz="900" dirty="0">
                <a:solidFill>
                  <a:srgbClr val="000000"/>
                </a:solidFill>
              </a:rPr>
              <a:t>(2004)  Assessing BI Readiness: A key to BI ROI. Business Intelligence Journal, Vol. 9, pp. 15-23, summer 2004</a:t>
            </a:r>
          </a:p>
        </p:txBody>
      </p:sp>
    </p:spTree>
    <p:extLst>
      <p:ext uri="{BB962C8B-B14F-4D97-AF65-F5344CB8AC3E}">
        <p14:creationId xmlns:p14="http://schemas.microsoft.com/office/powerpoint/2010/main" val="192637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 Concepts</a:t>
            </a:r>
            <a:endParaRPr lang="en-US" dirty="0"/>
          </a:p>
        </p:txBody>
      </p:sp>
      <p:sp>
        <p:nvSpPr>
          <p:cNvPr id="5" name="Content Placeholder 4"/>
          <p:cNvSpPr>
            <a:spLocks noGrp="1"/>
          </p:cNvSpPr>
          <p:nvPr>
            <p:ph idx="1"/>
          </p:nvPr>
        </p:nvSpPr>
        <p:spPr>
          <a:xfrm>
            <a:off x="158262" y="1146175"/>
            <a:ext cx="8534888" cy="5176838"/>
          </a:xfrm>
        </p:spPr>
        <p:txBody>
          <a:bodyPr/>
          <a:lstStyle/>
          <a:p>
            <a:r>
              <a:rPr lang="en-US" dirty="0" smtClean="0"/>
              <a:t>Learning Objectives</a:t>
            </a:r>
          </a:p>
          <a:p>
            <a:pPr lvl="1"/>
            <a:r>
              <a:rPr lang="en-US" dirty="0" smtClean="0"/>
              <a:t>Define Business Intelligence</a:t>
            </a:r>
          </a:p>
          <a:p>
            <a:pPr lvl="1"/>
            <a:r>
              <a:rPr lang="en-US" dirty="0"/>
              <a:t>L</a:t>
            </a:r>
            <a:r>
              <a:rPr lang="en-US" dirty="0" smtClean="0"/>
              <a:t>earn Evolution of  </a:t>
            </a:r>
            <a:r>
              <a:rPr lang="en-US" dirty="0"/>
              <a:t>Business </a:t>
            </a:r>
            <a:r>
              <a:rPr lang="en-US" dirty="0" smtClean="0"/>
              <a:t>Intelligence Capabilities</a:t>
            </a:r>
          </a:p>
          <a:p>
            <a:pPr lvl="1"/>
            <a:r>
              <a:rPr lang="en-US" dirty="0" smtClean="0"/>
              <a:t>Define BI architecture and its components</a:t>
            </a:r>
          </a:p>
          <a:p>
            <a:pPr lvl="1"/>
            <a:r>
              <a:rPr lang="en-US" dirty="0" smtClean="0"/>
              <a:t>Summarize main applications and business value for BI </a:t>
            </a:r>
          </a:p>
        </p:txBody>
      </p:sp>
    </p:spTree>
    <p:extLst>
      <p:ext uri="{BB962C8B-B14F-4D97-AF65-F5344CB8AC3E}">
        <p14:creationId xmlns:p14="http://schemas.microsoft.com/office/powerpoint/2010/main" val="15443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Business Intelligence</a:t>
            </a:r>
            <a:br>
              <a:rPr lang="en-US" dirty="0"/>
            </a:br>
            <a:endParaRPr lang="en-US" dirty="0"/>
          </a:p>
        </p:txBody>
      </p:sp>
      <p:sp>
        <p:nvSpPr>
          <p:cNvPr id="5" name="Content Placeholder 4"/>
          <p:cNvSpPr>
            <a:spLocks noGrp="1"/>
          </p:cNvSpPr>
          <p:nvPr>
            <p:ph idx="1"/>
          </p:nvPr>
        </p:nvSpPr>
        <p:spPr>
          <a:xfrm>
            <a:off x="130629" y="1146175"/>
            <a:ext cx="8882742" cy="5515882"/>
          </a:xfrm>
        </p:spPr>
        <p:txBody>
          <a:bodyPr/>
          <a:lstStyle/>
          <a:p>
            <a:r>
              <a:rPr lang="en-US" b="0" i="1" dirty="0"/>
              <a:t>Business Intelligence</a:t>
            </a:r>
            <a:r>
              <a:rPr lang="en-US" b="0" dirty="0"/>
              <a:t> (BI) is an umbrella term that combines architectures, </a:t>
            </a:r>
            <a:r>
              <a:rPr lang="en-US" b="0" dirty="0" smtClean="0"/>
              <a:t>databases</a:t>
            </a:r>
            <a:r>
              <a:rPr lang="en-US" b="0" dirty="0"/>
              <a:t>, analytical tools, applications, and </a:t>
            </a:r>
            <a:r>
              <a:rPr lang="en-US" b="0" dirty="0" smtClean="0"/>
              <a:t>methodologies.</a:t>
            </a:r>
          </a:p>
          <a:p>
            <a:r>
              <a:rPr lang="en-US" kern="1200" dirty="0"/>
              <a:t>T</a:t>
            </a:r>
            <a:r>
              <a:rPr lang="en-US" b="0" kern="1200" dirty="0" smtClean="0"/>
              <a:t>he </a:t>
            </a:r>
            <a:r>
              <a:rPr lang="en-US" b="0" kern="1200" dirty="0"/>
              <a:t>Data Warehousing Institute (TDWI 2002) working definition of business </a:t>
            </a:r>
            <a:r>
              <a:rPr lang="en-US" b="0" kern="1200" dirty="0" smtClean="0"/>
              <a:t>intelligence:</a:t>
            </a:r>
          </a:p>
          <a:p>
            <a:pPr lvl="1"/>
            <a:r>
              <a:rPr lang="en-US" kern="1200" dirty="0" smtClean="0"/>
              <a:t>“</a:t>
            </a:r>
            <a:r>
              <a:rPr lang="en-US" b="0" kern="1200" dirty="0" smtClean="0"/>
              <a:t>The </a:t>
            </a:r>
            <a:r>
              <a:rPr lang="en-US" b="0" kern="1200" dirty="0"/>
              <a:t>processes, technologies, and tools needed to turn data into information, information into knowledge, and knowledge into plans that drive profitable business action. Business intelligence encompasses data warehousing, business analytic tools and content/knowledge management</a:t>
            </a:r>
            <a:r>
              <a:rPr lang="en-US" b="0" kern="1200" dirty="0" smtClean="0"/>
              <a:t>”</a:t>
            </a:r>
            <a:endParaRPr lang="en-US" kern="1200" dirty="0"/>
          </a:p>
        </p:txBody>
      </p:sp>
    </p:spTree>
    <p:extLst>
      <p:ext uri="{BB962C8B-B14F-4D97-AF65-F5344CB8AC3E}">
        <p14:creationId xmlns:p14="http://schemas.microsoft.com/office/powerpoint/2010/main" val="1898815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1494"/>
            <a:ext cx="9144000" cy="1007706"/>
          </a:xfrm>
        </p:spPr>
        <p:txBody>
          <a:bodyPr/>
          <a:lstStyle/>
          <a:p>
            <a:r>
              <a:rPr lang="en-US" dirty="0" smtClean="0"/>
              <a:t>Evolution of BI Capabilities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838199"/>
            <a:ext cx="8408436" cy="4800601"/>
          </a:xfrm>
        </p:spPr>
      </p:pic>
      <p:sp>
        <p:nvSpPr>
          <p:cNvPr id="3" name="Rectangle 2"/>
          <p:cNvSpPr/>
          <p:nvPr/>
        </p:nvSpPr>
        <p:spPr>
          <a:xfrm>
            <a:off x="0" y="5665304"/>
            <a:ext cx="3886200" cy="584775"/>
          </a:xfrm>
          <a:prstGeom prst="rect">
            <a:avLst/>
          </a:prstGeom>
        </p:spPr>
        <p:txBody>
          <a:bodyPr wrap="square">
            <a:spAutoFit/>
          </a:bodyPr>
          <a:lstStyle/>
          <a:p>
            <a:r>
              <a:rPr lang="en-US" sz="800" dirty="0">
                <a:solidFill>
                  <a:srgbClr val="000000"/>
                </a:solidFill>
              </a:rPr>
              <a:t>From SHARDA, RAMESH; DELEN, DURSUN; TURBAN, EFRAIM, BUSINESS INTELLIGENCE AND ANALYTICS: SYSTEMS FOR DECISION SUPPORT, 10th Edition, © 2015. Used by permission of Pearson Education, Inc., New York, NY.  All Rights Reserved.</a:t>
            </a:r>
          </a:p>
        </p:txBody>
      </p:sp>
    </p:spTree>
    <p:extLst>
      <p:ext uri="{BB962C8B-B14F-4D97-AF65-F5344CB8AC3E}">
        <p14:creationId xmlns:p14="http://schemas.microsoft.com/office/powerpoint/2010/main" val="4158499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1852"/>
            <a:ext cx="8382000" cy="596348"/>
          </a:xfrm>
        </p:spPr>
        <p:txBody>
          <a:bodyPr/>
          <a:lstStyle/>
          <a:p>
            <a:r>
              <a:rPr lang="en-US" dirty="0" smtClean="0"/>
              <a:t>A High-Level BI Architecture</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6610" y="914400"/>
            <a:ext cx="8957389" cy="4724400"/>
          </a:xfrm>
        </p:spPr>
      </p:pic>
      <p:sp>
        <p:nvSpPr>
          <p:cNvPr id="3" name="Rectangle 2"/>
          <p:cNvSpPr/>
          <p:nvPr/>
        </p:nvSpPr>
        <p:spPr>
          <a:xfrm>
            <a:off x="0" y="5605670"/>
            <a:ext cx="3678595" cy="707886"/>
          </a:xfrm>
          <a:prstGeom prst="rect">
            <a:avLst/>
          </a:prstGeom>
        </p:spPr>
        <p:txBody>
          <a:bodyPr wrap="square">
            <a:spAutoFit/>
          </a:bodyPr>
          <a:lstStyle/>
          <a:p>
            <a:pPr lvl="0" eaLnBrk="0" hangingPunct="0">
              <a:spcBef>
                <a:spcPct val="30000"/>
              </a:spcBef>
            </a:pPr>
            <a:r>
              <a:rPr lang="en-US" sz="1000" dirty="0" smtClean="0">
                <a:solidFill>
                  <a:srgbClr val="000000"/>
                </a:solidFill>
              </a:rPr>
              <a:t>Source: </a:t>
            </a:r>
            <a:r>
              <a:rPr lang="en-US" sz="1000" dirty="0" err="1" smtClean="0">
                <a:solidFill>
                  <a:srgbClr val="000000"/>
                </a:solidFill>
              </a:rPr>
              <a:t>Eckerson</a:t>
            </a:r>
            <a:r>
              <a:rPr lang="en-US" sz="1000" dirty="0">
                <a:solidFill>
                  <a:srgbClr val="000000"/>
                </a:solidFill>
              </a:rPr>
              <a:t>, W. Smart Companies in the 21st Century: The Secrets of Creating Successful Business Intelligent Solutions. The Data Warehousing Institute, Seattle, WA, 2003, p. 32</a:t>
            </a:r>
          </a:p>
        </p:txBody>
      </p:sp>
    </p:spTree>
    <p:extLst>
      <p:ext uri="{BB962C8B-B14F-4D97-AF65-F5344CB8AC3E}">
        <p14:creationId xmlns:p14="http://schemas.microsoft.com/office/powerpoint/2010/main" val="3585955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3702"/>
            <a:ext cx="8382000" cy="467499"/>
          </a:xfrm>
        </p:spPr>
        <p:txBody>
          <a:bodyPr/>
          <a:lstStyle/>
          <a:p>
            <a:r>
              <a:rPr lang="en-US" dirty="0" smtClean="0"/>
              <a:t>Detailed level BI Architecture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855" y="675861"/>
            <a:ext cx="8994710" cy="5029200"/>
          </a:xfrm>
        </p:spPr>
      </p:pic>
      <p:sp>
        <p:nvSpPr>
          <p:cNvPr id="3" name="Rectangle 2"/>
          <p:cNvSpPr/>
          <p:nvPr/>
        </p:nvSpPr>
        <p:spPr>
          <a:xfrm>
            <a:off x="0" y="5819721"/>
            <a:ext cx="3657600" cy="400110"/>
          </a:xfrm>
          <a:prstGeom prst="rect">
            <a:avLst/>
          </a:prstGeom>
        </p:spPr>
        <p:txBody>
          <a:bodyPr wrap="square">
            <a:spAutoFit/>
          </a:bodyPr>
          <a:lstStyle/>
          <a:p>
            <a:pPr lvl="0" eaLnBrk="0" hangingPunct="0">
              <a:spcBef>
                <a:spcPct val="30000"/>
              </a:spcBef>
              <a:defRPr/>
            </a:pPr>
            <a:r>
              <a:rPr lang="en-US" sz="1000" dirty="0" smtClean="0">
                <a:solidFill>
                  <a:srgbClr val="000000"/>
                </a:solidFill>
              </a:rPr>
              <a:t>Based on: Pant</a:t>
            </a:r>
            <a:r>
              <a:rPr lang="en-US" sz="1000" dirty="0">
                <a:solidFill>
                  <a:srgbClr val="000000"/>
                </a:solidFill>
              </a:rPr>
              <a:t>, P. Business intelligence (BI): How to build successful BI Strategy, Deloitte Consulting LLP. 200</a:t>
            </a:r>
            <a:r>
              <a:rPr lang="en-US" sz="1000" b="1" dirty="0">
                <a:solidFill>
                  <a:srgbClr val="000000"/>
                </a:solidFill>
              </a:rPr>
              <a:t>9.</a:t>
            </a:r>
          </a:p>
        </p:txBody>
      </p:sp>
    </p:spTree>
    <p:extLst>
      <p:ext uri="{BB962C8B-B14F-4D97-AF65-F5344CB8AC3E}">
        <p14:creationId xmlns:p14="http://schemas.microsoft.com/office/powerpoint/2010/main" val="38941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Systems</a:t>
            </a:r>
            <a:endParaRPr lang="en-US" dirty="0"/>
          </a:p>
        </p:txBody>
      </p:sp>
      <p:sp>
        <p:nvSpPr>
          <p:cNvPr id="3" name="Content Placeholder 2"/>
          <p:cNvSpPr>
            <a:spLocks noGrp="1"/>
          </p:cNvSpPr>
          <p:nvPr>
            <p:ph idx="1"/>
          </p:nvPr>
        </p:nvSpPr>
        <p:spPr>
          <a:xfrm>
            <a:off x="115910" y="1146175"/>
            <a:ext cx="8577240" cy="5176838"/>
          </a:xfrm>
        </p:spPr>
        <p:txBody>
          <a:bodyPr/>
          <a:lstStyle/>
          <a:p>
            <a:pPr>
              <a:spcBef>
                <a:spcPct val="30000"/>
              </a:spcBef>
              <a:defRPr/>
            </a:pPr>
            <a:r>
              <a:rPr lang="en-US" b="1" dirty="0" smtClean="0"/>
              <a:t>Many </a:t>
            </a:r>
            <a:r>
              <a:rPr lang="en-US" b="1" dirty="0"/>
              <a:t>possible sources </a:t>
            </a:r>
            <a:r>
              <a:rPr lang="en-US" dirty="0"/>
              <a:t>– </a:t>
            </a:r>
            <a:r>
              <a:rPr lang="en-US" b="0" dirty="0"/>
              <a:t>(ERP, Ticket and Change management system, point of sale, legacy system, unstructured data, etc</a:t>
            </a:r>
            <a:r>
              <a:rPr lang="en-US" b="0" dirty="0" smtClean="0"/>
              <a:t>.)</a:t>
            </a:r>
          </a:p>
          <a:p>
            <a:pPr>
              <a:spcBef>
                <a:spcPct val="30000"/>
              </a:spcBef>
              <a:defRPr/>
            </a:pPr>
            <a:r>
              <a:rPr lang="en-US" b="1" dirty="0"/>
              <a:t>M</a:t>
            </a:r>
            <a:r>
              <a:rPr lang="en-US" b="1" dirty="0" smtClean="0"/>
              <a:t>any </a:t>
            </a:r>
            <a:r>
              <a:rPr lang="en-US" b="1" dirty="0"/>
              <a:t>platforms </a:t>
            </a:r>
            <a:r>
              <a:rPr lang="en-US" dirty="0"/>
              <a:t>– </a:t>
            </a:r>
            <a:r>
              <a:rPr lang="en-US" b="0" dirty="0"/>
              <a:t>IBM, </a:t>
            </a:r>
            <a:r>
              <a:rPr lang="en-US" b="0" dirty="0" smtClean="0"/>
              <a:t>Oracle, Microsoft, Sybase, SAS</a:t>
            </a:r>
          </a:p>
          <a:p>
            <a:pPr>
              <a:spcBef>
                <a:spcPct val="30000"/>
              </a:spcBef>
              <a:defRPr/>
            </a:pPr>
            <a:r>
              <a:rPr lang="en-US" b="1" dirty="0"/>
              <a:t>M</a:t>
            </a:r>
            <a:r>
              <a:rPr lang="en-US" b="1" dirty="0" smtClean="0"/>
              <a:t>any </a:t>
            </a:r>
            <a:r>
              <a:rPr lang="en-US" b="1" dirty="0"/>
              <a:t>formats </a:t>
            </a:r>
            <a:r>
              <a:rPr lang="en-US" dirty="0"/>
              <a:t>– R</a:t>
            </a:r>
            <a:r>
              <a:rPr lang="en-US" b="0" dirty="0" smtClean="0"/>
              <a:t>elational</a:t>
            </a:r>
            <a:r>
              <a:rPr lang="en-US" b="0" dirty="0"/>
              <a:t>, </a:t>
            </a:r>
            <a:r>
              <a:rPr lang="en-US" dirty="0"/>
              <a:t>H</a:t>
            </a:r>
            <a:r>
              <a:rPr lang="en-US" b="0" dirty="0" smtClean="0"/>
              <a:t>ierarchical, Columnar, Multi-dimensional, Big data MapReduce Databases, Unstructured text data</a:t>
            </a:r>
            <a:endParaRPr lang="en-US" b="0" dirty="0"/>
          </a:p>
        </p:txBody>
      </p:sp>
    </p:spTree>
    <p:extLst>
      <p:ext uri="{BB962C8B-B14F-4D97-AF65-F5344CB8AC3E}">
        <p14:creationId xmlns:p14="http://schemas.microsoft.com/office/powerpoint/2010/main" val="964304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 </a:t>
            </a:r>
            <a:r>
              <a:rPr lang="en-US" dirty="0" smtClean="0"/>
              <a:t>Services components</a:t>
            </a:r>
            <a:endParaRPr lang="en-US" dirty="0"/>
          </a:p>
        </p:txBody>
      </p:sp>
      <p:sp>
        <p:nvSpPr>
          <p:cNvPr id="3" name="Content Placeholder 2"/>
          <p:cNvSpPr>
            <a:spLocks noGrp="1"/>
          </p:cNvSpPr>
          <p:nvPr>
            <p:ph idx="1"/>
          </p:nvPr>
        </p:nvSpPr>
        <p:spPr>
          <a:xfrm>
            <a:off x="123092" y="1146175"/>
            <a:ext cx="8570058" cy="5176838"/>
          </a:xfrm>
        </p:spPr>
        <p:txBody>
          <a:bodyPr/>
          <a:lstStyle/>
          <a:p>
            <a:r>
              <a:rPr lang="en-US" b="1" i="1" dirty="0" smtClean="0"/>
              <a:t>Integration Services </a:t>
            </a:r>
            <a:r>
              <a:rPr lang="en-US" b="0" dirty="0" smtClean="0"/>
              <a:t>(ETL, Operational Data Feeds, Enterprise Application Integration, Enterprise Information Integration)</a:t>
            </a:r>
          </a:p>
          <a:p>
            <a:r>
              <a:rPr lang="en-US" b="1" i="1" dirty="0"/>
              <a:t>D</a:t>
            </a:r>
            <a:r>
              <a:rPr lang="en-US" b="1" i="1" dirty="0" smtClean="0"/>
              <a:t>ata Management Services </a:t>
            </a:r>
            <a:r>
              <a:rPr lang="en-US" b="0" dirty="0" smtClean="0"/>
              <a:t>(data warehouse, data marts, federated data marts, OLAP cubes, etc.)</a:t>
            </a:r>
          </a:p>
          <a:p>
            <a:r>
              <a:rPr lang="en-US" b="1" i="1" dirty="0"/>
              <a:t>R</a:t>
            </a:r>
            <a:r>
              <a:rPr lang="en-US" b="1" i="1" dirty="0" smtClean="0"/>
              <a:t>eporting and Analytical Services </a:t>
            </a:r>
            <a:r>
              <a:rPr lang="en-US" b="0" dirty="0" smtClean="0"/>
              <a:t>(Analytical Reporting, ad-hoc query and batch reporting, dashboards/scorecards, predictive and prescriptive modeling, data &amp; text mining/forecasting)</a:t>
            </a:r>
          </a:p>
          <a:p>
            <a:r>
              <a:rPr lang="en-US" b="1" i="1" dirty="0"/>
              <a:t>I</a:t>
            </a:r>
            <a:r>
              <a:rPr lang="en-US" b="1" i="1" dirty="0" smtClean="0"/>
              <a:t>nformation Delivery and Consumption Services </a:t>
            </a:r>
            <a:r>
              <a:rPr lang="en-US" b="0" dirty="0" smtClean="0"/>
              <a:t>(Web portals, subscription, direct user access, internal portals </a:t>
            </a:r>
            <a:endParaRPr lang="en-US" b="0" dirty="0"/>
          </a:p>
        </p:txBody>
      </p:sp>
    </p:spTree>
    <p:extLst>
      <p:ext uri="{BB962C8B-B14F-4D97-AF65-F5344CB8AC3E}">
        <p14:creationId xmlns:p14="http://schemas.microsoft.com/office/powerpoint/2010/main" val="155815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BI users</a:t>
            </a:r>
            <a:endParaRPr lang="en-US" dirty="0"/>
          </a:p>
        </p:txBody>
      </p:sp>
      <p:sp>
        <p:nvSpPr>
          <p:cNvPr id="3" name="Content Placeholder 2"/>
          <p:cNvSpPr>
            <a:spLocks noGrp="1"/>
          </p:cNvSpPr>
          <p:nvPr>
            <p:ph idx="1"/>
          </p:nvPr>
        </p:nvSpPr>
        <p:spPr>
          <a:xfrm>
            <a:off x="304800" y="1066800"/>
            <a:ext cx="8382000" cy="3657600"/>
          </a:xfrm>
        </p:spPr>
        <p:txBody>
          <a:bodyPr/>
          <a:lstStyle/>
          <a:p>
            <a:r>
              <a:rPr lang="en-US" b="0" smtClean="0"/>
              <a:t>IT developers</a:t>
            </a:r>
          </a:p>
          <a:p>
            <a:r>
              <a:rPr lang="en-US" smtClean="0"/>
              <a:t>A</a:t>
            </a:r>
            <a:r>
              <a:rPr lang="en-US" b="0" smtClean="0"/>
              <a:t>nalysts</a:t>
            </a:r>
          </a:p>
          <a:p>
            <a:r>
              <a:rPr lang="en-US" smtClean="0"/>
              <a:t>I</a:t>
            </a:r>
            <a:r>
              <a:rPr lang="en-US" b="0" smtClean="0"/>
              <a:t>nformation workers</a:t>
            </a:r>
          </a:p>
          <a:p>
            <a:r>
              <a:rPr lang="en-US" smtClean="0"/>
              <a:t>M</a:t>
            </a:r>
            <a:r>
              <a:rPr lang="en-US" b="0" smtClean="0"/>
              <a:t>anagers and executives</a:t>
            </a:r>
          </a:p>
          <a:p>
            <a:r>
              <a:rPr lang="en-US" smtClean="0"/>
              <a:t>F</a:t>
            </a:r>
            <a:r>
              <a:rPr lang="en-US" b="0" smtClean="0"/>
              <a:t>ront line workers</a:t>
            </a:r>
          </a:p>
          <a:p>
            <a:r>
              <a:rPr lang="en-US" smtClean="0"/>
              <a:t>S</a:t>
            </a:r>
            <a:r>
              <a:rPr lang="en-US" b="0" smtClean="0"/>
              <a:t>uppliers, customers, and regulators</a:t>
            </a:r>
            <a:endParaRPr lang="en-US" b="0" dirty="0"/>
          </a:p>
        </p:txBody>
      </p:sp>
      <p:sp>
        <p:nvSpPr>
          <p:cNvPr id="4" name="Rectangle 3"/>
          <p:cNvSpPr/>
          <p:nvPr/>
        </p:nvSpPr>
        <p:spPr>
          <a:xfrm>
            <a:off x="0" y="5638800"/>
            <a:ext cx="4114800" cy="507831"/>
          </a:xfrm>
          <a:prstGeom prst="rect">
            <a:avLst/>
          </a:prstGeom>
        </p:spPr>
        <p:txBody>
          <a:bodyPr wrap="square">
            <a:spAutoFit/>
          </a:bodyPr>
          <a:lstStyle/>
          <a:p>
            <a:r>
              <a:rPr lang="en-US" sz="900" dirty="0">
                <a:solidFill>
                  <a:srgbClr val="000000"/>
                </a:solidFill>
              </a:rPr>
              <a:t>Source Watson, H. J., "Tutorial: Business Intelligence –Past, Present, and Future," Communications of the Association for Information Systems: Vol. 25, Article 39, 2009. </a:t>
            </a:r>
            <a:endParaRPr lang="en-US" sz="900" dirty="0"/>
          </a:p>
        </p:txBody>
      </p:sp>
    </p:spTree>
    <p:extLst>
      <p:ext uri="{BB962C8B-B14F-4D97-AF65-F5344CB8AC3E}">
        <p14:creationId xmlns:p14="http://schemas.microsoft.com/office/powerpoint/2010/main" val="10707523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 - &amp;quot;Business Intelligence Concepts,  Tools, and Applications &amp;quot;&quot;/&gt;&lt;property id=&quot;20307&quot; value=&quot;256&quot;/&gt;&lt;/object&gt;&lt;object type=&quot;3&quot; unique_id=&quot;10004&quot;&gt;&lt;property id=&quot;20148&quot; value=&quot;5&quot;/&gt;&lt;property id=&quot;20300&quot; value=&quot;Slide 2 - &amp;quot;BI Concepts&amp;quot;&quot;/&gt;&lt;property id=&quot;20307&quot; value=&quot;257&quot;/&gt;&lt;/object&gt;&lt;object type=&quot;3&quot; unique_id=&quot;10005&quot;&gt;&lt;property id=&quot;20148&quot; value=&quot;5&quot;/&gt;&lt;property id=&quot;20300&quot; value=&quot;Slide 3 - &amp;quot;What is Business Intelligence &amp;quot;&quot;/&gt;&lt;property id=&quot;20307&quot; value=&quot;258&quot;/&gt;&lt;/object&gt;&lt;object type=&quot;3&quot; unique_id=&quot;10006&quot;&gt;&lt;property id=&quot;20148&quot; value=&quot;5&quot;/&gt;&lt;property id=&quot;20300&quot; value=&quot;Slide 4 - &amp;quot;Evolution of BI Capabilities&amp;quot;&quot;/&gt;&lt;property id=&quot;20307&quot; value=&quot;259&quot;/&gt;&lt;/object&gt;&lt;object type=&quot;3&quot; unique_id=&quot;10007&quot;&gt;&lt;property id=&quot;20148&quot; value=&quot;5&quot;/&gt;&lt;property id=&quot;20300&quot; value=&quot;Slide 5 - &amp;quot;A High-Level BI Architecture&amp;quot;&quot;/&gt;&lt;property id=&quot;20307&quot; value=&quot;260&quot;/&gt;&lt;/object&gt;&lt;object type=&quot;3&quot; unique_id=&quot;10008&quot;&gt;&lt;property id=&quot;20148&quot; value=&quot;5&quot;/&gt;&lt;property id=&quot;20300&quot; value=&quot;Slide 6 - &amp;quot;Detailed level BI Architecture &amp;quot;&quot;/&gt;&lt;property id=&quot;20307&quot; value=&quot;261&quot;/&gt;&lt;/object&gt;&lt;object type=&quot;3&quot; unique_id=&quot;10009&quot;&gt;&lt;property id=&quot;20148&quot; value=&quot;5&quot;/&gt;&lt;property id=&quot;20300&quot; value=&quot;Slide 7 - &amp;quot;Source Systems&amp;quot;&quot;/&gt;&lt;property id=&quot;20307&quot; value=&quot;262&quot;/&gt;&lt;/object&gt;&lt;object type=&quot;3&quot; unique_id=&quot;10010&quot;&gt;&lt;property id=&quot;20148&quot; value=&quot;5&quot;/&gt;&lt;property id=&quot;20300&quot; value=&quot;Slide 8 - &amp;quot;BI Services components&amp;quot;&quot;/&gt;&lt;property id=&quot;20307&quot; value=&quot;263&quot;/&gt;&lt;/object&gt;&lt;object type=&quot;3&quot; unique_id=&quot;10011&quot;&gt;&lt;property id=&quot;20148&quot; value=&quot;5&quot;/&gt;&lt;property id=&quot;20300&quot; value=&quot;Slide 9 - &amp;quot;Types of BI users&amp;quot;&quot;/&gt;&lt;property id=&quot;20307&quot; value=&quot;264&quot;/&gt;&lt;/object&gt;&lt;object type=&quot;3&quot; unique_id=&quot;10012&quot;&gt;&lt;property id=&quot;20148&quot; value=&quot;5&quot;/&gt;&lt;property id=&quot;20300&quot; value=&quot;Slide 10 - &amp;quot; BI Applications&amp;quot;&quot;/&gt;&lt;property id=&quot;20307&quot; value=&quot;265&quot;/&gt;&lt;/object&gt;&lt;object type=&quot;3&quot; unique_id=&quot;10013&quot;&gt;&lt;property id=&quot;20148&quot; value=&quot;5&quot;/&gt;&lt;property id=&quot;20300&quot; value=&quot;Slide 11 - &amp;quot;Strategic BI Applications&amp;quot;&quot;/&gt;&lt;property id=&quot;20307&quot; value=&quot;266&quot;/&gt;&lt;/object&gt;&lt;object type=&quot;3&quot; unique_id=&quot;10014&quot;&gt;&lt;property id=&quot;20148&quot; value=&quot;5&quot;/&gt;&lt;property id=&quot;20300&quot; value=&quot;Slide 12 - &amp;quot;Tactical BI Applications&amp;quot;&quot;/&gt;&lt;property id=&quot;20307&quot; value=&quot;267&quot;/&gt;&lt;/object&gt;&lt;object type=&quot;3&quot; unique_id=&quot;10015&quot;&gt;&lt;property id=&quot;20148&quot; value=&quot;5&quot;/&gt;&lt;property id=&quot;20300&quot; value=&quot;Slide 13 - &amp;quot;Operational BI Applications&amp;quot;&quot;/&gt;&lt;property id=&quot;20307&quot; value=&quot;268&quot;/&gt;&lt;/object&gt;&lt;object type=&quot;3&quot; unique_id=&quot;10016&quot;&gt;&lt;property id=&quot;20148&quot; value=&quot;5&quot;/&gt;&lt;property id=&quot;20300&quot; value=&quot;Slide 14 - &amp;quot;BI Business Value&amp;quot;&quot;/&gt;&lt;property id=&quot;20307&quot; value=&quot;269&quot;/&gt;&lt;/object&gt;&lt;/object&gt;&lt;object type=&quot;8&quot; unique_id=&quot;10036&quot;&gt;&lt;/object&gt;&lt;/object&gt;&lt;/database&gt;"/>
  <p:tag name="SECTOMILLISECCONVERTED" val="1"/>
</p:tagLst>
</file>

<file path=ppt/theme/theme1.xml><?xml version="1.0" encoding="utf-8"?>
<a:theme xmlns:a="http://schemas.openxmlformats.org/drawingml/2006/main" name="Blank Presentation">
  <a:themeElements>
    <a:clrScheme name="">
      <a:dk1>
        <a:srgbClr val="808080"/>
      </a:dk1>
      <a:lt1>
        <a:srgbClr val="FFFFFF"/>
      </a:lt1>
      <a:dk2>
        <a:srgbClr val="FFFFFF"/>
      </a:dk2>
      <a:lt2>
        <a:srgbClr val="B3B3B3"/>
      </a:lt2>
      <a:accent1>
        <a:srgbClr val="779A09"/>
      </a:accent1>
      <a:accent2>
        <a:srgbClr val="0096A4"/>
      </a:accent2>
      <a:accent3>
        <a:srgbClr val="FFFFFF"/>
      </a:accent3>
      <a:accent4>
        <a:srgbClr val="6C6C6C"/>
      </a:accent4>
      <a:accent5>
        <a:srgbClr val="BDCAAA"/>
      </a:accent5>
      <a:accent6>
        <a:srgbClr val="008794"/>
      </a:accent6>
      <a:hlink>
        <a:srgbClr val="70887C"/>
      </a:hlink>
      <a:folHlink>
        <a:srgbClr val="AC9922"/>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1C822F07-8DC6-424B-8864-D64B54C2304D}" vid="{6C81457A-1CE1-4FD1-82E3-2FCB00E229C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372</TotalTime>
  <Words>2243</Words>
  <Application>Microsoft Office PowerPoint</Application>
  <PresentationFormat>On-screen Show (4:3)</PresentationFormat>
  <Paragraphs>137</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ＭＳ Ｐゴシック</vt:lpstr>
      <vt:lpstr>Arial</vt:lpstr>
      <vt:lpstr>Blank Presentation</vt:lpstr>
      <vt:lpstr>Business Intelligence Concepts,  Tools, and Applications </vt:lpstr>
      <vt:lpstr>BI Concepts</vt:lpstr>
      <vt:lpstr>What is Business Intelligence </vt:lpstr>
      <vt:lpstr>Evolution of BI Capabilities</vt:lpstr>
      <vt:lpstr>A High-Level BI Architecture</vt:lpstr>
      <vt:lpstr>Detailed level BI Architecture </vt:lpstr>
      <vt:lpstr>Source Systems</vt:lpstr>
      <vt:lpstr>BI Services components</vt:lpstr>
      <vt:lpstr>Types of BI users</vt:lpstr>
      <vt:lpstr> BI Applications</vt:lpstr>
      <vt:lpstr>Strategic BI Applications</vt:lpstr>
      <vt:lpstr>Tactical BI Applications</vt:lpstr>
      <vt:lpstr>Operational BI Applications</vt:lpstr>
      <vt:lpstr>BI Business Value</vt:lpstr>
    </vt:vector>
  </TitlesOfParts>
  <Company>Korak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matt</dc:creator>
  <cp:lastModifiedBy>Karimi, Jahangir</cp:lastModifiedBy>
  <cp:revision>34</cp:revision>
  <cp:lastPrinted>2014-09-08T17:56:58Z</cp:lastPrinted>
  <dcterms:created xsi:type="dcterms:W3CDTF">2015-09-28T20:53:26Z</dcterms:created>
  <dcterms:modified xsi:type="dcterms:W3CDTF">2016-01-28T16:16:08Z</dcterms:modified>
</cp:coreProperties>
</file>