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1765" autoAdjust="0"/>
  </p:normalViewPr>
  <p:slideViewPr>
    <p:cSldViewPr>
      <p:cViewPr varScale="1">
        <p:scale>
          <a:sx n="64" d="100"/>
          <a:sy n="64" d="100"/>
        </p:scale>
        <p:origin x="11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0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Adopted from Hill, G. (2008). “A Guide to Enterprise Reporting.” http://ghill. customer.netspace.net.au/reporting/components. html (accessed February 2013).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Adopted from Hill, G. (2008). “A Guide to Enterprise Reporting.” http://ghill.customer.netspace.net.au/reporting/components.html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(accessed February 2013).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Source:  Hill, G. (2008). “A Guide to Enterprise Reporting.” http://ghill. customer.netspace.net.au/reporting/components. html (accessed February 2013).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Source: this slide is from</a:t>
            </a:r>
            <a:r>
              <a:rPr lang="en-US" sz="1200" b="1" baseline="0" dirty="0" smtClean="0"/>
              <a:t> </a:t>
            </a:r>
            <a:r>
              <a:rPr lang="en-US" sz="1200" b="1" dirty="0" err="1" smtClean="0"/>
              <a:t>MicroStrategy</a:t>
            </a:r>
            <a:endParaRPr lang="en-US" sz="1200" b="1" dirty="0" smtClean="0"/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While reports can be distributed in print form or via e-mail, they are typically accessed via a corporate intranet. </a:t>
            </a:r>
          </a:p>
        </p:txBody>
      </p:sp>
    </p:spTree>
    <p:extLst>
      <p:ext uri="{BB962C8B-B14F-4D97-AF65-F5344CB8AC3E}">
        <p14:creationId xmlns:p14="http://schemas.microsoft.com/office/powerpoint/2010/main" val="3593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Source: this slide is from</a:t>
            </a:r>
            <a:r>
              <a:rPr lang="en-US" sz="1200" b="1" baseline="0" dirty="0" smtClean="0"/>
              <a:t> </a:t>
            </a:r>
            <a:r>
              <a:rPr lang="en-US" sz="1200" b="1" dirty="0" err="1" smtClean="0"/>
              <a:t>MicroStrategy</a:t>
            </a:r>
            <a:endParaRPr lang="en-US" sz="1200" b="1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eaLnBrk="1" hangingPunct="1"/>
            <a:r>
              <a:rPr lang="en-US" i="1" dirty="0" smtClean="0"/>
              <a:t>Before we go into</a:t>
            </a:r>
            <a:r>
              <a:rPr lang="en-US" i="1" baseline="0" dirty="0" smtClean="0"/>
              <a:t> BI specifics, clarify some of the terminology of words you will use throughout the presentation. Terms like </a:t>
            </a:r>
            <a:r>
              <a:rPr lang="en-US" b="1" i="1" baseline="0" dirty="0" smtClean="0"/>
              <a:t>attributes, facts and metrics</a:t>
            </a:r>
            <a:r>
              <a:rPr lang="en-US" i="1" baseline="0" dirty="0" smtClean="0"/>
              <a:t> are specific to </a:t>
            </a:r>
            <a:r>
              <a:rPr lang="en-US" b="1" i="1" baseline="0" dirty="0" smtClean="0"/>
              <a:t>MicroStrategy</a:t>
            </a:r>
            <a:r>
              <a:rPr lang="en-US" i="1" baseline="0" dirty="0" smtClean="0"/>
              <a:t>, so you should orient students what these words mean before you start using them. Use the next few slides to explain the terms on them.</a:t>
            </a:r>
          </a:p>
          <a:p>
            <a:pPr eaLnBrk="1" hangingPunct="1"/>
            <a:endParaRPr lang="en-US" i="1" baseline="0" dirty="0" smtClean="0"/>
          </a:p>
          <a:p>
            <a:endParaRPr lang="en-US" dirty="0" smtClean="0"/>
          </a:p>
          <a:p>
            <a:r>
              <a:rPr lang="en-US" dirty="0" smtClean="0"/>
              <a:t>The foundation of these reports is various sources of data coming from both inside and outside the organization. </a:t>
            </a:r>
          </a:p>
          <a:p>
            <a:endParaRPr lang="en-US" dirty="0" smtClean="0"/>
          </a:p>
          <a:p>
            <a:r>
              <a:rPr lang="en-US" dirty="0" smtClean="0"/>
              <a:t>Creation of these reports involves </a:t>
            </a:r>
            <a:r>
              <a:rPr lang="en-US" b="1" dirty="0" smtClean="0"/>
              <a:t>ETL</a:t>
            </a:r>
            <a:r>
              <a:rPr lang="en-US" dirty="0" smtClean="0"/>
              <a:t> (extract, transform, and load) procedures in coordination with a data warehouse and then using one or more reporting tools. </a:t>
            </a:r>
          </a:p>
          <a:p>
            <a:pPr eaLnBrk="1" hangingPunct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24631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dirty="0" smtClean="0"/>
              <a:t>Source: this slide is from</a:t>
            </a:r>
            <a:r>
              <a:rPr lang="en-US" sz="1200" b="1" baseline="0" dirty="0" smtClean="0"/>
              <a:t> </a:t>
            </a:r>
            <a:r>
              <a:rPr lang="en-US" sz="1200" b="1" dirty="0" err="1" smtClean="0"/>
              <a:t>MicroStrategy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29692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Source: </a:t>
            </a:r>
            <a:r>
              <a:rPr lang="en-US" dirty="0" err="1" smtClean="0"/>
              <a:t>Sharda</a:t>
            </a:r>
            <a:r>
              <a:rPr lang="en-US" dirty="0" smtClean="0"/>
              <a:t>, R. </a:t>
            </a:r>
            <a:r>
              <a:rPr lang="en-US" dirty="0" err="1" smtClean="0"/>
              <a:t>Delen</a:t>
            </a:r>
            <a:r>
              <a:rPr lang="en-US" dirty="0" smtClean="0"/>
              <a:t>, D. and Turban, E. (2015), Business Intelligence and Analytics: Systems for Decision Support, 10 ED, Chapter 4..</a:t>
            </a: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391400" cy="1143000"/>
          </a:xfrm>
        </p:spPr>
        <p:txBody>
          <a:bodyPr/>
          <a:lstStyle/>
          <a:p>
            <a:pPr algn="l"/>
            <a:r>
              <a:rPr lang="en-US" dirty="0"/>
              <a:t>Business Intelligence Concepts, </a:t>
            </a:r>
            <a:br>
              <a:rPr lang="en-US" dirty="0"/>
            </a:br>
            <a:r>
              <a:rPr lang="en-US" dirty="0"/>
              <a:t>Tools, and Applications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391400" cy="1600200"/>
          </a:xfrm>
        </p:spPr>
        <p:txBody>
          <a:bodyPr/>
          <a:lstStyle/>
          <a:p>
            <a:r>
              <a:rPr lang="en-US" dirty="0"/>
              <a:t>Week 2: Business Intelligence Concepts and Platform Capabilities</a:t>
            </a:r>
          </a:p>
          <a:p>
            <a:r>
              <a:rPr lang="en-US" dirty="0"/>
              <a:t>Lesson </a:t>
            </a:r>
            <a:r>
              <a:rPr lang="en-US" dirty="0" smtClean="0"/>
              <a:t>3: Business Reporting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64" y="187377"/>
            <a:ext cx="8382000" cy="685800"/>
          </a:xfrm>
        </p:spPr>
        <p:txBody>
          <a:bodyPr/>
          <a:lstStyle/>
          <a:p>
            <a:r>
              <a:rPr lang="en-US" dirty="0" smtClean="0"/>
              <a:t>Business Reporting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4" y="732579"/>
            <a:ext cx="8743167" cy="5334000"/>
          </a:xfrm>
        </p:spPr>
      </p:pic>
      <p:sp>
        <p:nvSpPr>
          <p:cNvPr id="3" name="Rectangle 2"/>
          <p:cNvSpPr/>
          <p:nvPr/>
        </p:nvSpPr>
        <p:spPr>
          <a:xfrm>
            <a:off x="-29497" y="56388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000" dirty="0">
                <a:solidFill>
                  <a:srgbClr val="000000"/>
                </a:solidFill>
              </a:rPr>
              <a:t>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66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146175"/>
            <a:ext cx="8552473" cy="5176838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0" kern="1200" dirty="0"/>
              <a:t>Business reporting is about good </a:t>
            </a:r>
            <a:r>
              <a:rPr lang="en-US" b="0" kern="1200" dirty="0" smtClean="0"/>
              <a:t>story-telling.</a:t>
            </a:r>
          </a:p>
          <a:p>
            <a:pPr lvl="1">
              <a:spcBef>
                <a:spcPct val="30000"/>
              </a:spcBef>
              <a:defRPr/>
            </a:pPr>
            <a:r>
              <a:rPr lang="en-US" kern="1200" dirty="0"/>
              <a:t>T</a:t>
            </a:r>
            <a:r>
              <a:rPr lang="en-US" b="0" kern="1200" dirty="0" smtClean="0"/>
              <a:t>hink </a:t>
            </a:r>
            <a:r>
              <a:rPr lang="en-US" b="0" kern="1200" dirty="0"/>
              <a:t>of your analysis as a story—use a story </a:t>
            </a:r>
            <a:r>
              <a:rPr lang="en-US" b="0" kern="1200" dirty="0" smtClean="0"/>
              <a:t>structure.</a:t>
            </a:r>
          </a:p>
          <a:p>
            <a:pPr lvl="2">
              <a:spcBef>
                <a:spcPct val="30000"/>
              </a:spcBef>
              <a:defRPr/>
            </a:pPr>
            <a:r>
              <a:rPr lang="en-US" kern="1200" dirty="0"/>
              <a:t>B</a:t>
            </a:r>
            <a:r>
              <a:rPr lang="en-US" b="0" kern="1200" dirty="0" smtClean="0"/>
              <a:t>e </a:t>
            </a:r>
            <a:r>
              <a:rPr lang="en-US" b="0" kern="1200" dirty="0"/>
              <a:t>authentic—your story will </a:t>
            </a:r>
            <a:r>
              <a:rPr lang="en-US" b="0" kern="1200" dirty="0" smtClean="0"/>
              <a:t>flow.</a:t>
            </a:r>
          </a:p>
          <a:p>
            <a:pPr lvl="2">
              <a:spcBef>
                <a:spcPct val="30000"/>
              </a:spcBef>
              <a:defRPr/>
            </a:pPr>
            <a:r>
              <a:rPr lang="en-US" kern="1200" dirty="0"/>
              <a:t>B</a:t>
            </a:r>
            <a:r>
              <a:rPr lang="en-US" b="0" kern="1200" dirty="0" smtClean="0"/>
              <a:t>e </a:t>
            </a:r>
            <a:r>
              <a:rPr lang="en-US" b="0" kern="1200" dirty="0"/>
              <a:t>visual—think of yourself as a film </a:t>
            </a:r>
            <a:r>
              <a:rPr lang="en-US" b="0" kern="1200" dirty="0" smtClean="0"/>
              <a:t>editor.</a:t>
            </a:r>
          </a:p>
          <a:p>
            <a:pPr lvl="2">
              <a:spcBef>
                <a:spcPct val="30000"/>
              </a:spcBef>
              <a:defRPr/>
            </a:pPr>
            <a:r>
              <a:rPr lang="en-US" b="0" kern="1200" dirty="0" smtClean="0"/>
              <a:t>Make </a:t>
            </a:r>
            <a:r>
              <a:rPr lang="en-US" b="0" kern="1200" dirty="0"/>
              <a:t>it easy for your audience and you. Invite and direct </a:t>
            </a:r>
            <a:r>
              <a:rPr lang="en-US" b="0" kern="1200" dirty="0" smtClean="0"/>
              <a:t>discussion</a:t>
            </a:r>
            <a:r>
              <a:rPr lang="en-US" kern="1200" dirty="0"/>
              <a:t>.</a:t>
            </a:r>
            <a:endParaRPr lang="en-US" b="0" kern="1200" dirty="0"/>
          </a:p>
        </p:txBody>
      </p:sp>
      <p:sp>
        <p:nvSpPr>
          <p:cNvPr id="4" name="Rectangle 3"/>
          <p:cNvSpPr/>
          <p:nvPr/>
        </p:nvSpPr>
        <p:spPr>
          <a:xfrm>
            <a:off x="121939" y="5638800"/>
            <a:ext cx="361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28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Business Reporting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4" y="838200"/>
            <a:ext cx="7797452" cy="4800600"/>
          </a:xfrm>
        </p:spPr>
      </p:pic>
      <p:sp>
        <p:nvSpPr>
          <p:cNvPr id="3" name="Rectangle 2"/>
          <p:cNvSpPr/>
          <p:nvPr/>
        </p:nvSpPr>
        <p:spPr>
          <a:xfrm>
            <a:off x="0" y="57912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+mn-cs"/>
              </a:rPr>
              <a:t>Adopted from Hill, G. (2008). “A Guide to Enterprise Reporting.”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Reporting </a:t>
            </a:r>
            <a:r>
              <a:rPr lang="en-US" dirty="0" smtClean="0"/>
              <a:t>Systems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6" y="935974"/>
            <a:ext cx="8555990" cy="4645025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  <a:defRPr/>
            </a:pPr>
            <a:r>
              <a:rPr lang="en-US" sz="2000" kern="1200" dirty="0">
                <a:latin typeface="Arial" charset="0"/>
              </a:rPr>
              <a:t>According to Hill (2008) there are following components to a business reporting system:</a:t>
            </a:r>
          </a:p>
          <a:p>
            <a:pPr>
              <a:spcBef>
                <a:spcPct val="30000"/>
              </a:spcBef>
              <a:defRPr/>
            </a:pPr>
            <a:r>
              <a:rPr lang="en-US" sz="2000" i="1" kern="1200" dirty="0" smtClean="0"/>
              <a:t>OLTP  (Online </a:t>
            </a:r>
            <a:r>
              <a:rPr lang="en-US" sz="2000" i="1" kern="1200" dirty="0"/>
              <a:t>transaction </a:t>
            </a:r>
            <a:r>
              <a:rPr lang="en-US" sz="2000" i="1" kern="1200" dirty="0" smtClean="0"/>
              <a:t>processing)- </a:t>
            </a:r>
            <a:r>
              <a:rPr lang="en-US" sz="2000" b="0" kern="1200" dirty="0"/>
              <a:t>A system that measures some aspect of the real world as events (e.g., transactions) and records them into enterprise </a:t>
            </a:r>
            <a:r>
              <a:rPr lang="en-US" sz="2000" b="0" kern="1200" dirty="0" smtClean="0"/>
              <a:t>databases.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i="1" kern="1200" dirty="0"/>
              <a:t>D</a:t>
            </a:r>
            <a:r>
              <a:rPr lang="en-US" sz="2000" i="1" kern="1200" dirty="0" smtClean="0"/>
              <a:t>ata supply- </a:t>
            </a:r>
            <a:r>
              <a:rPr lang="en-US" sz="2000" b="0" kern="1200" dirty="0"/>
              <a:t>A system that takes recorded events/transactions and delivers them reliably to the reporting </a:t>
            </a:r>
            <a:r>
              <a:rPr lang="en-US" sz="2000" b="0" kern="1200" dirty="0" smtClean="0"/>
              <a:t>system.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i="1" kern="1200" dirty="0"/>
              <a:t>E</a:t>
            </a:r>
            <a:r>
              <a:rPr lang="en-US" sz="2000" i="1" kern="1200" dirty="0" smtClean="0"/>
              <a:t>TL (extract, transform, and load)- </a:t>
            </a:r>
            <a:r>
              <a:rPr lang="en-US" sz="2000" b="0" kern="1200" dirty="0"/>
              <a:t>This is the intermediate step where these recorded transactions/events are checked for quality, put into the appropriate format, and inserted into the desired data </a:t>
            </a:r>
            <a:r>
              <a:rPr lang="en-US" sz="2000" b="0" kern="1200" dirty="0" smtClean="0"/>
              <a:t>format.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i="1" kern="1200" dirty="0"/>
              <a:t>D</a:t>
            </a:r>
            <a:r>
              <a:rPr lang="en-US" sz="2000" i="1" kern="1200" dirty="0" smtClean="0"/>
              <a:t>ata storage- </a:t>
            </a:r>
            <a:r>
              <a:rPr lang="en-US" sz="2000" b="0" kern="1200" dirty="0"/>
              <a:t>This is the storage area for the data and metadata. It could be a flat file or a spreadsheet, but it is usually a relational database management system (RDBMS) set up as a data mart, data warehouse, or operational data store (</a:t>
            </a:r>
            <a:r>
              <a:rPr lang="en-US" sz="2000" b="0" kern="1200" dirty="0" smtClean="0"/>
              <a:t>ODS</a:t>
            </a:r>
            <a:r>
              <a:rPr lang="en-US" sz="2000" kern="1200" dirty="0"/>
              <a:t>)</a:t>
            </a:r>
            <a:endParaRPr lang="en-US" sz="2000" i="1" kern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233" y="5793698"/>
            <a:ext cx="3209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+mn-cs"/>
              </a:rPr>
              <a:t>Adopted from Hill, G. (2008). “A Guide to Enterprise Reporting.”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Reporting </a:t>
            </a:r>
            <a:r>
              <a:rPr lang="en-US" dirty="0" smtClean="0"/>
              <a:t>Systems Components- </a:t>
            </a:r>
            <a:r>
              <a:rPr lang="en-US" alt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" y="1605607"/>
            <a:ext cx="8580416" cy="4340225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sz="2000" i="1" kern="1200" dirty="0"/>
              <a:t>Business </a:t>
            </a:r>
            <a:r>
              <a:rPr lang="en-US" sz="2000" i="1" kern="1200" dirty="0" smtClean="0"/>
              <a:t>logic- </a:t>
            </a:r>
            <a:r>
              <a:rPr lang="en-US" sz="2000" b="0" kern="1200" dirty="0"/>
              <a:t>The explicit steps for how the recorded transactions/events are to be converted into metrics, scorecards, and </a:t>
            </a:r>
            <a:r>
              <a:rPr lang="en-US" sz="2000" b="0" kern="1200" dirty="0" smtClean="0"/>
              <a:t>dashboards.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i="1" kern="1200" dirty="0"/>
              <a:t>P</a:t>
            </a:r>
            <a:r>
              <a:rPr lang="en-US" sz="2000" i="1" kern="1200" dirty="0" smtClean="0"/>
              <a:t>ublication- </a:t>
            </a:r>
            <a:r>
              <a:rPr lang="en-US" sz="2000" b="0" kern="1200" dirty="0"/>
              <a:t>The system that builds the various reports and hosts them (for users) or disseminates them (to users). These systems may also provide notification, annotation, collaboration, and other </a:t>
            </a:r>
            <a:r>
              <a:rPr lang="en-US" sz="2000" b="0" kern="1200" dirty="0" smtClean="0"/>
              <a:t>services.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i="1" kern="1200" dirty="0"/>
              <a:t>A</a:t>
            </a:r>
            <a:r>
              <a:rPr lang="en-US" sz="2000" i="1" kern="1200" dirty="0" smtClean="0"/>
              <a:t>ssurance- </a:t>
            </a:r>
            <a:r>
              <a:rPr lang="en-US" sz="2000" b="0" kern="1200" dirty="0"/>
              <a:t>A good business reporting system is expected to offer a quality service to its users. This includes determining if and when the right information is to be delivered to the right people in the right </a:t>
            </a:r>
            <a:r>
              <a:rPr lang="en-US" sz="2000" b="0" kern="1200" dirty="0" smtClean="0"/>
              <a:t>way/format</a:t>
            </a:r>
            <a:r>
              <a:rPr lang="en-US" sz="2000" kern="1200" dirty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2734" y="57150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+mn-cs"/>
              </a:rPr>
              <a:t>Adopted from Hill, G. (2008). “A Guide to Enterprise Reporting.”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2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0" y="1146175"/>
            <a:ext cx="8505260" cy="4340225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 smtClean="0"/>
              <a:t>List multiple types of business reports and describe their shared building blocks </a:t>
            </a:r>
          </a:p>
          <a:p>
            <a:pPr lvl="1"/>
            <a:r>
              <a:rPr lang="en-US" dirty="0"/>
              <a:t>Summarize different questions business reports grapple with and the options for displaying the answers.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earn the components and structure of the business </a:t>
            </a:r>
            <a:r>
              <a:rPr lang="en-US" dirty="0"/>
              <a:t>reporting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Create various reports using </a:t>
            </a:r>
            <a:r>
              <a:rPr lang="en-US" dirty="0" err="1" smtClean="0"/>
              <a:t>MicroStrategy</a:t>
            </a:r>
            <a:r>
              <a:rPr lang="en-US" dirty="0" smtClean="0"/>
              <a:t> </a:t>
            </a:r>
            <a:r>
              <a:rPr lang="en-US" dirty="0"/>
              <a:t>BI platform </a:t>
            </a:r>
          </a:p>
        </p:txBody>
      </p:sp>
    </p:spTree>
    <p:extLst>
      <p:ext uri="{BB962C8B-B14F-4D97-AF65-F5344CB8AC3E}">
        <p14:creationId xmlns:p14="http://schemas.microsoft.com/office/powerpoint/2010/main" val="279227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6" y="1146175"/>
            <a:ext cx="8492734" cy="4111625"/>
          </a:xfrm>
        </p:spPr>
        <p:txBody>
          <a:bodyPr/>
          <a:lstStyle/>
          <a:p>
            <a:r>
              <a:rPr lang="en-US" dirty="0" smtClean="0"/>
              <a:t>Report?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communication artifact prepared to convey specific </a:t>
            </a:r>
            <a:r>
              <a:rPr lang="en-US" dirty="0" smtClean="0"/>
              <a:t>information</a:t>
            </a:r>
          </a:p>
          <a:p>
            <a:r>
              <a:rPr lang="en-US" dirty="0"/>
              <a:t>A</a:t>
            </a:r>
            <a:r>
              <a:rPr lang="en-US" dirty="0" smtClean="0"/>
              <a:t> report can fulfill many functions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ensure proper departmental </a:t>
            </a:r>
            <a:r>
              <a:rPr lang="en-US" dirty="0" smtClean="0"/>
              <a:t>functioning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the results of an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persuade others to </a:t>
            </a:r>
            <a:r>
              <a:rPr lang="en-US" dirty="0" smtClean="0"/>
              <a:t>act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create an organizational </a:t>
            </a:r>
            <a:r>
              <a:rPr lang="en-US" dirty="0" smtClean="0"/>
              <a:t>memory…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416" y="5638800"/>
            <a:ext cx="29999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Adopted from </a:t>
            </a:r>
            <a:r>
              <a:rPr lang="en-US" sz="1000" dirty="0" err="1" smtClean="0">
                <a:solidFill>
                  <a:srgbClr val="000000"/>
                </a:solidFill>
              </a:rPr>
              <a:t>Sharda</a:t>
            </a:r>
            <a:r>
              <a:rPr lang="en-US" sz="1000" dirty="0">
                <a:solidFill>
                  <a:srgbClr val="000000"/>
                </a:solidFill>
              </a:rPr>
              <a:t>, R. </a:t>
            </a:r>
            <a:r>
              <a:rPr lang="en-US" sz="1000" dirty="0" err="1">
                <a:solidFill>
                  <a:srgbClr val="000000"/>
                </a:solidFill>
              </a:rPr>
              <a:t>Delen</a:t>
            </a:r>
            <a:r>
              <a:rPr lang="en-US" sz="1000" dirty="0">
                <a:solidFill>
                  <a:srgbClr val="000000"/>
                </a:solidFill>
              </a:rPr>
              <a:t>, D. and Turban, E. (2015), Business Intelligence and </a:t>
            </a:r>
            <a:r>
              <a:rPr lang="en-US" sz="1000" dirty="0" err="1" smtClean="0">
                <a:solidFill>
                  <a:srgbClr val="000000"/>
                </a:solidFill>
              </a:rPr>
              <a:t>Analyti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cs</a:t>
            </a:r>
            <a:r>
              <a:rPr lang="en-US" sz="1000" dirty="0">
                <a:solidFill>
                  <a:srgbClr val="000000"/>
                </a:solidFill>
              </a:rPr>
              <a:t>: Systems for Decision Support, 10 ED, </a:t>
            </a:r>
            <a:r>
              <a:rPr lang="en-US" sz="1000" dirty="0" smtClean="0">
                <a:solidFill>
                  <a:srgbClr val="000000"/>
                </a:solidFill>
              </a:rPr>
              <a:t>Chapter 4 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7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1146175"/>
            <a:ext cx="8768220" cy="5605354"/>
          </a:xfrm>
        </p:spPr>
        <p:txBody>
          <a:bodyPr/>
          <a:lstStyle/>
          <a:p>
            <a:r>
              <a:rPr lang="en-US" b="0" dirty="0" smtClean="0"/>
              <a:t>Business report is </a:t>
            </a:r>
            <a:r>
              <a:rPr lang="en-US" b="0" dirty="0"/>
              <a:t>A written document that contains information regarding business </a:t>
            </a:r>
            <a:r>
              <a:rPr lang="en-US" b="0" dirty="0" smtClean="0"/>
              <a:t>matters.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urpose</a:t>
            </a:r>
            <a:r>
              <a:rPr lang="en-US" i="1" dirty="0"/>
              <a:t>: </a:t>
            </a:r>
            <a:r>
              <a:rPr lang="en-US" dirty="0" smtClean="0"/>
              <a:t>to </a:t>
            </a:r>
            <a:r>
              <a:rPr lang="en-US" dirty="0"/>
              <a:t>improve managerial </a:t>
            </a:r>
            <a:r>
              <a:rPr lang="en-US" dirty="0" smtClean="0"/>
              <a:t>decisions</a:t>
            </a:r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ource</a:t>
            </a:r>
            <a:r>
              <a:rPr lang="en-US" i="1" dirty="0"/>
              <a:t>: </a:t>
            </a:r>
            <a:r>
              <a:rPr lang="en-US" dirty="0" smtClean="0"/>
              <a:t>data </a:t>
            </a:r>
            <a:r>
              <a:rPr lang="en-US" dirty="0"/>
              <a:t>from inside and outside the organization (via the use of </a:t>
            </a:r>
            <a:r>
              <a:rPr lang="en-US" dirty="0" smtClean="0"/>
              <a:t>ETL)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ormat</a:t>
            </a:r>
            <a:r>
              <a:rPr lang="en-US" dirty="0"/>
              <a:t>: </a:t>
            </a:r>
            <a:r>
              <a:rPr lang="en-US" dirty="0" smtClean="0"/>
              <a:t>text </a:t>
            </a:r>
            <a:r>
              <a:rPr lang="en-US" dirty="0"/>
              <a:t>+ tables + </a:t>
            </a:r>
            <a:r>
              <a:rPr lang="en-US" dirty="0" smtClean="0"/>
              <a:t>graphs/charts</a:t>
            </a:r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istribution</a:t>
            </a:r>
            <a:r>
              <a:rPr lang="en-US" i="1" dirty="0"/>
              <a:t>: </a:t>
            </a:r>
            <a:r>
              <a:rPr lang="en-US" dirty="0" smtClean="0"/>
              <a:t>in-print</a:t>
            </a:r>
            <a:r>
              <a:rPr lang="en-US" dirty="0"/>
              <a:t>, email, </a:t>
            </a:r>
            <a:r>
              <a:rPr lang="en-US" dirty="0" smtClean="0"/>
              <a:t>portal/intranet</a:t>
            </a:r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ypes </a:t>
            </a:r>
            <a:r>
              <a:rPr lang="en-US" dirty="0" smtClean="0"/>
              <a:t>(in terms of content and format)</a:t>
            </a:r>
          </a:p>
          <a:p>
            <a:pPr lvl="2"/>
            <a:r>
              <a:rPr lang="en-US" i="1" dirty="0"/>
              <a:t>I</a:t>
            </a:r>
            <a:r>
              <a:rPr lang="en-US" i="1" dirty="0" smtClean="0"/>
              <a:t>nformal </a:t>
            </a:r>
            <a:r>
              <a:rPr lang="en-US" dirty="0"/>
              <a:t>– a single letter or a </a:t>
            </a:r>
            <a:r>
              <a:rPr lang="en-US" dirty="0" smtClean="0"/>
              <a:t>memo</a:t>
            </a:r>
          </a:p>
          <a:p>
            <a:pPr lvl="2"/>
            <a:r>
              <a:rPr lang="en-US" i="1" dirty="0"/>
              <a:t>F</a:t>
            </a:r>
            <a:r>
              <a:rPr lang="en-US" i="1" dirty="0" smtClean="0"/>
              <a:t>ormal</a:t>
            </a:r>
            <a:r>
              <a:rPr lang="en-US" dirty="0" smtClean="0"/>
              <a:t> </a:t>
            </a:r>
            <a:r>
              <a:rPr lang="en-US" dirty="0"/>
              <a:t>– 10-100 pages; cover + summary + </a:t>
            </a:r>
            <a:r>
              <a:rPr lang="en-US" dirty="0" smtClean="0"/>
              <a:t>text</a:t>
            </a:r>
          </a:p>
          <a:p>
            <a:pPr lvl="2"/>
            <a:r>
              <a:rPr lang="en-US" i="1" dirty="0"/>
              <a:t>S</a:t>
            </a:r>
            <a:r>
              <a:rPr lang="en-US" i="1" dirty="0" smtClean="0"/>
              <a:t>hort </a:t>
            </a:r>
            <a:r>
              <a:rPr lang="en-US" i="1" dirty="0"/>
              <a:t>report </a:t>
            </a:r>
            <a:r>
              <a:rPr lang="en-US" dirty="0"/>
              <a:t>– periodic, informative, </a:t>
            </a:r>
            <a:r>
              <a:rPr lang="en-US" dirty="0" smtClean="0"/>
              <a:t>investigative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063" y="5638800"/>
            <a:ext cx="34323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Source:  </a:t>
            </a:r>
            <a:r>
              <a:rPr lang="en-US" sz="1000" dirty="0" err="1">
                <a:solidFill>
                  <a:srgbClr val="000000"/>
                </a:solidFill>
              </a:rPr>
              <a:t>Sharda</a:t>
            </a:r>
            <a:r>
              <a:rPr lang="en-US" sz="1000" dirty="0">
                <a:solidFill>
                  <a:srgbClr val="000000"/>
                </a:solidFill>
              </a:rPr>
              <a:t>, R. </a:t>
            </a:r>
            <a:r>
              <a:rPr lang="en-US" sz="1000" dirty="0" err="1">
                <a:solidFill>
                  <a:srgbClr val="000000"/>
                </a:solidFill>
              </a:rPr>
              <a:t>Delen</a:t>
            </a:r>
            <a:r>
              <a:rPr lang="en-US" sz="1000" dirty="0">
                <a:solidFill>
                  <a:srgbClr val="000000"/>
                </a:solidFill>
              </a:rPr>
              <a:t>, D. and Turban, E. (2015), Business Intelligence and </a:t>
            </a:r>
            <a:r>
              <a:rPr lang="en-US" sz="1000" dirty="0" err="1">
                <a:solidFill>
                  <a:srgbClr val="000000"/>
                </a:solidFill>
              </a:rPr>
              <a:t>Analyti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cs</a:t>
            </a:r>
            <a:r>
              <a:rPr lang="en-US" sz="1000" dirty="0">
                <a:solidFill>
                  <a:srgbClr val="000000"/>
                </a:solidFill>
              </a:rPr>
              <a:t>: Systems for Decision Support, 10 ED, Chapter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Helvetica" charset="0"/>
              </a:rPr>
              <a:t>Business Reports Building Blocks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439" t="-537" r="676" b="24321"/>
          <a:stretch/>
        </p:blipFill>
        <p:spPr bwMode="auto">
          <a:xfrm>
            <a:off x="203200" y="2676746"/>
            <a:ext cx="8940800" cy="37748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93" name="Rectangle 4"/>
          <p:cNvSpPr>
            <a:spLocks/>
          </p:cNvSpPr>
          <p:nvPr/>
        </p:nvSpPr>
        <p:spPr bwMode="auto">
          <a:xfrm>
            <a:off x="1216114" y="1111759"/>
            <a:ext cx="2383661" cy="282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Attributes</a:t>
            </a:r>
          </a:p>
        </p:txBody>
      </p:sp>
      <p:sp>
        <p:nvSpPr>
          <p:cNvPr id="12294" name="Rectangle 5"/>
          <p:cNvSpPr>
            <a:spLocks/>
          </p:cNvSpPr>
          <p:nvPr/>
        </p:nvSpPr>
        <p:spPr bwMode="auto">
          <a:xfrm>
            <a:off x="5285878" y="1111759"/>
            <a:ext cx="1976182" cy="282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Metrics</a:t>
            </a:r>
          </a:p>
        </p:txBody>
      </p:sp>
      <p:sp>
        <p:nvSpPr>
          <p:cNvPr id="12295" name="Rectangle 6"/>
          <p:cNvSpPr>
            <a:spLocks/>
          </p:cNvSpPr>
          <p:nvPr/>
        </p:nvSpPr>
        <p:spPr bwMode="auto">
          <a:xfrm>
            <a:off x="1193594" y="1538150"/>
            <a:ext cx="3140293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Descriptive information providing business context and defining summarization levels for calculations</a:t>
            </a:r>
          </a:p>
        </p:txBody>
      </p:sp>
      <p:sp>
        <p:nvSpPr>
          <p:cNvPr id="12296" name="Rectangle 7"/>
          <p:cNvSpPr>
            <a:spLocks/>
          </p:cNvSpPr>
          <p:nvPr/>
        </p:nvSpPr>
        <p:spPr bwMode="auto">
          <a:xfrm>
            <a:off x="5285876" y="1538150"/>
            <a:ext cx="1976184" cy="483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Quantitative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business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measures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193595" y="1487920"/>
            <a:ext cx="3052158" cy="0"/>
          </a:xfrm>
          <a:prstGeom prst="line">
            <a:avLst/>
          </a:prstGeom>
          <a:noFill/>
          <a:ln w="27093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5268631" y="1484572"/>
            <a:ext cx="1830491" cy="3348"/>
          </a:xfrm>
          <a:prstGeom prst="line">
            <a:avLst/>
          </a:prstGeom>
          <a:noFill/>
          <a:ln w="27093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0422" y="2331125"/>
            <a:ext cx="1876083" cy="365760"/>
            <a:chOff x="4944815" y="2210059"/>
            <a:chExt cx="1876083" cy="560035"/>
          </a:xfrm>
        </p:grpSpPr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4944815" y="2210059"/>
              <a:ext cx="373931" cy="5335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5478363" y="2210059"/>
              <a:ext cx="267891" cy="5335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6546578" y="2210059"/>
              <a:ext cx="274320" cy="5486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6119069" y="2210059"/>
              <a:ext cx="80025" cy="5600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24638" y="2325656"/>
            <a:ext cx="906364" cy="365760"/>
            <a:chOff x="2490267" y="2316100"/>
            <a:chExt cx="906364" cy="481087"/>
          </a:xfrm>
        </p:grpSpPr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 flipH="1">
              <a:off x="2490267" y="2316100"/>
              <a:ext cx="213196" cy="481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>
              <a:off x="3238129" y="2316100"/>
              <a:ext cx="158502" cy="481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4262" name="Picture 6" descr="D:\Program Files (x86)\MicroStrategy\Web ASPx\style\mstr\images\iconView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4" t="76252" r="14915"/>
          <a:stretch/>
        </p:blipFill>
        <p:spPr bwMode="auto">
          <a:xfrm>
            <a:off x="576649" y="1144101"/>
            <a:ext cx="616945" cy="6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D:\Program Files (x86)\MicroStrategy\Web ASPx\style\mstr\images\iconView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7" t="76252" r="37213"/>
          <a:stretch/>
        </p:blipFill>
        <p:spPr bwMode="auto">
          <a:xfrm>
            <a:off x="4675062" y="1139221"/>
            <a:ext cx="566928" cy="6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Helvetica" charset="0"/>
              </a:rPr>
              <a:t>Business Reports Building Blocks</a:t>
            </a:r>
          </a:p>
        </p:txBody>
      </p:sp>
      <p:sp>
        <p:nvSpPr>
          <p:cNvPr id="18" name="Rectangle 4"/>
          <p:cNvSpPr>
            <a:spLocks/>
          </p:cNvSpPr>
          <p:nvPr/>
        </p:nvSpPr>
        <p:spPr bwMode="auto">
          <a:xfrm>
            <a:off x="3165122" y="1084302"/>
            <a:ext cx="2767274" cy="282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Report Grid or Table</a:t>
            </a:r>
            <a:endParaRPr lang="en-US" sz="2400" b="1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3232732" y="1665806"/>
            <a:ext cx="2699664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Basic building block for every business analytic application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238088" y="1564105"/>
            <a:ext cx="2694308" cy="0"/>
          </a:xfrm>
          <a:prstGeom prst="line">
            <a:avLst/>
          </a:prstGeom>
          <a:noFill/>
          <a:ln w="27093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pic>
        <p:nvPicPr>
          <p:cNvPr id="29" name="Picture 6" descr="D:\Program Files (x86)\MicroStrategy\Web ASPx\style\mstr\images\iconView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2" t="26046" r="-1272" b="50321"/>
          <a:stretch/>
        </p:blipFill>
        <p:spPr bwMode="auto">
          <a:xfrm>
            <a:off x="2598008" y="1522534"/>
            <a:ext cx="640080" cy="6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439" t="-537" r="676" b="24321"/>
          <a:stretch/>
        </p:blipFill>
        <p:spPr bwMode="auto">
          <a:xfrm>
            <a:off x="338667" y="2308558"/>
            <a:ext cx="8568266" cy="4126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92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Helvetica" charset="0"/>
              </a:rPr>
              <a:t>Business Reports Building Blocks</a:t>
            </a:r>
          </a:p>
        </p:txBody>
      </p:sp>
      <p:pic>
        <p:nvPicPr>
          <p:cNvPr id="26" name="Picture 6" descr="D:\Program Files (x86)\MicroStrategy\Web ASPx\style\mstr\images\iconView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4" r="80799" b="52733"/>
          <a:stretch/>
        </p:blipFill>
        <p:spPr bwMode="auto">
          <a:xfrm>
            <a:off x="76200" y="5396449"/>
            <a:ext cx="588934" cy="6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D:\Program Files (x86)\MicroStrategy\Web ASPx\style\mstr\images\iconView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1" t="52133" r="59559" b="27341"/>
          <a:stretch/>
        </p:blipFill>
        <p:spPr bwMode="auto">
          <a:xfrm>
            <a:off x="485382" y="1407865"/>
            <a:ext cx="58521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/>
          </p:cNvSpPr>
          <p:nvPr/>
        </p:nvSpPr>
        <p:spPr bwMode="auto">
          <a:xfrm>
            <a:off x="705756" y="5361893"/>
            <a:ext cx="1279362" cy="282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Filters</a:t>
            </a:r>
            <a:endParaRPr lang="en-US" sz="2400" b="1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31" name="Rectangle 6"/>
          <p:cNvSpPr>
            <a:spLocks/>
          </p:cNvSpPr>
          <p:nvPr/>
        </p:nvSpPr>
        <p:spPr bwMode="auto">
          <a:xfrm>
            <a:off x="683235" y="5715000"/>
            <a:ext cx="3202965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Specify conditions the data must meet to be included on the report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267098" y="1114566"/>
            <a:ext cx="1371665" cy="282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Prompts</a:t>
            </a:r>
            <a:endParaRPr lang="en-US" sz="2400" b="1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1089740" y="1593109"/>
            <a:ext cx="3060503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45203" bIns="26788"/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Helvetica" charset="0"/>
                <a:sym typeface="Helvetica" charset="0"/>
              </a:rPr>
              <a:t>Allow users to dynamically select the information to be displayed in the report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Helvetica" charset="0"/>
              <a:sym typeface="Helvetica" charset="0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1108512" y="1558257"/>
            <a:ext cx="1920240" cy="0"/>
          </a:xfrm>
          <a:prstGeom prst="line">
            <a:avLst/>
          </a:prstGeom>
          <a:noFill/>
          <a:ln w="27093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3" t="38200" r="29234" b="46322"/>
          <a:stretch/>
        </p:blipFill>
        <p:spPr bwMode="auto">
          <a:xfrm>
            <a:off x="3971858" y="1063394"/>
            <a:ext cx="2362041" cy="62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6122129" y="5425440"/>
            <a:ext cx="1097280" cy="822960"/>
          </a:xfrm>
          <a:prstGeom prst="ellipse">
            <a:avLst/>
          </a:prstGeom>
          <a:solidFill>
            <a:srgbClr val="C00000">
              <a:alpha val="58000"/>
            </a:srgb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Purchased 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last 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 </a:t>
            </a: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months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018560" y="5425440"/>
            <a:ext cx="1097280" cy="822960"/>
          </a:xfrm>
          <a:prstGeom prst="ellipse">
            <a:avLst/>
          </a:prstGeom>
          <a:solidFill>
            <a:srgbClr val="336699">
              <a:alpha val="58000"/>
            </a:srgb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My Store Items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3776943" y="5739157"/>
            <a:ext cx="1920240" cy="0"/>
          </a:xfrm>
          <a:prstGeom prst="line">
            <a:avLst/>
          </a:prstGeom>
          <a:noFill/>
          <a:ln w="27093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l="439" t="-537" r="676" b="24321"/>
          <a:stretch/>
        </p:blipFill>
        <p:spPr bwMode="auto">
          <a:xfrm>
            <a:off x="485382" y="2421157"/>
            <a:ext cx="8658618" cy="2975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38200" b="46322"/>
          <a:stretch/>
        </p:blipFill>
        <p:spPr bwMode="auto">
          <a:xfrm>
            <a:off x="4322960" y="1705045"/>
            <a:ext cx="1659836" cy="62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387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Reports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745" y="1146175"/>
            <a:ext cx="8538405" cy="5176838"/>
          </a:xfrm>
        </p:spPr>
        <p:txBody>
          <a:bodyPr/>
          <a:lstStyle/>
          <a:p>
            <a:r>
              <a:rPr lang="en-US" i="1" dirty="0" smtClean="0"/>
              <a:t>Standard reports</a:t>
            </a:r>
          </a:p>
          <a:p>
            <a:pPr lvl="1"/>
            <a:r>
              <a:rPr lang="en-US" b="0" kern="1200" dirty="0"/>
              <a:t>A</a:t>
            </a:r>
            <a:r>
              <a:rPr lang="en-US" b="0" kern="1200" dirty="0" smtClean="0"/>
              <a:t>nswer </a:t>
            </a:r>
            <a:r>
              <a:rPr lang="en-US" b="0" kern="1200" dirty="0"/>
              <a:t>the questions: What happened? When did it happen? Example: Monthly or quarterly financial reports. We all know about </a:t>
            </a:r>
            <a:r>
              <a:rPr lang="en-US" b="0" kern="1200" dirty="0" smtClean="0"/>
              <a:t>these.</a:t>
            </a:r>
          </a:p>
          <a:p>
            <a:r>
              <a:rPr lang="en-US" i="1" kern="1200" dirty="0"/>
              <a:t>A</a:t>
            </a:r>
            <a:r>
              <a:rPr lang="en-US" i="1" dirty="0" smtClean="0"/>
              <a:t>d hoc Reports</a:t>
            </a:r>
          </a:p>
          <a:p>
            <a:pPr lvl="1"/>
            <a:r>
              <a:rPr lang="en-US" b="0" kern="1200" dirty="0"/>
              <a:t>A</a:t>
            </a:r>
            <a:r>
              <a:rPr lang="en-US" b="0" kern="1200" dirty="0" smtClean="0"/>
              <a:t>nswer </a:t>
            </a:r>
            <a:r>
              <a:rPr lang="en-US" b="0" kern="1200" dirty="0"/>
              <a:t>the questions: How many? How often? Where? Example: Custom reports that describe the number of hospital patients for every diagnosis code for each day of the </a:t>
            </a:r>
            <a:r>
              <a:rPr lang="en-US" b="0" kern="1200" dirty="0" smtClean="0"/>
              <a:t>week.</a:t>
            </a:r>
          </a:p>
          <a:p>
            <a:r>
              <a:rPr lang="en-US" i="1" kern="1200" dirty="0"/>
              <a:t>Q</a:t>
            </a:r>
            <a:r>
              <a:rPr lang="en-US" i="1" dirty="0" smtClean="0"/>
              <a:t>uery drilldown (or OLAP)</a:t>
            </a:r>
          </a:p>
          <a:p>
            <a:pPr lvl="1"/>
            <a:r>
              <a:rPr lang="en-US" b="0" kern="1200" dirty="0"/>
              <a:t>A</a:t>
            </a:r>
            <a:r>
              <a:rPr lang="en-US" b="0" kern="1200" dirty="0" smtClean="0"/>
              <a:t>nswers </a:t>
            </a:r>
            <a:r>
              <a:rPr lang="en-US" b="0" kern="1200" dirty="0"/>
              <a:t>the questions: Where exactly is the problem? How do I find the answers? Example: Sort and explore data about different types of cell phone users and their calling </a:t>
            </a:r>
            <a:r>
              <a:rPr lang="en-US" b="0" kern="1200" dirty="0" smtClean="0"/>
              <a:t>behaviors</a:t>
            </a:r>
            <a:r>
              <a:rPr lang="en-US" kern="1200" dirty="0"/>
              <a:t>.</a:t>
            </a:r>
            <a:endParaRPr lang="en-US" b="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42388" y="6529388"/>
            <a:ext cx="201612" cy="2063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4B0973-9273-4C46-9DBD-F69E519C3C53}" type="slidenum">
              <a:rPr lang="en-US" smtClean="0">
                <a:solidFill>
                  <a:srgbClr val="343434"/>
                </a:solidFill>
              </a:rPr>
              <a:pPr>
                <a:defRPr/>
              </a:pPr>
              <a:t>7</a:t>
            </a:fld>
            <a:endParaRPr lang="en-US">
              <a:solidFill>
                <a:srgbClr val="34343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829" y="5638800"/>
            <a:ext cx="3736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73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Dashboard-type </a:t>
            </a:r>
            <a:r>
              <a:rPr lang="en-US" i="1" dirty="0" smtClean="0"/>
              <a:t>Reports</a:t>
            </a:r>
          </a:p>
          <a:p>
            <a:pPr lvl="1"/>
            <a:r>
              <a:rPr lang="en-US" kern="1200" dirty="0"/>
              <a:t>p</a:t>
            </a:r>
            <a:r>
              <a:rPr lang="en-US" kern="1200" dirty="0" smtClean="0"/>
              <a:t>resent </a:t>
            </a:r>
            <a:r>
              <a:rPr lang="en-US" kern="1200" dirty="0"/>
              <a:t>a range of performance indicators on one page, with both static/predefined elements and customizable widgets and </a:t>
            </a:r>
            <a:r>
              <a:rPr lang="en-US" kern="1200" dirty="0" smtClean="0"/>
              <a:t>views.</a:t>
            </a:r>
          </a:p>
          <a:p>
            <a:r>
              <a:rPr lang="en-US" i="1" kern="1200" dirty="0"/>
              <a:t>B</a:t>
            </a:r>
            <a:r>
              <a:rPr lang="en-US" i="1" dirty="0" smtClean="0"/>
              <a:t>alanced </a:t>
            </a:r>
            <a:r>
              <a:rPr lang="en-US" i="1" dirty="0"/>
              <a:t>Scorecard-type </a:t>
            </a:r>
            <a:r>
              <a:rPr lang="en-US" i="1" dirty="0" smtClean="0"/>
              <a:t>Reports</a:t>
            </a:r>
          </a:p>
          <a:p>
            <a:pPr lvl="1"/>
            <a:r>
              <a:rPr lang="en-US" kern="1200" dirty="0"/>
              <a:t>p</a:t>
            </a:r>
            <a:r>
              <a:rPr lang="en-US" kern="1200" dirty="0" smtClean="0"/>
              <a:t>resent </a:t>
            </a:r>
            <a:r>
              <a:rPr lang="en-US" kern="1200" dirty="0"/>
              <a:t>an integrated view of a company’s health and include financial, customer, business process, and learning/growth </a:t>
            </a:r>
            <a:r>
              <a:rPr lang="en-US" kern="1200" dirty="0" smtClean="0"/>
              <a:t>perspectives.</a:t>
            </a:r>
          </a:p>
          <a:p>
            <a:r>
              <a:rPr lang="en-US" i="1" kern="1200" dirty="0"/>
              <a:t>M</a:t>
            </a:r>
            <a:r>
              <a:rPr lang="en-US" i="1" dirty="0" smtClean="0"/>
              <a:t>etric </a:t>
            </a:r>
            <a:r>
              <a:rPr lang="en-US" i="1" dirty="0"/>
              <a:t>Management </a:t>
            </a:r>
            <a:r>
              <a:rPr lang="en-US" i="1" dirty="0" smtClean="0"/>
              <a:t>Reports</a:t>
            </a:r>
          </a:p>
          <a:p>
            <a:pPr lvl="1"/>
            <a:r>
              <a:rPr lang="en-US" kern="1200" dirty="0"/>
              <a:t>i</a:t>
            </a:r>
            <a:r>
              <a:rPr lang="en-US" kern="1200" dirty="0" smtClean="0"/>
              <a:t>nvolve </a:t>
            </a:r>
            <a:r>
              <a:rPr lang="en-US" kern="1200" dirty="0"/>
              <a:t>outcome-oriented metrics based on service level agreements and/or key performance indicators. Can be used as part of business performance </a:t>
            </a:r>
            <a:r>
              <a:rPr lang="en-US" kern="1200" dirty="0" smtClean="0"/>
              <a:t>management</a:t>
            </a:r>
            <a:endParaRPr lang="en-US" kern="1200" dirty="0"/>
          </a:p>
        </p:txBody>
      </p:sp>
      <p:sp>
        <p:nvSpPr>
          <p:cNvPr id="4" name="Rectangle 3"/>
          <p:cNvSpPr/>
          <p:nvPr/>
        </p:nvSpPr>
        <p:spPr>
          <a:xfrm>
            <a:off x="152400" y="5646295"/>
            <a:ext cx="342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5129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usiness Intelligence Concepts,  Tools, and Applications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Business Reporting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Business Report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Business Report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Business Reports Building Blocks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Business Reports Building Blocks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Business Reports Building Blocks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Types of Business Reports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Types of Business Reports&amp;quot;&quot;/&gt;&lt;property id=&quot;20307&quot; value=&quot;264&quot;/&gt;&lt;/object&gt;&lt;object type=&quot;3&quot; unique_id=&quot;10013&quot;&gt;&lt;property id=&quot;20148&quot; value=&quot;5&quot;/&gt;&lt;property id=&quot;20300&quot; value=&quot;Slide 10 - &amp;quot;Business Reporting&amp;quot;&quot;/&gt;&lt;property id=&quot;20307&quot; value=&quot;266&quot;/&gt;&lt;/object&gt;&lt;object type=&quot;3&quot; unique_id=&quot;10014&quot;&gt;&lt;property id=&quot;20148&quot; value=&quot;5&quot;/&gt;&lt;property id=&quot;20300&quot; value=&quot;Slide 11 - &amp;quot;Business Reporting&amp;quot;&quot;/&gt;&lt;property id=&quot;20307&quot; value=&quot;267&quot;/&gt;&lt;/object&gt;&lt;object type=&quot;3&quot; unique_id=&quot;10016&quot;&gt;&lt;property id=&quot;20148&quot; value=&quot;5&quot;/&gt;&lt;property id=&quot;20300&quot; value=&quot;Slide 12 - &amp;quot;Components of Business Reporting Systems&amp;quot;&quot;/&gt;&lt;property id=&quot;20307&quot; value=&quot;269&quot;/&gt;&lt;/object&gt;&lt;object type=&quot;3&quot; unique_id=&quot;10017&quot;&gt;&lt;property id=&quot;20148&quot; value=&quot;5&quot;/&gt;&lt;property id=&quot;20300&quot; value=&quot;Slide 13 - &amp;quot;Business Reporting Systems Components&amp;quot;&quot;/&gt;&lt;property id=&quot;20307&quot; value=&quot;270&quot;/&gt;&lt;/object&gt;&lt;object type=&quot;3&quot; unique_id=&quot;10018&quot;&gt;&lt;property id=&quot;20148&quot; value=&quot;5&quot;/&gt;&lt;property id=&quot;20300&quot; value=&quot;Slide 14 - &amp;quot;Business Reporting Systems Components- contd&amp;quot;&quot;/&gt;&lt;property id=&quot;20307&quot; value=&quot;271&quot;/&gt;&lt;/object&gt;&lt;/object&gt;&lt;object type=&quot;8&quot; unique_id=&quot;1003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121</TotalTime>
  <Words>1446</Words>
  <Application>Microsoft Office PowerPoint</Application>
  <PresentationFormat>On-screen Show (4:3)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Helvetica</vt:lpstr>
      <vt:lpstr>Blank Presentation</vt:lpstr>
      <vt:lpstr>Business Intelligence Concepts,  Tools, and Applications </vt:lpstr>
      <vt:lpstr>Business Reporting</vt:lpstr>
      <vt:lpstr>Business Report</vt:lpstr>
      <vt:lpstr>Business Report</vt:lpstr>
      <vt:lpstr>Business Reports Building Blocks</vt:lpstr>
      <vt:lpstr>Business Reports Building Blocks</vt:lpstr>
      <vt:lpstr>Business Reports Building Blocks</vt:lpstr>
      <vt:lpstr>Types of Business Reports</vt:lpstr>
      <vt:lpstr>Types of Business Reports</vt:lpstr>
      <vt:lpstr>Business Reporting</vt:lpstr>
      <vt:lpstr>Business Reporting</vt:lpstr>
      <vt:lpstr>Components of Business Reporting Systems</vt:lpstr>
      <vt:lpstr>Business Reporting Systems Components</vt:lpstr>
      <vt:lpstr>Business Reporting Systems Components- contd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21</cp:revision>
  <cp:lastPrinted>2014-09-08T17:56:58Z</cp:lastPrinted>
  <dcterms:created xsi:type="dcterms:W3CDTF">2015-10-01T08:27:03Z</dcterms:created>
  <dcterms:modified xsi:type="dcterms:W3CDTF">2015-11-22T19:36:49Z</dcterms:modified>
</cp:coreProperties>
</file>