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14"/>
  </p:notesMasterIdLst>
  <p:sldIdLst>
    <p:sldId id="256" r:id="rId2"/>
    <p:sldId id="257" r:id="rId3"/>
    <p:sldId id="262" r:id="rId4"/>
    <p:sldId id="261" r:id="rId5"/>
    <p:sldId id="259" r:id="rId6"/>
    <p:sldId id="260" r:id="rId7"/>
    <p:sldId id="263" r:id="rId8"/>
    <p:sldId id="264" r:id="rId9"/>
    <p:sldId id="265" r:id="rId10"/>
    <p:sldId id="266" r:id="rId11"/>
    <p:sldId id="267" r:id="rId12"/>
    <p:sldId id="268" r:id="rId13"/>
  </p:sldIdLst>
  <p:sldSz cx="9144000" cy="6858000" type="screen4x3"/>
  <p:notesSz cx="6858000" cy="9144000"/>
  <p:custDataLst>
    <p:tags r:id="rId15"/>
  </p:custDataLst>
  <p:defaultTextStyle>
    <a:defPPr>
      <a:defRPr lang="en-US"/>
    </a:defPPr>
    <a:lvl1pPr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1pPr>
    <a:lvl2pPr marL="4572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2pPr>
    <a:lvl3pPr marL="9144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3pPr>
    <a:lvl4pPr marL="13716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4pPr>
    <a:lvl5pPr marL="1828800" algn="l" rtl="0" fontAlgn="base">
      <a:spcBef>
        <a:spcPct val="0"/>
      </a:spcBef>
      <a:spcAft>
        <a:spcPct val="0"/>
      </a:spcAft>
      <a:defRPr sz="2400" kern="1200">
        <a:solidFill>
          <a:schemeClr val="tx1"/>
        </a:solidFill>
        <a:latin typeface="Arial" pitchFamily="127" charset="0"/>
        <a:ea typeface="ＭＳ Ｐゴシック" pitchFamily="127" charset="-128"/>
        <a:cs typeface="ＭＳ Ｐゴシック" pitchFamily="127" charset="-128"/>
      </a:defRPr>
    </a:lvl5pPr>
    <a:lvl6pPr marL="22860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6pPr>
    <a:lvl7pPr marL="27432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7pPr>
    <a:lvl8pPr marL="32004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8pPr>
    <a:lvl9pPr marL="3657600" algn="l" defTabSz="457200" rtl="0" eaLnBrk="1" latinLnBrk="0" hangingPunct="1">
      <a:defRPr sz="2400" kern="1200">
        <a:solidFill>
          <a:schemeClr val="tx1"/>
        </a:solidFill>
        <a:latin typeface="Arial" pitchFamily="127" charset="0"/>
        <a:ea typeface="ＭＳ Ｐゴシック" pitchFamily="127" charset="-128"/>
        <a:cs typeface="ＭＳ Ｐゴシック" pitchFamily="127"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387B8"/>
    <a:srgbClr val="0A54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63625" autoAdjust="0"/>
  </p:normalViewPr>
  <p:slideViewPr>
    <p:cSldViewPr>
      <p:cViewPr varScale="1">
        <p:scale>
          <a:sx n="67" d="100"/>
          <a:sy n="67" d="100"/>
        </p:scale>
        <p:origin x="1032" y="4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endParaRPr lang="en-US"/>
          </a:p>
        </p:txBody>
      </p:sp>
      <p:sp>
        <p:nvSpPr>
          <p:cNvPr id="13316"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85A6B014-A7D7-4955-A04E-76201873E50A}" type="slidenum">
              <a:rPr lang="en-US"/>
              <a:pPr>
                <a:defRPr/>
              </a:pPr>
              <a:t>‹#›</a:t>
            </a:fld>
            <a:endParaRPr lang="en-US"/>
          </a:p>
        </p:txBody>
      </p:sp>
    </p:spTree>
    <p:extLst>
      <p:ext uri="{BB962C8B-B14F-4D97-AF65-F5344CB8AC3E}">
        <p14:creationId xmlns:p14="http://schemas.microsoft.com/office/powerpoint/2010/main" val="3233218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ＭＳ Ｐゴシック" pitchFamily="127" charset="-128"/>
      </a:defRPr>
    </a:lvl1pPr>
    <a:lvl2pPr marL="4572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2pPr>
    <a:lvl3pPr marL="9144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3pPr>
    <a:lvl4pPr marL="13716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4pPr>
    <a:lvl5pPr marL="1828800" algn="l" rtl="0" eaLnBrk="0" fontAlgn="base" hangingPunct="0">
      <a:spcBef>
        <a:spcPct val="30000"/>
      </a:spcBef>
      <a:spcAft>
        <a:spcPct val="0"/>
      </a:spcAft>
      <a:defRPr sz="1200" kern="1200">
        <a:solidFill>
          <a:schemeClr val="tx1"/>
        </a:solidFill>
        <a:latin typeface="Arial" pitchFamily="127" charset="0"/>
        <a:ea typeface="ＭＳ Ｐゴシック" pitchFamily="12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p:spPr>
        <p:txBody>
          <a:bodyPr/>
          <a:lstStyle/>
          <a:p>
            <a:fld id="{AE3E28CA-1B7E-42DB-BC16-E6BAED1E33A0}" type="slidenum">
              <a:rPr lang="en-US"/>
              <a:pPr/>
              <a:t>0</a:t>
            </a:fld>
            <a:endParaRPr lang="en-US"/>
          </a:p>
        </p:txBody>
      </p:sp>
      <p:sp>
        <p:nvSpPr>
          <p:cNvPr id="15362" name="Placeholder 2"/>
          <p:cNvSpPr>
            <a:spLocks noGrp="1" noRot="1" noChangeAspect="1" noChangeArrowheads="1" noTextEdit="1"/>
          </p:cNvSpPr>
          <p:nvPr>
            <p:ph type="sldImg"/>
          </p:nvPr>
        </p:nvSpPr>
        <p:spPr>
          <a:ln/>
        </p:spPr>
      </p:sp>
      <p:sp>
        <p:nvSpPr>
          <p:cNvPr id="15363" name="Placeholder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934816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75F6EEE-86A5-4AFB-A39C-AA8718B31936}" type="slidenum">
              <a:rPr lang="en-US" altLang="en-US"/>
              <a:pPr/>
              <a:t>9</a:t>
            </a:fld>
            <a:endParaRPr lang="en-US" alt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xfrm>
            <a:off x="914400" y="4343400"/>
            <a:ext cx="5029200" cy="4114800"/>
          </a:xfrm>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dirty="0" smtClean="0">
                <a:solidFill>
                  <a:srgbClr val="000000"/>
                </a:solidFill>
              </a:rPr>
              <a:t>Adopted from Teradata University Network presentation on OLAP. </a:t>
            </a:r>
          </a:p>
          <a:p>
            <a:pPr eaLnBrk="1" hangingPunct="1"/>
            <a:endParaRPr lang="en-US" altLang="en-US" dirty="0" smtClean="0"/>
          </a:p>
          <a:p>
            <a:pPr eaLnBrk="1" hangingPunct="1"/>
            <a:r>
              <a:rPr lang="en-US" altLang="en-US" dirty="0" smtClean="0"/>
              <a:t>Different users may want to slice and dice the data differently, depending on their needed perspective.  In the second example, the account manager is primarily interested in how the different models are selling in the various dealerships.</a:t>
            </a:r>
          </a:p>
        </p:txBody>
      </p:sp>
    </p:spTree>
    <p:extLst>
      <p:ext uri="{BB962C8B-B14F-4D97-AF65-F5344CB8AC3E}">
        <p14:creationId xmlns:p14="http://schemas.microsoft.com/office/powerpoint/2010/main" val="3863009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E41B5D1-2C0F-4B7C-9232-F16D692A4632}" type="slidenum">
              <a:rPr lang="en-US" altLang="en-US"/>
              <a:pPr/>
              <a:t>10</a:t>
            </a:fld>
            <a:endParaRPr lang="en-US"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914400" y="4343400"/>
            <a:ext cx="5029200" cy="4114800"/>
          </a:xfrm>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dirty="0" smtClean="0">
                <a:solidFill>
                  <a:srgbClr val="000000"/>
                </a:solidFill>
              </a:rPr>
              <a:t>Adopted from Teradata University Network presentation on OLAP. </a:t>
            </a:r>
          </a:p>
          <a:p>
            <a:pPr eaLnBrk="1" hangingPunct="1"/>
            <a:endParaRPr lang="en-US" altLang="en-US" dirty="0" smtClean="0"/>
          </a:p>
          <a:p>
            <a:pPr eaLnBrk="1" hangingPunct="1"/>
            <a:r>
              <a:rPr lang="en-US" altLang="en-US" dirty="0" smtClean="0"/>
              <a:t>In OLAP software, drill-down and roll-up are performed with a single mouse click: (1) Roll up </a:t>
            </a:r>
            <a:r>
              <a:rPr lang="en-US" sz="1200" kern="1200" dirty="0" smtClean="0">
                <a:solidFill>
                  <a:schemeClr val="tx1"/>
                </a:solidFill>
                <a:effectLst/>
                <a:latin typeface="Arial" charset="0"/>
                <a:ea typeface="+mn-ea"/>
                <a:cs typeface="+mn-cs"/>
              </a:rPr>
              <a:t>Reduces dimensionality by projecting cube  along one of its axes using a summary operation, (2)  Drill Down Increases dimensionality by  expanding  summaries into values, or subdivides dimensions into finer details, (3) Pivot Rotates cube to display a different face comparing different dimensions</a:t>
            </a:r>
          </a:p>
          <a:p>
            <a:endParaRPr lang="en-US" sz="1200" kern="1200" dirty="0" smtClean="0">
              <a:solidFill>
                <a:schemeClr val="tx1"/>
              </a:solidFill>
              <a:effectLst/>
              <a:latin typeface="Arial" charset="0"/>
              <a:ea typeface="+mn-ea"/>
              <a:cs typeface="+mn-cs"/>
            </a:endParaRPr>
          </a:p>
          <a:p>
            <a:pPr eaLnBrk="1" hangingPunct="1"/>
            <a:endParaRPr lang="en-US" altLang="en-US" dirty="0" smtClean="0"/>
          </a:p>
        </p:txBody>
      </p:sp>
    </p:spTree>
    <p:extLst>
      <p:ext uri="{BB962C8B-B14F-4D97-AF65-F5344CB8AC3E}">
        <p14:creationId xmlns:p14="http://schemas.microsoft.com/office/powerpoint/2010/main" val="169487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buChar char="•"/>
              <a:defRPr>
                <a:solidFill>
                  <a:schemeClr val="tx2"/>
                </a:solidFill>
                <a:latin typeface="Tahoma" panose="020B0604030504040204" pitchFamily="34" charset="0"/>
              </a:defRPr>
            </a:lvl1pPr>
            <a:lvl2pPr marL="742950" indent="-285750">
              <a:buChar char="•"/>
              <a:defRPr>
                <a:solidFill>
                  <a:schemeClr val="tx2"/>
                </a:solidFill>
                <a:latin typeface="Tahoma" panose="020B0604030504040204" pitchFamily="34" charset="0"/>
              </a:defRPr>
            </a:lvl2pPr>
            <a:lvl3pPr marL="1143000" indent="-228600">
              <a:buChar char="•"/>
              <a:defRPr>
                <a:solidFill>
                  <a:schemeClr val="tx2"/>
                </a:solidFill>
                <a:latin typeface="Tahoma" panose="020B0604030504040204" pitchFamily="34" charset="0"/>
              </a:defRPr>
            </a:lvl3pPr>
            <a:lvl4pPr marL="1600200" indent="-228600">
              <a:buChar char="•"/>
              <a:defRPr>
                <a:solidFill>
                  <a:schemeClr val="tx2"/>
                </a:solidFill>
                <a:latin typeface="Tahoma" panose="020B0604030504040204" pitchFamily="34" charset="0"/>
              </a:defRPr>
            </a:lvl4pPr>
            <a:lvl5pPr marL="2057400" indent="-228600">
              <a:buChar char="•"/>
              <a:defRPr>
                <a:solidFill>
                  <a:schemeClr val="tx2"/>
                </a:solidFill>
                <a:latin typeface="Tahoma" panose="020B0604030504040204" pitchFamily="34" charset="0"/>
              </a:defRPr>
            </a:lvl5pPr>
            <a:lvl6pPr marL="2514600" indent="-228600" eaLnBrk="0" fontAlgn="base" hangingPunct="0">
              <a:spcBef>
                <a:spcPct val="0"/>
              </a:spcBef>
              <a:spcAft>
                <a:spcPct val="0"/>
              </a:spcAft>
              <a:buChar char="•"/>
              <a:defRPr>
                <a:solidFill>
                  <a:schemeClr val="tx2"/>
                </a:solidFill>
                <a:latin typeface="Tahoma" panose="020B0604030504040204" pitchFamily="34" charset="0"/>
              </a:defRPr>
            </a:lvl6pPr>
            <a:lvl7pPr marL="2971800" indent="-228600" eaLnBrk="0" fontAlgn="base" hangingPunct="0">
              <a:spcBef>
                <a:spcPct val="0"/>
              </a:spcBef>
              <a:spcAft>
                <a:spcPct val="0"/>
              </a:spcAft>
              <a:buChar char="•"/>
              <a:defRPr>
                <a:solidFill>
                  <a:schemeClr val="tx2"/>
                </a:solidFill>
                <a:latin typeface="Tahoma" panose="020B0604030504040204" pitchFamily="34" charset="0"/>
              </a:defRPr>
            </a:lvl7pPr>
            <a:lvl8pPr marL="3429000" indent="-228600" eaLnBrk="0" fontAlgn="base" hangingPunct="0">
              <a:spcBef>
                <a:spcPct val="0"/>
              </a:spcBef>
              <a:spcAft>
                <a:spcPct val="0"/>
              </a:spcAft>
              <a:buChar char="•"/>
              <a:defRPr>
                <a:solidFill>
                  <a:schemeClr val="tx2"/>
                </a:solidFill>
                <a:latin typeface="Tahoma" panose="020B0604030504040204" pitchFamily="34" charset="0"/>
              </a:defRPr>
            </a:lvl8pPr>
            <a:lvl9pPr marL="3886200" indent="-228600" eaLnBrk="0" fontAlgn="base" hangingPunct="0">
              <a:spcBef>
                <a:spcPct val="0"/>
              </a:spcBef>
              <a:spcAft>
                <a:spcPct val="0"/>
              </a:spcAft>
              <a:buChar char="•"/>
              <a:defRPr>
                <a:solidFill>
                  <a:schemeClr val="tx2"/>
                </a:solidFill>
                <a:latin typeface="Tahoma" panose="020B0604030504040204" pitchFamily="34" charset="0"/>
              </a:defRPr>
            </a:lvl9pPr>
          </a:lstStyle>
          <a:p>
            <a:pPr>
              <a:buFontTx/>
              <a:buNone/>
            </a:pPr>
            <a:fld id="{04521E84-D3E8-4081-A5B5-0F631459CA68}" type="slidenum">
              <a:rPr lang="en-US" altLang="en-US">
                <a:solidFill>
                  <a:schemeClr val="tx1"/>
                </a:solidFill>
                <a:latin typeface="Arial" panose="020B0604020202020204" pitchFamily="34" charset="0"/>
              </a:rPr>
              <a:pPr>
                <a:buFontTx/>
                <a:buNone/>
              </a:pPr>
              <a:t>11</a:t>
            </a:fld>
            <a:endParaRPr lang="en-US" altLang="en-US">
              <a:solidFill>
                <a:schemeClr val="tx1"/>
              </a:solidFill>
              <a:latin typeface="Arial" panose="020B0604020202020204"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dirty="0" smtClean="0">
                <a:solidFill>
                  <a:srgbClr val="000000"/>
                </a:solidFill>
              </a:rPr>
              <a:t>Adopted from Teradata University Network presentation on OLAP</a:t>
            </a:r>
            <a:r>
              <a:rPr lang="en-US" altLang="en-US" sz="1200" smtClean="0">
                <a:solidFill>
                  <a:srgbClr val="000000"/>
                </a:solidFill>
              </a:rPr>
              <a:t>. </a:t>
            </a:r>
            <a:endParaRPr lang="en-US" altLang="en-US" sz="1200" dirty="0" smtClean="0">
              <a:solidFill>
                <a:srgbClr val="000000"/>
              </a:solidFill>
            </a:endParaRPr>
          </a:p>
        </p:txBody>
      </p:sp>
    </p:spTree>
    <p:extLst>
      <p:ext uri="{BB962C8B-B14F-4D97-AF65-F5344CB8AC3E}">
        <p14:creationId xmlns:p14="http://schemas.microsoft.com/office/powerpoint/2010/main" val="2279499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1</a:t>
            </a:fld>
            <a:endParaRPr lang="en-US"/>
          </a:p>
        </p:txBody>
      </p:sp>
    </p:spTree>
    <p:extLst>
      <p:ext uri="{BB962C8B-B14F-4D97-AF65-F5344CB8AC3E}">
        <p14:creationId xmlns:p14="http://schemas.microsoft.com/office/powerpoint/2010/main" val="4013972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buChar char="•"/>
              <a:defRPr>
                <a:solidFill>
                  <a:schemeClr val="tx2"/>
                </a:solidFill>
                <a:latin typeface="Tahoma" panose="020B0604030504040204" pitchFamily="34" charset="0"/>
              </a:defRPr>
            </a:lvl1pPr>
            <a:lvl2pPr marL="742950" indent="-285750">
              <a:buChar char="•"/>
              <a:defRPr>
                <a:solidFill>
                  <a:schemeClr val="tx2"/>
                </a:solidFill>
                <a:latin typeface="Tahoma" panose="020B0604030504040204" pitchFamily="34" charset="0"/>
              </a:defRPr>
            </a:lvl2pPr>
            <a:lvl3pPr marL="1143000" indent="-228600">
              <a:buChar char="•"/>
              <a:defRPr>
                <a:solidFill>
                  <a:schemeClr val="tx2"/>
                </a:solidFill>
                <a:latin typeface="Tahoma" panose="020B0604030504040204" pitchFamily="34" charset="0"/>
              </a:defRPr>
            </a:lvl3pPr>
            <a:lvl4pPr marL="1600200" indent="-228600">
              <a:buChar char="•"/>
              <a:defRPr>
                <a:solidFill>
                  <a:schemeClr val="tx2"/>
                </a:solidFill>
                <a:latin typeface="Tahoma" panose="020B0604030504040204" pitchFamily="34" charset="0"/>
              </a:defRPr>
            </a:lvl4pPr>
            <a:lvl5pPr marL="2057400" indent="-228600">
              <a:buChar char="•"/>
              <a:defRPr>
                <a:solidFill>
                  <a:schemeClr val="tx2"/>
                </a:solidFill>
                <a:latin typeface="Tahoma" panose="020B0604030504040204" pitchFamily="34" charset="0"/>
              </a:defRPr>
            </a:lvl5pPr>
            <a:lvl6pPr marL="2514600" indent="-228600" eaLnBrk="0" fontAlgn="base" hangingPunct="0">
              <a:spcBef>
                <a:spcPct val="0"/>
              </a:spcBef>
              <a:spcAft>
                <a:spcPct val="0"/>
              </a:spcAft>
              <a:buChar char="•"/>
              <a:defRPr>
                <a:solidFill>
                  <a:schemeClr val="tx2"/>
                </a:solidFill>
                <a:latin typeface="Tahoma" panose="020B0604030504040204" pitchFamily="34" charset="0"/>
              </a:defRPr>
            </a:lvl6pPr>
            <a:lvl7pPr marL="2971800" indent="-228600" eaLnBrk="0" fontAlgn="base" hangingPunct="0">
              <a:spcBef>
                <a:spcPct val="0"/>
              </a:spcBef>
              <a:spcAft>
                <a:spcPct val="0"/>
              </a:spcAft>
              <a:buChar char="•"/>
              <a:defRPr>
                <a:solidFill>
                  <a:schemeClr val="tx2"/>
                </a:solidFill>
                <a:latin typeface="Tahoma" panose="020B0604030504040204" pitchFamily="34" charset="0"/>
              </a:defRPr>
            </a:lvl7pPr>
            <a:lvl8pPr marL="3429000" indent="-228600" eaLnBrk="0" fontAlgn="base" hangingPunct="0">
              <a:spcBef>
                <a:spcPct val="0"/>
              </a:spcBef>
              <a:spcAft>
                <a:spcPct val="0"/>
              </a:spcAft>
              <a:buChar char="•"/>
              <a:defRPr>
                <a:solidFill>
                  <a:schemeClr val="tx2"/>
                </a:solidFill>
                <a:latin typeface="Tahoma" panose="020B0604030504040204" pitchFamily="34" charset="0"/>
              </a:defRPr>
            </a:lvl8pPr>
            <a:lvl9pPr marL="3886200" indent="-228600" eaLnBrk="0" fontAlgn="base" hangingPunct="0">
              <a:spcBef>
                <a:spcPct val="0"/>
              </a:spcBef>
              <a:spcAft>
                <a:spcPct val="0"/>
              </a:spcAft>
              <a:buChar char="•"/>
              <a:defRPr>
                <a:solidFill>
                  <a:schemeClr val="tx2"/>
                </a:solidFill>
                <a:latin typeface="Tahoma" panose="020B0604030504040204" pitchFamily="34" charset="0"/>
              </a:defRPr>
            </a:lvl9pPr>
          </a:lstStyle>
          <a:p>
            <a:pPr>
              <a:buFontTx/>
              <a:buNone/>
            </a:pPr>
            <a:fld id="{904B865D-5E22-49FF-B3CF-5EA8E9A6E12D}" type="slidenum">
              <a:rPr lang="en-US" altLang="en-US">
                <a:solidFill>
                  <a:schemeClr val="tx1"/>
                </a:solidFill>
                <a:latin typeface="Arial" panose="020B0604020202020204" pitchFamily="34" charset="0"/>
              </a:rPr>
              <a:pPr>
                <a:buFontTx/>
                <a:buNone/>
              </a:pPr>
              <a:t>2</a:t>
            </a:fld>
            <a:endParaRPr lang="en-US" altLang="en-US">
              <a:solidFill>
                <a:schemeClr val="tx1"/>
              </a:solidFill>
              <a:latin typeface="Arial" panose="020B060402020202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r>
              <a:rPr lang="en-US" altLang="en-US" dirty="0" smtClean="0"/>
              <a:t>OLAP fits well with mission-critical applications like </a:t>
            </a:r>
            <a:r>
              <a:rPr lang="en-US" altLang="en-US" b="1" dirty="0" smtClean="0"/>
              <a:t>budgeting and financial reporting</a:t>
            </a:r>
            <a:r>
              <a:rPr lang="en-US" altLang="en-US" dirty="0" smtClean="0"/>
              <a:t>, as well as enabling decision support solutions like EIS and Balanced Scorecards.</a:t>
            </a:r>
          </a:p>
          <a:p>
            <a:pPr eaLnBrk="1" hangingPunct="1"/>
            <a:r>
              <a:rPr lang="en-US" altLang="en-US" dirty="0" smtClean="0"/>
              <a:t>In addition, other uses include manufacturing applications such as defect analysis and quality control.</a:t>
            </a:r>
          </a:p>
          <a:p>
            <a:pPr eaLnBrk="1" hangingPunct="1"/>
            <a:endParaRPr lang="en-US" altLang="en-US" dirty="0" smtClean="0"/>
          </a:p>
        </p:txBody>
      </p:sp>
    </p:spTree>
    <p:extLst>
      <p:ext uri="{BB962C8B-B14F-4D97-AF65-F5344CB8AC3E}">
        <p14:creationId xmlns:p14="http://schemas.microsoft.com/office/powerpoint/2010/main" val="1955786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buChar char="•"/>
              <a:defRPr>
                <a:solidFill>
                  <a:schemeClr val="tx2"/>
                </a:solidFill>
                <a:latin typeface="Tahoma" panose="020B0604030504040204" pitchFamily="34" charset="0"/>
              </a:defRPr>
            </a:lvl1pPr>
            <a:lvl2pPr marL="742950" indent="-285750">
              <a:buChar char="•"/>
              <a:defRPr>
                <a:solidFill>
                  <a:schemeClr val="tx2"/>
                </a:solidFill>
                <a:latin typeface="Tahoma" panose="020B0604030504040204" pitchFamily="34" charset="0"/>
              </a:defRPr>
            </a:lvl2pPr>
            <a:lvl3pPr marL="1143000" indent="-228600">
              <a:buChar char="•"/>
              <a:defRPr>
                <a:solidFill>
                  <a:schemeClr val="tx2"/>
                </a:solidFill>
                <a:latin typeface="Tahoma" panose="020B0604030504040204" pitchFamily="34" charset="0"/>
              </a:defRPr>
            </a:lvl3pPr>
            <a:lvl4pPr marL="1600200" indent="-228600">
              <a:buChar char="•"/>
              <a:defRPr>
                <a:solidFill>
                  <a:schemeClr val="tx2"/>
                </a:solidFill>
                <a:latin typeface="Tahoma" panose="020B0604030504040204" pitchFamily="34" charset="0"/>
              </a:defRPr>
            </a:lvl4pPr>
            <a:lvl5pPr marL="2057400" indent="-228600">
              <a:buChar char="•"/>
              <a:defRPr>
                <a:solidFill>
                  <a:schemeClr val="tx2"/>
                </a:solidFill>
                <a:latin typeface="Tahoma" panose="020B0604030504040204" pitchFamily="34" charset="0"/>
              </a:defRPr>
            </a:lvl5pPr>
            <a:lvl6pPr marL="2514600" indent="-228600" eaLnBrk="0" fontAlgn="base" hangingPunct="0">
              <a:spcBef>
                <a:spcPct val="0"/>
              </a:spcBef>
              <a:spcAft>
                <a:spcPct val="0"/>
              </a:spcAft>
              <a:buChar char="•"/>
              <a:defRPr>
                <a:solidFill>
                  <a:schemeClr val="tx2"/>
                </a:solidFill>
                <a:latin typeface="Tahoma" panose="020B0604030504040204" pitchFamily="34" charset="0"/>
              </a:defRPr>
            </a:lvl6pPr>
            <a:lvl7pPr marL="2971800" indent="-228600" eaLnBrk="0" fontAlgn="base" hangingPunct="0">
              <a:spcBef>
                <a:spcPct val="0"/>
              </a:spcBef>
              <a:spcAft>
                <a:spcPct val="0"/>
              </a:spcAft>
              <a:buChar char="•"/>
              <a:defRPr>
                <a:solidFill>
                  <a:schemeClr val="tx2"/>
                </a:solidFill>
                <a:latin typeface="Tahoma" panose="020B0604030504040204" pitchFamily="34" charset="0"/>
              </a:defRPr>
            </a:lvl7pPr>
            <a:lvl8pPr marL="3429000" indent="-228600" eaLnBrk="0" fontAlgn="base" hangingPunct="0">
              <a:spcBef>
                <a:spcPct val="0"/>
              </a:spcBef>
              <a:spcAft>
                <a:spcPct val="0"/>
              </a:spcAft>
              <a:buChar char="•"/>
              <a:defRPr>
                <a:solidFill>
                  <a:schemeClr val="tx2"/>
                </a:solidFill>
                <a:latin typeface="Tahoma" panose="020B0604030504040204" pitchFamily="34" charset="0"/>
              </a:defRPr>
            </a:lvl8pPr>
            <a:lvl9pPr marL="3886200" indent="-228600" eaLnBrk="0" fontAlgn="base" hangingPunct="0">
              <a:spcBef>
                <a:spcPct val="0"/>
              </a:spcBef>
              <a:spcAft>
                <a:spcPct val="0"/>
              </a:spcAft>
              <a:buChar char="•"/>
              <a:defRPr>
                <a:solidFill>
                  <a:schemeClr val="tx2"/>
                </a:solidFill>
                <a:latin typeface="Tahoma" panose="020B0604030504040204" pitchFamily="34" charset="0"/>
              </a:defRPr>
            </a:lvl9pPr>
          </a:lstStyle>
          <a:p>
            <a:pPr>
              <a:buFontTx/>
              <a:buNone/>
            </a:pPr>
            <a:fld id="{E7799353-27DC-46B6-9F00-0548D69D0C71}" type="slidenum">
              <a:rPr lang="en-US" altLang="en-US">
                <a:solidFill>
                  <a:schemeClr val="tx1"/>
                </a:solidFill>
                <a:latin typeface="Arial" panose="020B0604020202020204" pitchFamily="34" charset="0"/>
              </a:rPr>
              <a:pPr>
                <a:buFontTx/>
                <a:buNone/>
              </a:pPr>
              <a:t>3</a:t>
            </a:fld>
            <a:endParaRPr lang="en-US" altLang="en-US">
              <a:solidFill>
                <a:schemeClr val="tx1"/>
              </a:solidFill>
              <a:latin typeface="Arial" panose="020B060402020202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altLang="en-US" dirty="0" smtClean="0"/>
              <a:t>OLAP is useful for </a:t>
            </a:r>
            <a:r>
              <a:rPr lang="en-US" altLang="en-US" b="1" dirty="0" smtClean="0"/>
              <a:t>performing market analysis </a:t>
            </a:r>
            <a:r>
              <a:rPr lang="en-US" altLang="en-US" dirty="0" smtClean="0"/>
              <a:t>to determine where a company is going and where they should go.</a:t>
            </a:r>
          </a:p>
          <a:p>
            <a:pPr eaLnBrk="1" hangingPunct="1"/>
            <a:r>
              <a:rPr lang="en-US" altLang="en-US" b="1" dirty="0" smtClean="0"/>
              <a:t>Clickstream analyses </a:t>
            </a:r>
            <a:r>
              <a:rPr lang="en-US" altLang="en-US" dirty="0" smtClean="0"/>
              <a:t>help companies determine who is doing what at their websites.</a:t>
            </a:r>
          </a:p>
          <a:p>
            <a:pPr eaLnBrk="1" hangingPunct="1"/>
            <a:r>
              <a:rPr lang="en-US" altLang="en-US" b="1" dirty="0" smtClean="0"/>
              <a:t>Database Marketing </a:t>
            </a:r>
            <a:r>
              <a:rPr lang="en-US" altLang="en-US" dirty="0" smtClean="0"/>
              <a:t>allows you to target the right people at the right time.</a:t>
            </a:r>
          </a:p>
          <a:p>
            <a:pPr eaLnBrk="1" hangingPunct="1"/>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681795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solidFill>
                  <a:srgbClr val="000000"/>
                </a:solidFill>
              </a:rPr>
              <a:t>From SHARDA, RAMESH; DELEN, DURSUN; TURBAN, EFRAIM, BUSINESS INTELLIGENCE AND ANALYTICS: SYSTEMS FOR DECISION SUPPORT, 10th Edition, © 2015. Used by permission of Pearson Education, Inc., New York, NY.  All Rights Reserved.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b="1"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smtClean="0"/>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4</a:t>
            </a:fld>
            <a:endParaRPr lang="en-US"/>
          </a:p>
        </p:txBody>
      </p:sp>
    </p:spTree>
    <p:extLst>
      <p:ext uri="{BB962C8B-B14F-4D97-AF65-F5344CB8AC3E}">
        <p14:creationId xmlns:p14="http://schemas.microsoft.com/office/powerpoint/2010/main" val="1080587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4AC68CA-A193-48F6-8DCB-242EC9A11C67}" type="slidenum">
              <a:rPr lang="en-US" smtClean="0">
                <a:latin typeface="Arial" pitchFamily="34" charset="0"/>
                <a:ea typeface="ＭＳ Ｐゴシック" pitchFamily="1" charset="-128"/>
              </a:rPr>
              <a:pPr/>
              <a:t>5</a:t>
            </a:fld>
            <a:endParaRPr lang="en-US" smtClean="0">
              <a:latin typeface="Arial" pitchFamily="34" charset="0"/>
              <a:ea typeface="ＭＳ Ｐゴシック" pitchFamily="1" charset="-128"/>
            </a:endParaRPr>
          </a:p>
        </p:txBody>
      </p:sp>
      <p:sp>
        <p:nvSpPr>
          <p:cNvPr id="29699" name="Rectangle 2"/>
          <p:cNvSpPr>
            <a:spLocks noGrp="1" noRot="1" noChangeAspect="1" noChangeArrowheads="1" noTextEdit="1"/>
          </p:cNvSpPr>
          <p:nvPr>
            <p:ph type="sldImg"/>
          </p:nvPr>
        </p:nvSpPr>
        <p:spPr>
          <a:xfrm>
            <a:off x="2022475" y="547688"/>
            <a:ext cx="4370388" cy="3278187"/>
          </a:xfrm>
          <a:ln/>
        </p:spPr>
      </p:sp>
      <p:sp>
        <p:nvSpPr>
          <p:cNvPr id="29700" name="Rectangle 3"/>
          <p:cNvSpPr>
            <a:spLocks noGrp="1" noChangeArrowheads="1"/>
          </p:cNvSpPr>
          <p:nvPr>
            <p:ph type="body" idx="1"/>
          </p:nvPr>
        </p:nvSpPr>
        <p:spPr>
          <a:xfrm>
            <a:off x="309049" y="4004260"/>
            <a:ext cx="6546029" cy="4774432"/>
          </a:xfrm>
          <a:noFill/>
          <a:ln/>
        </p:spPr>
        <p:txBody>
          <a:bodyPr/>
          <a:lstStyle/>
          <a:p>
            <a:pPr lvl="2" eaLnBrk="1" hangingPunct="1"/>
            <a:endParaRPr lang="en-US" sz="1400" dirty="0" smtClean="0">
              <a:latin typeface="Arial" pitchFamily="34" charset="0"/>
            </a:endParaRPr>
          </a:p>
          <a:p>
            <a:pPr eaLnBrk="1" hangingPunct="1"/>
            <a:r>
              <a:rPr lang="en-US" b="1" dirty="0" smtClean="0">
                <a:latin typeface="Arial" pitchFamily="34" charset="0"/>
              </a:rPr>
              <a:t>Basic OLAP</a:t>
            </a:r>
            <a:r>
              <a:rPr lang="en-US" dirty="0" smtClean="0">
                <a:latin typeface="Arial" pitchFamily="34" charset="0"/>
              </a:rPr>
              <a:t>  -  Basic OLAP</a:t>
            </a:r>
          </a:p>
          <a:p>
            <a:pPr eaLnBrk="1" hangingPunct="1"/>
            <a:r>
              <a:rPr lang="en-US" dirty="0" smtClean="0">
                <a:latin typeface="Arial" pitchFamily="34" charset="0"/>
              </a:rPr>
              <a:t>With Basic OLAP technology, people perform these functions on a limited subset of data called a cube.  With other BI technologies, these cubes are static physical databases, whereas with MicroStrategy, they are dynamically generated multidimensional caches. You can see in the diagram at left that users can view many different slices business performance:  </a:t>
            </a:r>
          </a:p>
          <a:p>
            <a:pPr lvl="1" eaLnBrk="1" hangingPunct="1"/>
            <a:r>
              <a:rPr lang="en-US" dirty="0" smtClean="0">
                <a:latin typeface="Arial" pitchFamily="34" charset="0"/>
              </a:rPr>
              <a:t>In the top slice, the user is viewing Laptop computer revenue for 2010 and for all Stores</a:t>
            </a:r>
          </a:p>
          <a:p>
            <a:pPr eaLnBrk="1" hangingPunct="1"/>
            <a:endParaRPr lang="en-US" dirty="0" smtClean="0">
              <a:latin typeface="Arial" pitchFamily="34" charset="0"/>
            </a:endParaRPr>
          </a:p>
          <a:p>
            <a:pPr eaLnBrk="1" hangingPunct="1"/>
            <a:r>
              <a:rPr lang="en-US" b="1" dirty="0" smtClean="0">
                <a:latin typeface="Arial" pitchFamily="34" charset="0"/>
              </a:rPr>
              <a:t>BUILD SLIDE  -  Relational OLAP Analysis</a:t>
            </a:r>
          </a:p>
          <a:p>
            <a:pPr eaLnBrk="1" hangingPunct="1"/>
            <a:r>
              <a:rPr lang="en-US" dirty="0" smtClean="0">
                <a:latin typeface="Arial" pitchFamily="34" charset="0"/>
              </a:rPr>
              <a:t>Another approach to OLAP</a:t>
            </a:r>
            <a:r>
              <a:rPr lang="en-US" baseline="0" dirty="0" smtClean="0">
                <a:latin typeface="Arial" pitchFamily="34" charset="0"/>
              </a:rPr>
              <a:t> is Relational OLAP.  Relational OLAP doesn’t limit you to slicing and dicing within a cube.  Instead you are able to access information anywhere within your data warehouse, f</a:t>
            </a:r>
            <a:r>
              <a:rPr lang="en-US" dirty="0" smtClean="0">
                <a:latin typeface="Arial" pitchFamily="34" charset="0"/>
              </a:rPr>
              <a:t>rom the highest levels of data summarization, down to the lowest layers of transactional detail.</a:t>
            </a:r>
          </a:p>
          <a:p>
            <a:pPr eaLnBrk="1" hangingPunct="1"/>
            <a:endParaRPr lang="en-US" dirty="0" smtClean="0">
              <a:latin typeface="Arial" pitchFamily="34" charset="0"/>
            </a:endParaRPr>
          </a:p>
          <a:p>
            <a:pPr eaLnBrk="1" hangingPunct="1"/>
            <a:r>
              <a:rPr lang="en-US" dirty="0" smtClean="0">
                <a:latin typeface="Arial" pitchFamily="34" charset="0"/>
              </a:rPr>
              <a:t>Ideally,</a:t>
            </a:r>
            <a:r>
              <a:rPr lang="en-US" baseline="0" dirty="0" smtClean="0">
                <a:latin typeface="Arial" pitchFamily="34" charset="0"/>
              </a:rPr>
              <a:t> BI vendors would offer both approaches to OLAP analysis.  </a:t>
            </a:r>
            <a:endParaRPr lang="en-US" dirty="0" smtClean="0">
              <a:latin typeface="Arial" pitchFamily="34" charset="0"/>
            </a:endParaRPr>
          </a:p>
          <a:p>
            <a:pPr eaLnBrk="1" hangingPunct="1"/>
            <a:endParaRPr lang="en-US" dirty="0" smtClean="0">
              <a:latin typeface="Arial" pitchFamily="34" charset="0"/>
            </a:endParaRPr>
          </a:p>
          <a:p>
            <a:r>
              <a:rPr lang="en-US" b="1" dirty="0" smtClean="0"/>
              <a:t>Differentiator – Enterprise Class ROLAP Engine </a:t>
            </a:r>
            <a:endParaRPr lang="en-US" sz="1800" b="1" dirty="0" smtClean="0"/>
          </a:p>
          <a:p>
            <a:pPr lvl="0"/>
            <a:r>
              <a:rPr lang="en-US" dirty="0" smtClean="0"/>
              <a:t>The Best In Class Approach Is:</a:t>
            </a:r>
            <a:endParaRPr lang="en-US" sz="1800" dirty="0" smtClean="0"/>
          </a:p>
          <a:p>
            <a:pPr lvl="1"/>
            <a:r>
              <a:rPr lang="en-US" dirty="0" smtClean="0"/>
              <a:t>ROLAP architecture with sophisticated caching.</a:t>
            </a:r>
            <a:endParaRPr lang="en-US" sz="1800" dirty="0" smtClean="0"/>
          </a:p>
          <a:p>
            <a:pPr lvl="1"/>
            <a:r>
              <a:rPr lang="en-US" dirty="0" smtClean="0"/>
              <a:t>Advanced ROLAP engine which allows people to drill anywhere.</a:t>
            </a:r>
            <a:endParaRPr lang="en-US" sz="1800" dirty="0" smtClean="0"/>
          </a:p>
          <a:p>
            <a:pPr lvl="1"/>
            <a:r>
              <a:rPr lang="en-US" dirty="0" smtClean="0"/>
              <a:t>ROLAP engine that is optimized for each relational database.</a:t>
            </a:r>
            <a:endParaRPr lang="en-US" sz="1800" dirty="0" smtClean="0"/>
          </a:p>
          <a:p>
            <a:r>
              <a:rPr lang="en-US" dirty="0" smtClean="0"/>
              <a:t> </a:t>
            </a:r>
            <a:endParaRPr lang="en-US" sz="1800" dirty="0" smtClean="0"/>
          </a:p>
          <a:p>
            <a:r>
              <a:rPr lang="en-US" dirty="0" smtClean="0"/>
              <a:t>(++) Which Is Important Because:</a:t>
            </a:r>
            <a:endParaRPr lang="en-US" sz="1800" dirty="0" smtClean="0"/>
          </a:p>
          <a:p>
            <a:pPr lvl="1"/>
            <a:r>
              <a:rPr lang="en-US" dirty="0" smtClean="0"/>
              <a:t>Systems don’t fail or slow down even during peak usage.</a:t>
            </a:r>
            <a:endParaRPr lang="en-US" sz="1800" dirty="0" smtClean="0"/>
          </a:p>
          <a:p>
            <a:pPr lvl="1"/>
            <a:r>
              <a:rPr lang="en-US" dirty="0" smtClean="0"/>
              <a:t>Any question can be answered at any time.</a:t>
            </a:r>
            <a:endParaRPr lang="en-US" sz="1800" dirty="0" smtClean="0"/>
          </a:p>
          <a:p>
            <a:r>
              <a:rPr lang="en-US" dirty="0" smtClean="0"/>
              <a:t> </a:t>
            </a:r>
            <a:endParaRPr lang="en-US" sz="1800" dirty="0" smtClean="0"/>
          </a:p>
          <a:p>
            <a:r>
              <a:rPr lang="en-US" dirty="0" smtClean="0">
                <a:sym typeface="Symbol"/>
              </a:rPr>
              <a:t></a:t>
            </a:r>
            <a:r>
              <a:rPr lang="en-US" dirty="0" smtClean="0"/>
              <a:t>	Other Alternatives In the Market Are:</a:t>
            </a:r>
            <a:endParaRPr lang="en-US" sz="1800" dirty="0" smtClean="0"/>
          </a:p>
          <a:p>
            <a:pPr lvl="1"/>
            <a:r>
              <a:rPr lang="en-US" dirty="0" smtClean="0"/>
              <a:t>Some other tools store data in proprietary data storage mechanisms.</a:t>
            </a:r>
            <a:endParaRPr lang="en-US" sz="1800" dirty="0" smtClean="0"/>
          </a:p>
          <a:p>
            <a:pPr lvl="1"/>
            <a:r>
              <a:rPr lang="en-US" dirty="0" smtClean="0"/>
              <a:t>Other ROLAP tools don’t have database-optimized ROLAP engines or caching engines.</a:t>
            </a:r>
            <a:endParaRPr lang="en-US" sz="1800" dirty="0" smtClean="0"/>
          </a:p>
          <a:p>
            <a:pPr lvl="1"/>
            <a:r>
              <a:rPr lang="en-US" dirty="0" smtClean="0"/>
              <a:t>Other tools only allow you to drill within pre-defined subsets of your data warehouse, or along pre-defined drill paths.  </a:t>
            </a:r>
            <a:endParaRPr lang="en-US" sz="1800" dirty="0" smtClean="0"/>
          </a:p>
          <a:p>
            <a:r>
              <a:rPr lang="en-US" dirty="0" smtClean="0"/>
              <a:t> </a:t>
            </a:r>
            <a:endParaRPr lang="en-US" sz="1800" dirty="0" smtClean="0"/>
          </a:p>
          <a:p>
            <a:r>
              <a:rPr lang="en-US" dirty="0" smtClean="0"/>
              <a:t>(--)	 Which Are Less Optimal Because:</a:t>
            </a:r>
            <a:endParaRPr lang="en-US" sz="1800" dirty="0" smtClean="0"/>
          </a:p>
          <a:p>
            <a:pPr lvl="1"/>
            <a:r>
              <a:rPr lang="en-US" dirty="0" smtClean="0"/>
              <a:t>Proprietary data storage mechanisms tend to not scale as well as relational databases.</a:t>
            </a:r>
            <a:endParaRPr lang="en-US" sz="1800" dirty="0" smtClean="0"/>
          </a:p>
          <a:p>
            <a:pPr lvl="1"/>
            <a:r>
              <a:rPr lang="en-US" dirty="0" smtClean="0"/>
              <a:t>Non-optimized ROLAP engines require more resources (CPU, memory, network).</a:t>
            </a:r>
            <a:endParaRPr lang="en-US" sz="1800" dirty="0" smtClean="0"/>
          </a:p>
          <a:p>
            <a:pPr lvl="1"/>
            <a:r>
              <a:rPr lang="en-US" dirty="0" smtClean="0"/>
              <a:t>Not all questions can be answered at any time by the business user.</a:t>
            </a:r>
            <a:endParaRPr lang="en-US" sz="1800" dirty="0" smtClean="0"/>
          </a:p>
          <a:p>
            <a:pPr eaLnBrk="1" hangingPunct="1"/>
            <a:endParaRPr lang="en-US" dirty="0" smtClean="0">
              <a:latin typeface="Arial" pitchFamily="34" charset="0"/>
            </a:endParaRPr>
          </a:p>
          <a:p>
            <a:pPr eaLnBrk="1" hangingPunct="1"/>
            <a:r>
              <a:rPr lang="en-US" b="1" dirty="0" smtClean="0">
                <a:latin typeface="Arial" pitchFamily="34" charset="0"/>
              </a:rPr>
              <a:t>Additional Notes for</a:t>
            </a:r>
            <a:r>
              <a:rPr lang="en-US" b="1" baseline="0" dirty="0" smtClean="0">
                <a:latin typeface="Arial" pitchFamily="34" charset="0"/>
              </a:rPr>
              <a:t> Reference</a:t>
            </a:r>
            <a:r>
              <a:rPr lang="en-US" b="1" dirty="0" smtClean="0">
                <a:latin typeface="Arial" pitchFamily="34" charset="0"/>
              </a:rPr>
              <a:t>: </a:t>
            </a:r>
          </a:p>
          <a:p>
            <a:pPr eaLnBrk="1" hangingPunct="1"/>
            <a:r>
              <a:rPr lang="en-US" dirty="0" smtClean="0">
                <a:latin typeface="Arial" pitchFamily="34" charset="0"/>
              </a:rPr>
              <a:t>The advantages of Relational OLAP are mostly obvious:</a:t>
            </a:r>
          </a:p>
          <a:p>
            <a:pPr lvl="1" eaLnBrk="1" hangingPunct="1"/>
            <a:r>
              <a:rPr lang="en-US" i="1" dirty="0" smtClean="0">
                <a:latin typeface="Arial" pitchFamily="34" charset="0"/>
              </a:rPr>
              <a:t>People can investigate the data freely… without being constrained to just the data contained within a cube</a:t>
            </a:r>
          </a:p>
          <a:p>
            <a:pPr lvl="1" eaLnBrk="1" hangingPunct="1"/>
            <a:r>
              <a:rPr lang="en-US" i="1" dirty="0" smtClean="0">
                <a:latin typeface="Arial" pitchFamily="34" charset="0"/>
              </a:rPr>
              <a:t>People can “surf” anywhere in the data warehouse…  without the need to create new ad-hoc reports</a:t>
            </a:r>
          </a:p>
          <a:p>
            <a:pPr lvl="1" eaLnBrk="1" hangingPunct="1"/>
            <a:r>
              <a:rPr lang="en-US" i="1" dirty="0" smtClean="0">
                <a:latin typeface="Arial" pitchFamily="34" charset="0"/>
              </a:rPr>
              <a:t>Normal business people can serve themselves with data ... without requiring assistance from IT</a:t>
            </a:r>
          </a:p>
          <a:p>
            <a:pPr lvl="1" eaLnBrk="1" hangingPunct="1"/>
            <a:endParaRPr lang="en-US" i="1" dirty="0" smtClean="0">
              <a:latin typeface="Arial" pitchFamily="34" charset="0"/>
            </a:endParaRPr>
          </a:p>
          <a:p>
            <a:pPr eaLnBrk="1" hangingPunct="1"/>
            <a:r>
              <a:rPr lang="en-US" b="1" i="1" dirty="0" smtClean="0">
                <a:latin typeface="Arial" pitchFamily="34" charset="0"/>
              </a:rPr>
              <a:t>Summary</a:t>
            </a:r>
          </a:p>
          <a:p>
            <a:pPr eaLnBrk="1" hangingPunct="1"/>
            <a:r>
              <a:rPr lang="en-US" i="1" dirty="0" smtClean="0">
                <a:latin typeface="Arial" pitchFamily="34" charset="0"/>
              </a:rPr>
              <a:t>Having heard this, it should probably make you wonder why other vendors’ technology is not also based on Relational OLAP.  The simple reason is that Relational OLAP technology proved to be very difficult for software vendors to perfect.  It took MicroStrategy a decade of concerted work with customers, theoretical work, and many patents to produce a highly scalable, high performance Relational OLAP technology.  Other companies spent this past decade investing in the easier cube-centered technology instead, and are just now realizing that customers’ requirements are rapidly evolving to need Relational OLAP capabilities. </a:t>
            </a:r>
            <a:r>
              <a:rPr lang="en-US" dirty="0" smtClean="0">
                <a:latin typeface="Arial" pitchFamily="34" charset="0"/>
              </a:rPr>
              <a:t> </a:t>
            </a:r>
          </a:p>
        </p:txBody>
      </p:sp>
    </p:spTree>
    <p:extLst>
      <p:ext uri="{BB962C8B-B14F-4D97-AF65-F5344CB8AC3E}">
        <p14:creationId xmlns:p14="http://schemas.microsoft.com/office/powerpoint/2010/main" val="3251784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C6119AD-D7C0-4A26-AC12-93C675879719}" type="slidenum">
              <a:rPr lang="en-US" altLang="en-US"/>
              <a:pPr/>
              <a:t>6</a:t>
            </a:fld>
            <a:endParaRPr lang="en-US" altLang="en-US"/>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xfrm>
            <a:off x="914400" y="4343400"/>
            <a:ext cx="5029200" cy="4114800"/>
          </a:xfrm>
          <a:noFill/>
        </p:spPr>
        <p:txBody>
          <a:bodyPr/>
          <a:lstStyle/>
          <a:p>
            <a:pPr eaLnBrk="1" hangingPunct="1"/>
            <a:r>
              <a:rPr lang="en-US" altLang="en-US" dirty="0" smtClean="0"/>
              <a:t>Adopted from Teradata University Network presentation on OLAP. </a:t>
            </a:r>
          </a:p>
          <a:p>
            <a:pPr eaLnBrk="1" hangingPunct="1"/>
            <a:r>
              <a:rPr lang="en-US" altLang="en-US" dirty="0" smtClean="0"/>
              <a:t>The dimensions in this example are the car’s model, color, and dealership.</a:t>
            </a:r>
          </a:p>
        </p:txBody>
      </p:sp>
    </p:spTree>
    <p:extLst>
      <p:ext uri="{BB962C8B-B14F-4D97-AF65-F5344CB8AC3E}">
        <p14:creationId xmlns:p14="http://schemas.microsoft.com/office/powerpoint/2010/main" val="308442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ED3F079-07D9-4EC2-BF93-250FACF31928}" type="slidenum">
              <a:rPr lang="en-US" altLang="en-US"/>
              <a:pPr/>
              <a:t>7</a:t>
            </a:fld>
            <a:endParaRPr lang="en-US" altLang="en-US"/>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xfrm>
            <a:off x="914400" y="4343400"/>
            <a:ext cx="5029200" cy="4114800"/>
          </a:xfrm>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dirty="0" smtClean="0">
                <a:solidFill>
                  <a:srgbClr val="000000"/>
                </a:solidFill>
              </a:rPr>
              <a:t>Adopted from Teradata University Network presentation on OLAP. </a:t>
            </a:r>
          </a:p>
          <a:p>
            <a:pPr eaLnBrk="1" hangingPunct="1"/>
            <a:r>
              <a:rPr lang="en-US" altLang="en-US" dirty="0" smtClean="0"/>
              <a:t>Here the data is represented in a cube. The cells in the cube contain the number of cars sold that correspond to the specific measures of the dimensions; for example, the number of blue sedans sold at the Miller dealership. </a:t>
            </a:r>
          </a:p>
        </p:txBody>
      </p:sp>
    </p:spTree>
    <p:extLst>
      <p:ext uri="{BB962C8B-B14F-4D97-AF65-F5344CB8AC3E}">
        <p14:creationId xmlns:p14="http://schemas.microsoft.com/office/powerpoint/2010/main" val="275165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C75B81B-77A5-4ED0-8863-B5B8BAE5A8E9}" type="slidenum">
              <a:rPr lang="en-US" altLang="en-US"/>
              <a:pPr/>
              <a:t>8</a:t>
            </a:fld>
            <a:endParaRPr lang="en-US" altLang="en-US"/>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xfrm>
            <a:off x="914400" y="4343400"/>
            <a:ext cx="5029200" cy="4114800"/>
          </a:xfrm>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dirty="0" smtClean="0">
                <a:solidFill>
                  <a:srgbClr val="000000"/>
                </a:solidFill>
              </a:rPr>
              <a:t>Adopted from Teradata University Network presentation on OLAP. </a:t>
            </a:r>
          </a:p>
          <a:p>
            <a:pPr eaLnBrk="1" hangingPunct="1"/>
            <a:endParaRPr lang="en-US" altLang="en-US" dirty="0" smtClean="0"/>
          </a:p>
          <a:p>
            <a:pPr eaLnBrk="1" hangingPunct="1"/>
            <a:r>
              <a:rPr lang="en-US" altLang="en-US" dirty="0" smtClean="0"/>
              <a:t>The sum of the numbers in the two cubes gives the number of blue and white coupes sold at the Clyde dealership.</a:t>
            </a:r>
          </a:p>
          <a:p>
            <a:r>
              <a:rPr lang="en-US" sz="1200" kern="1200" dirty="0" smtClean="0">
                <a:solidFill>
                  <a:schemeClr val="tx1"/>
                </a:solidFill>
                <a:effectLst/>
                <a:latin typeface="Arial" charset="0"/>
                <a:ea typeface="+mn-ea"/>
                <a:cs typeface="+mn-cs"/>
              </a:rPr>
              <a:t>Slicing Reduce dimensionality by selecting a single  attribute value along one of the dimensions</a:t>
            </a:r>
          </a:p>
          <a:p>
            <a:r>
              <a:rPr lang="en-US" sz="1200" kern="1200" dirty="0" smtClean="0">
                <a:solidFill>
                  <a:schemeClr val="tx1"/>
                </a:solidFill>
                <a:effectLst/>
                <a:latin typeface="Arial" charset="0"/>
                <a:ea typeface="+mn-ea"/>
                <a:cs typeface="+mn-cs"/>
              </a:rPr>
              <a:t>Dicing Focus on a sub-cube spanning a range of values across one or more dimensions of the cube</a:t>
            </a:r>
          </a:p>
          <a:p>
            <a:endParaRPr lang="en-US" sz="1200" kern="1200" dirty="0" smtClean="0">
              <a:solidFill>
                <a:schemeClr val="tx1"/>
              </a:solidFill>
              <a:effectLst/>
              <a:latin typeface="Arial" charset="0"/>
              <a:ea typeface="+mn-ea"/>
              <a:cs typeface="+mn-cs"/>
            </a:endParaRPr>
          </a:p>
          <a:p>
            <a:pPr eaLnBrk="1" hangingPunct="1"/>
            <a:endParaRPr lang="en-US" altLang="en-US" dirty="0" smtClean="0"/>
          </a:p>
        </p:txBody>
      </p:sp>
    </p:spTree>
    <p:extLst>
      <p:ext uri="{BB962C8B-B14F-4D97-AF65-F5344CB8AC3E}">
        <p14:creationId xmlns:p14="http://schemas.microsoft.com/office/powerpoint/2010/main" val="15655140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22530" name="Picture 14"/>
          <p:cNvPicPr>
            <a:picLocks noChangeAspect="1" noChangeArrowheads="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9050" y="0"/>
            <a:ext cx="9182100" cy="6858000"/>
          </a:xfrm>
          <a:prstGeom prst="rect">
            <a:avLst/>
          </a:prstGeom>
          <a:noFill/>
          <a:ln w="9525">
            <a:noFill/>
            <a:miter lim="800000"/>
            <a:headEnd/>
            <a:tailEnd/>
          </a:ln>
        </p:spPr>
      </p:pic>
      <p:sp>
        <p:nvSpPr>
          <p:cNvPr id="22533" name="Rectangle 1029"/>
          <p:cNvSpPr>
            <a:spLocks noGrp="1" noChangeArrowheads="1"/>
          </p:cNvSpPr>
          <p:nvPr userDrawn="1"/>
        </p:nvSpPr>
        <p:spPr bwMode="auto">
          <a:xfrm>
            <a:off x="990600" y="1981200"/>
            <a:ext cx="7391400" cy="1143000"/>
          </a:xfrm>
          <a:prstGeom prst="rect">
            <a:avLst/>
          </a:prstGeom>
          <a:noFill/>
          <a:ln w="9525">
            <a:noFill/>
            <a:miter lim="800000"/>
            <a:headEnd/>
            <a:tailEnd/>
          </a:ln>
        </p:spPr>
        <p:txBody>
          <a:bodyPr wrap="none" lIns="0" tIns="0" rIns="0" bIns="0">
            <a:prstTxWarp prst="textNoShape">
              <a:avLst/>
            </a:prstTxWarp>
          </a:bodyPr>
          <a:lstStyle/>
          <a:p>
            <a:pPr eaLnBrk="0" hangingPunct="0"/>
            <a:r>
              <a:rPr lang="en-US" sz="3200">
                <a:solidFill>
                  <a:schemeClr val="bg1"/>
                </a:solidFill>
              </a:rPr>
              <a:t>Click to edit Master title style</a:t>
            </a:r>
          </a:p>
        </p:txBody>
      </p:sp>
      <p:sp>
        <p:nvSpPr>
          <p:cNvPr id="22534" name="Rectangle 1030"/>
          <p:cNvSpPr>
            <a:spLocks noGrp="1" noChangeArrowheads="1"/>
          </p:cNvSpPr>
          <p:nvPr userDrawn="1"/>
        </p:nvSpPr>
        <p:spPr bwMode="auto">
          <a:xfrm>
            <a:off x="990600" y="3200400"/>
            <a:ext cx="7391400" cy="914400"/>
          </a:xfrm>
          <a:prstGeom prst="rect">
            <a:avLst/>
          </a:prstGeom>
          <a:noFill/>
          <a:ln w="9525">
            <a:noFill/>
            <a:miter lim="800000"/>
            <a:headEnd/>
            <a:tailEnd/>
          </a:ln>
        </p:spPr>
        <p:txBody>
          <a:bodyPr lIns="0" tIns="0" rIns="0" bIns="0">
            <a:prstTxWarp prst="textNoShape">
              <a:avLst/>
            </a:prstTxWarp>
          </a:bodyPr>
          <a:lstStyle/>
          <a:p>
            <a:pPr eaLnBrk="0" hangingPunct="0"/>
            <a:r>
              <a:rPr lang="en-US">
                <a:solidFill>
                  <a:schemeClr val="bg1"/>
                </a:solidFill>
              </a:rPr>
              <a:t>Click to edit Master subtitle style</a:t>
            </a:r>
          </a:p>
        </p:txBody>
      </p:sp>
      <p:sp>
        <p:nvSpPr>
          <p:cNvPr id="5" name="Rectangle 4"/>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pic>
        <p:nvPicPr>
          <p:cNvPr id="6" name="Picture 5" descr="BUSlogo_horiz_rgb_rv_tp.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7" name="TextBox 6"/>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pic>
        <p:nvPicPr>
          <p:cNvPr id="2" name="Picture 1" descr="iStock_000018487654Medium.jp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419872" y="4950164"/>
            <a:ext cx="2555775" cy="191683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04800"/>
            <a:ext cx="209550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134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4"/>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19050" y="0"/>
            <a:ext cx="9182100" cy="6858000"/>
          </a:xfrm>
          <a:prstGeom prst="rect">
            <a:avLst/>
          </a:prstGeom>
          <a:noFill/>
          <a:ln w="9525">
            <a:noFill/>
            <a:miter lim="800000"/>
            <a:headEnd/>
            <a:tailEnd/>
          </a:ln>
        </p:spPr>
      </p:pic>
      <p:sp>
        <p:nvSpPr>
          <p:cNvPr id="6" name="Rectangle 5"/>
          <p:cNvSpPr/>
          <p:nvPr userDrawn="1"/>
        </p:nvSpPr>
        <p:spPr bwMode="auto">
          <a:xfrm>
            <a:off x="0" y="5517232"/>
            <a:ext cx="9144000" cy="134076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5123" name="Rectangle 3"/>
          <p:cNvSpPr>
            <a:spLocks noGrp="1" noChangeArrowheads="1"/>
          </p:cNvSpPr>
          <p:nvPr>
            <p:ph type="ctrTitle"/>
          </p:nvPr>
        </p:nvSpPr>
        <p:spPr>
          <a:xfrm>
            <a:off x="990600" y="1981200"/>
            <a:ext cx="7391400" cy="1143000"/>
          </a:xfrm>
        </p:spPr>
        <p:txBody>
          <a:bodyPr wrap="none" lIns="0" tIns="0" rIns="0" bIns="0"/>
          <a:lstStyle>
            <a:lvl1pPr>
              <a:defRPr>
                <a:solidFill>
                  <a:schemeClr val="bg1"/>
                </a:solidFill>
              </a:defRPr>
            </a:lvl1pPr>
          </a:lstStyle>
          <a:p>
            <a:r>
              <a:rPr lang="en-US" smtClean="0"/>
              <a:t>Click to edit Master title style</a:t>
            </a:r>
            <a:endParaRPr lang="en-US"/>
          </a:p>
        </p:txBody>
      </p:sp>
      <p:sp>
        <p:nvSpPr>
          <p:cNvPr id="5124" name="Rectangle 4"/>
          <p:cNvSpPr>
            <a:spLocks noGrp="1" noChangeArrowheads="1"/>
          </p:cNvSpPr>
          <p:nvPr>
            <p:ph type="subTitle" idx="1"/>
          </p:nvPr>
        </p:nvSpPr>
        <p:spPr>
          <a:xfrm>
            <a:off x="990600" y="3200400"/>
            <a:ext cx="7391400" cy="914400"/>
          </a:xfrm>
        </p:spPr>
        <p:txBody>
          <a:bodyPr lIns="0" tIns="0" rIns="0" bIns="0"/>
          <a:lstStyle>
            <a:lvl1pPr marL="0" indent="0">
              <a:buFontTx/>
              <a:buNone/>
              <a:defRPr>
                <a:solidFill>
                  <a:schemeClr val="bg1"/>
                </a:solidFill>
              </a:defRPr>
            </a:lvl1pPr>
          </a:lstStyle>
          <a:p>
            <a:r>
              <a:rPr lang="en-US" smtClean="0"/>
              <a:t>Click to edit Master subtitle style</a:t>
            </a:r>
            <a:endParaRPr lang="en-US"/>
          </a:p>
        </p:txBody>
      </p:sp>
      <p:pic>
        <p:nvPicPr>
          <p:cNvPr id="9" name="Picture 8" descr="iStock_000018487654Medium.jp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419872" y="4950164"/>
            <a:ext cx="2555775" cy="1916832"/>
          </a:xfrm>
          <a:prstGeom prst="rect">
            <a:avLst/>
          </a:prstGeom>
          <a:ln>
            <a:noFill/>
          </a:ln>
          <a:effectLst>
            <a:outerShdw blurRad="292100" dist="139700" dir="2700000" algn="tl" rotWithShape="0">
              <a:srgbClr val="333333">
                <a:alpha val="65000"/>
              </a:srgbClr>
            </a:outerShdw>
          </a:effectLst>
        </p:spPr>
      </p:pic>
      <p:pic>
        <p:nvPicPr>
          <p:cNvPr id="10" name="Picture 9" descr="BUSlogo_horiz_rgb_rv_tp.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395535" y="404664"/>
            <a:ext cx="2736305" cy="526945"/>
          </a:xfrm>
          <a:prstGeom prst="rect">
            <a:avLst/>
          </a:prstGeom>
        </p:spPr>
      </p:pic>
      <p:sp>
        <p:nvSpPr>
          <p:cNvPr id="11" name="TextBox 10"/>
          <p:cNvSpPr txBox="1"/>
          <p:nvPr userDrawn="1"/>
        </p:nvSpPr>
        <p:spPr>
          <a:xfrm>
            <a:off x="4644008" y="456927"/>
            <a:ext cx="4248472" cy="369332"/>
          </a:xfrm>
          <a:prstGeom prst="rect">
            <a:avLst/>
          </a:prstGeom>
          <a:noFill/>
        </p:spPr>
        <p:txBody>
          <a:bodyPr wrap="square" rtlCol="0">
            <a:spAutoFit/>
          </a:bodyPr>
          <a:lstStyle/>
          <a:p>
            <a:pPr algn="r"/>
            <a:r>
              <a:rPr lang="en-US" sz="1800" dirty="0" smtClean="0">
                <a:solidFill>
                  <a:schemeClr val="bg1"/>
                </a:solidFill>
              </a:rPr>
              <a:t>Information Systems</a:t>
            </a:r>
            <a:r>
              <a:rPr lang="en-US" sz="1800" baseline="0" dirty="0" smtClean="0">
                <a:solidFill>
                  <a:schemeClr val="bg1"/>
                </a:solidFill>
              </a:rPr>
              <a:t> Program</a:t>
            </a:r>
            <a:endParaRPr lang="en-US" sz="1800" dirty="0">
              <a:solidFill>
                <a:schemeClr val="bg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0668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04800" y="304800"/>
            <a:ext cx="83820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
        <p:nvSpPr>
          <p:cNvPr id="1028" name="Rectangle 3"/>
          <p:cNvSpPr>
            <a:spLocks noGrp="1" noChangeArrowheads="1"/>
          </p:cNvSpPr>
          <p:nvPr>
            <p:ph type="body" idx="1"/>
          </p:nvPr>
        </p:nvSpPr>
        <p:spPr bwMode="auto">
          <a:xfrm>
            <a:off x="304800" y="1066800"/>
            <a:ext cx="83820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30" name="Text Box 6"/>
          <p:cNvSpPr txBox="1">
            <a:spLocks noChangeArrowheads="1"/>
          </p:cNvSpPr>
          <p:nvPr userDrawn="1"/>
        </p:nvSpPr>
        <p:spPr bwMode="auto">
          <a:xfrm>
            <a:off x="8229600" y="5638800"/>
            <a:ext cx="762000" cy="244475"/>
          </a:xfrm>
          <a:prstGeom prst="rect">
            <a:avLst/>
          </a:prstGeom>
          <a:noFill/>
          <a:ln w="9525">
            <a:noFill/>
            <a:miter lim="800000"/>
            <a:headEnd/>
            <a:tailEnd/>
          </a:ln>
        </p:spPr>
        <p:txBody>
          <a:bodyPr>
            <a:prstTxWarp prst="textNoShape">
              <a:avLst/>
            </a:prstTxWarp>
            <a:spAutoFit/>
          </a:bodyPr>
          <a:lstStyle/>
          <a:p>
            <a:pPr algn="r">
              <a:spcBef>
                <a:spcPct val="50000"/>
              </a:spcBef>
              <a:defRPr/>
            </a:pPr>
            <a:fld id="{117B36CB-1292-458C-8EF4-B67298433F27}" type="slidenum">
              <a:rPr lang="en-US" sz="1000" b="1">
                <a:solidFill>
                  <a:schemeClr val="bg2"/>
                </a:solidFill>
                <a:ea typeface="+mn-ea"/>
                <a:cs typeface="+mn-cs"/>
              </a:rPr>
              <a:pPr algn="r">
                <a:spcBef>
                  <a:spcPct val="50000"/>
                </a:spcBef>
                <a:defRPr/>
              </a:pPr>
              <a:t>‹#›</a:t>
            </a:fld>
            <a:endParaRPr lang="en-US" b="1">
              <a:solidFill>
                <a:schemeClr val="bg2"/>
              </a:solidFill>
              <a:ea typeface="+mn-ea"/>
              <a:cs typeface="+mn-cs"/>
            </a:endParaRPr>
          </a:p>
        </p:txBody>
      </p:sp>
      <p:sp>
        <p:nvSpPr>
          <p:cNvPr id="2" name="Rectangle 1"/>
          <p:cNvSpPr/>
          <p:nvPr userDrawn="1"/>
        </p:nvSpPr>
        <p:spPr bwMode="auto">
          <a:xfrm>
            <a:off x="0" y="6237312"/>
            <a:ext cx="9144000" cy="620688"/>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endParaRPr>
          </a:p>
        </p:txBody>
      </p:sp>
      <p:sp>
        <p:nvSpPr>
          <p:cNvPr id="3" name="Rectangle 2"/>
          <p:cNvSpPr/>
          <p:nvPr userDrawn="1"/>
        </p:nvSpPr>
        <p:spPr bwMode="auto">
          <a:xfrm>
            <a:off x="0" y="0"/>
            <a:ext cx="9144000" cy="188640"/>
          </a:xfrm>
          <a:prstGeom prst="rect">
            <a:avLst/>
          </a:prstGeom>
          <a:gradFill flip="none" rotWithShape="1">
            <a:gsLst>
              <a:gs pos="0">
                <a:srgbClr val="0A548C"/>
              </a:gs>
              <a:gs pos="100000">
                <a:srgbClr val="1387B8"/>
              </a:gs>
            </a:gsLst>
            <a:lin ang="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0" latinLnBrk="0" hangingPunct="0">
              <a:lnSpc>
                <a:spcPct val="100000"/>
              </a:lnSpc>
              <a:buClrTx/>
              <a:buSzTx/>
              <a:buFontTx/>
              <a:buNone/>
              <a:tabLst/>
            </a:pPr>
            <a:endParaRPr kumimoji="0" lang="en-US" b="0" i="0" u="none" strike="noStrike" cap="none" normalizeH="0" baseline="0">
              <a:ln>
                <a:noFill/>
              </a:ln>
              <a:effectLst/>
            </a:endParaRPr>
          </a:p>
        </p:txBody>
      </p:sp>
      <p:pic>
        <p:nvPicPr>
          <p:cNvPr id="4" name="Picture 3" descr="BUSlogo_horiz_rgb_rv_tp.pn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23528" y="6309320"/>
            <a:ext cx="2088232" cy="402142"/>
          </a:xfrm>
          <a:prstGeom prst="rect">
            <a:avLst/>
          </a:prstGeom>
        </p:spPr>
      </p:pic>
      <p:sp>
        <p:nvSpPr>
          <p:cNvPr id="5" name="TextBox 4"/>
          <p:cNvSpPr txBox="1"/>
          <p:nvPr userDrawn="1"/>
        </p:nvSpPr>
        <p:spPr>
          <a:xfrm>
            <a:off x="5076056" y="6361583"/>
            <a:ext cx="3744416" cy="307777"/>
          </a:xfrm>
          <a:prstGeom prst="rect">
            <a:avLst/>
          </a:prstGeom>
          <a:noFill/>
        </p:spPr>
        <p:txBody>
          <a:bodyPr wrap="square" rtlCol="0">
            <a:spAutoFit/>
          </a:bodyPr>
          <a:lstStyle/>
          <a:p>
            <a:pPr algn="r"/>
            <a:r>
              <a:rPr lang="en-US" sz="1400" dirty="0" smtClean="0">
                <a:solidFill>
                  <a:schemeClr val="bg1"/>
                </a:solidFill>
              </a:rPr>
              <a:t>Information Systems</a:t>
            </a:r>
            <a:r>
              <a:rPr lang="en-US" sz="1400" baseline="0" dirty="0" smtClean="0">
                <a:solidFill>
                  <a:schemeClr val="bg1"/>
                </a:solidFill>
              </a:rPr>
              <a:t> Program</a:t>
            </a:r>
            <a:endParaRPr lang="en-US" sz="1400" dirty="0">
              <a:solidFill>
                <a:schemeClr val="bg1"/>
              </a:solidFill>
            </a:endParaRPr>
          </a:p>
        </p:txBody>
      </p:sp>
      <p:pic>
        <p:nvPicPr>
          <p:cNvPr id="10" name="Picture 9" descr="iStock_000018487654Medium.jpg"/>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3923928" y="5940456"/>
            <a:ext cx="1223621" cy="917716"/>
          </a:xfrm>
          <a:prstGeom prst="rect">
            <a:avLst/>
          </a:prstGeom>
          <a:ln>
            <a:noFill/>
          </a:ln>
          <a:effectLst>
            <a:outerShdw blurRad="292100" dist="139700" dir="2700000" algn="tl" rotWithShape="0">
              <a:srgbClr val="333333">
                <a:alpha val="65000"/>
              </a:srgbClr>
            </a:outerShdw>
          </a:effectLst>
        </p:spPr>
      </p:pic>
    </p:spTree>
  </p:cSld>
  <p:clrMap bg1="lt1" tx1="dk1" bg2="lt2" tx2="dk2" accent1="accent1" accent2="accent2" accent3="accent3" accent4="accent4" accent5="accent5" accent6="accent6" hlink="hlink" folHlink="folHlink"/>
  <p:sldLayoutIdLst>
    <p:sldLayoutId id="2147483650"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Lst>
  <p:txStyles>
    <p:titleStyle>
      <a:lvl1pPr algn="ctr" rtl="0" eaLnBrk="1" fontAlgn="base" hangingPunct="1">
        <a:spcBef>
          <a:spcPct val="0"/>
        </a:spcBef>
        <a:spcAft>
          <a:spcPct val="0"/>
        </a:spcAft>
        <a:defRPr sz="3200" b="0" i="0" u="none">
          <a:solidFill>
            <a:srgbClr val="000000"/>
          </a:solidFill>
          <a:latin typeface="+mj-lt"/>
          <a:ea typeface="+mj-ea"/>
          <a:cs typeface="+mj-cs"/>
        </a:defRPr>
      </a:lvl1pPr>
      <a:lvl2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2pPr>
      <a:lvl3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3pPr>
      <a:lvl4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4pPr>
      <a:lvl5pPr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5pPr>
      <a:lvl6pPr marL="4572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6pPr>
      <a:lvl7pPr marL="9144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7pPr>
      <a:lvl8pPr marL="13716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8pPr>
      <a:lvl9pPr marL="1828800" algn="l" rtl="0" eaLnBrk="1" fontAlgn="base" hangingPunct="1">
        <a:spcBef>
          <a:spcPct val="0"/>
        </a:spcBef>
        <a:spcAft>
          <a:spcPct val="0"/>
        </a:spcAft>
        <a:defRPr sz="3200">
          <a:solidFill>
            <a:schemeClr val="bg2"/>
          </a:solidFill>
          <a:latin typeface="Arial" pitchFamily="127" charset="0"/>
          <a:ea typeface="ＭＳ Ｐゴシック" pitchFamily="127" charset="-128"/>
          <a:cs typeface="ＭＳ Ｐゴシック" pitchFamily="127" charset="-128"/>
        </a:defRPr>
      </a:lvl9pPr>
    </p:titleStyle>
    <p:bodyStyle>
      <a:lvl1pPr marL="342900" indent="-342900" algn="l" rtl="0" eaLnBrk="1" fontAlgn="base" hangingPunct="1">
        <a:spcBef>
          <a:spcPct val="20000"/>
        </a:spcBef>
        <a:spcAft>
          <a:spcPct val="0"/>
        </a:spcAft>
        <a:buChar char="•"/>
        <a:defRPr sz="24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000" b="0" i="0" u="none">
          <a:solidFill>
            <a:srgbClr val="000000"/>
          </a:solidFill>
          <a:latin typeface="+mn-lt"/>
          <a:ea typeface="+mn-ea"/>
        </a:defRPr>
      </a:lvl2pPr>
      <a:lvl3pPr marL="1143000" indent="-228600" algn="l" rtl="0" eaLnBrk="1" fontAlgn="base" hangingPunct="1">
        <a:spcBef>
          <a:spcPct val="20000"/>
        </a:spcBef>
        <a:spcAft>
          <a:spcPct val="0"/>
        </a:spcAft>
        <a:buChar char="•"/>
        <a:defRPr>
          <a:solidFill>
            <a:srgbClr val="000000"/>
          </a:solidFill>
          <a:latin typeface="+mn-lt"/>
          <a:ea typeface="+mn-ea"/>
        </a:defRPr>
      </a:lvl3pPr>
      <a:lvl4pPr marL="1600200" indent="-228600" algn="l" rtl="0" eaLnBrk="1" fontAlgn="base" hangingPunct="1">
        <a:spcBef>
          <a:spcPct val="20000"/>
        </a:spcBef>
        <a:spcAft>
          <a:spcPct val="0"/>
        </a:spcAft>
        <a:buChar char="–"/>
        <a:defRPr sz="1600">
          <a:solidFill>
            <a:srgbClr val="000000"/>
          </a:solidFill>
          <a:latin typeface="+mn-lt"/>
          <a:ea typeface="+mn-ea"/>
        </a:defRPr>
      </a:lvl4pPr>
      <a:lvl5pPr marL="2057400" indent="-228600" algn="l" rtl="0" eaLnBrk="1" fontAlgn="base" hangingPunct="1">
        <a:spcBef>
          <a:spcPct val="20000"/>
        </a:spcBef>
        <a:spcAft>
          <a:spcPct val="0"/>
        </a:spcAft>
        <a:buChar char="»"/>
        <a:defRPr sz="1600">
          <a:solidFill>
            <a:srgbClr val="000000"/>
          </a:solidFill>
          <a:latin typeface="+mn-lt"/>
          <a:ea typeface="+mn-ea"/>
        </a:defRPr>
      </a:lvl5pPr>
      <a:lvl6pPr marL="2514600" indent="-228600" algn="l" rtl="0" eaLnBrk="1" fontAlgn="base" hangingPunct="1">
        <a:spcBef>
          <a:spcPct val="20000"/>
        </a:spcBef>
        <a:spcAft>
          <a:spcPct val="0"/>
        </a:spcAft>
        <a:buChar char="»"/>
        <a:defRPr sz="1600">
          <a:solidFill>
            <a:schemeClr val="bg2"/>
          </a:solidFill>
          <a:latin typeface="+mn-lt"/>
          <a:ea typeface="+mn-ea"/>
        </a:defRPr>
      </a:lvl6pPr>
      <a:lvl7pPr marL="2971800" indent="-228600" algn="l" rtl="0" eaLnBrk="1" fontAlgn="base" hangingPunct="1">
        <a:spcBef>
          <a:spcPct val="20000"/>
        </a:spcBef>
        <a:spcAft>
          <a:spcPct val="0"/>
        </a:spcAft>
        <a:buChar char="»"/>
        <a:defRPr sz="1600">
          <a:solidFill>
            <a:schemeClr val="bg2"/>
          </a:solidFill>
          <a:latin typeface="+mn-lt"/>
          <a:ea typeface="+mn-ea"/>
        </a:defRPr>
      </a:lvl7pPr>
      <a:lvl8pPr marL="3429000" indent="-228600" algn="l" rtl="0" eaLnBrk="1" fontAlgn="base" hangingPunct="1">
        <a:spcBef>
          <a:spcPct val="20000"/>
        </a:spcBef>
        <a:spcAft>
          <a:spcPct val="0"/>
        </a:spcAft>
        <a:buChar char="»"/>
        <a:defRPr sz="1600">
          <a:solidFill>
            <a:schemeClr val="bg2"/>
          </a:solidFill>
          <a:latin typeface="+mn-lt"/>
          <a:ea typeface="+mn-ea"/>
        </a:defRPr>
      </a:lvl8pPr>
      <a:lvl9pPr marL="3886200" indent="-228600" algn="l" rtl="0" eaLnBrk="1" fontAlgn="base" hangingPunct="1">
        <a:spcBef>
          <a:spcPct val="20000"/>
        </a:spcBef>
        <a:spcAft>
          <a:spcPct val="0"/>
        </a:spcAft>
        <a:buChar char="»"/>
        <a:defRPr sz="1600">
          <a:solidFill>
            <a:schemeClr val="bg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914400" y="1447800"/>
            <a:ext cx="7391400" cy="1143000"/>
          </a:xfrm>
        </p:spPr>
        <p:txBody>
          <a:bodyPr/>
          <a:lstStyle/>
          <a:p>
            <a:pPr algn="l"/>
            <a:r>
              <a:rPr lang="en-US" dirty="0"/>
              <a:t>Business Intelligence Concepts, </a:t>
            </a:r>
            <a:br>
              <a:rPr lang="en-US" dirty="0"/>
            </a:br>
            <a:r>
              <a:rPr lang="en-US" dirty="0"/>
              <a:t>Tools, and Applications </a:t>
            </a:r>
          </a:p>
        </p:txBody>
      </p:sp>
      <p:sp>
        <p:nvSpPr>
          <p:cNvPr id="14338" name="Rectangle 3"/>
          <p:cNvSpPr>
            <a:spLocks noGrp="1" noChangeArrowheads="1"/>
          </p:cNvSpPr>
          <p:nvPr>
            <p:ph type="subTitle" idx="1"/>
          </p:nvPr>
        </p:nvSpPr>
        <p:spPr>
          <a:xfrm>
            <a:off x="914400" y="2971800"/>
            <a:ext cx="7391400" cy="1600200"/>
          </a:xfrm>
        </p:spPr>
        <p:txBody>
          <a:bodyPr/>
          <a:lstStyle/>
          <a:p>
            <a:r>
              <a:rPr lang="en-US" dirty="0"/>
              <a:t>Week 2: Business Intelligence Concepts and Platform Capabilities</a:t>
            </a:r>
          </a:p>
          <a:p>
            <a:r>
              <a:rPr lang="en-US" dirty="0"/>
              <a:t>Lesson </a:t>
            </a:r>
            <a:r>
              <a:rPr lang="en-US" dirty="0" smtClean="0"/>
              <a:t>4: BI OLAP Styles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18730" y="182562"/>
            <a:ext cx="85344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de-DE" altLang="en-US" sz="2200" b="1" dirty="0">
                <a:solidFill>
                  <a:srgbClr val="000000"/>
                </a:solidFill>
                <a:latin typeface="Arial Unicode MS" panose="020B0604020202020204" pitchFamily="34" charset="-128"/>
              </a:rPr>
              <a:t>OLAP Features: Rotating the Data</a:t>
            </a:r>
            <a:endParaRPr lang="en-US" altLang="en-US" sz="2000" b="1" i="1" dirty="0">
              <a:solidFill>
                <a:srgbClr val="000000"/>
              </a:solidFill>
              <a:latin typeface="Arial Unicode MS" panose="020B0604020202020204" pitchFamily="34" charset="-128"/>
            </a:endParaRPr>
          </a:p>
        </p:txBody>
      </p:sp>
      <p:sp>
        <p:nvSpPr>
          <p:cNvPr id="14340" name="Line 4"/>
          <p:cNvSpPr>
            <a:spLocks noChangeShapeType="1"/>
          </p:cNvSpPr>
          <p:nvPr/>
        </p:nvSpPr>
        <p:spPr bwMode="auto">
          <a:xfrm>
            <a:off x="2139950" y="3333750"/>
            <a:ext cx="1588" cy="1768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4341" name="Line 5"/>
          <p:cNvSpPr>
            <a:spLocks noChangeShapeType="1"/>
          </p:cNvSpPr>
          <p:nvPr/>
        </p:nvSpPr>
        <p:spPr bwMode="auto">
          <a:xfrm>
            <a:off x="2781300" y="3333750"/>
            <a:ext cx="1588" cy="1768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4342" name="Line 6"/>
          <p:cNvSpPr>
            <a:spLocks noChangeShapeType="1"/>
          </p:cNvSpPr>
          <p:nvPr/>
        </p:nvSpPr>
        <p:spPr bwMode="auto">
          <a:xfrm rot="-5400000">
            <a:off x="2499519" y="2923381"/>
            <a:ext cx="1588" cy="2003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4343" name="Line 7"/>
          <p:cNvSpPr>
            <a:spLocks noChangeShapeType="1"/>
          </p:cNvSpPr>
          <p:nvPr/>
        </p:nvSpPr>
        <p:spPr bwMode="auto">
          <a:xfrm rot="-5400000">
            <a:off x="2499519" y="3512344"/>
            <a:ext cx="1587" cy="2003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4344" name="Text Box 8"/>
          <p:cNvSpPr txBox="1">
            <a:spLocks noChangeArrowheads="1"/>
          </p:cNvSpPr>
          <p:nvPr/>
        </p:nvSpPr>
        <p:spPr bwMode="auto">
          <a:xfrm>
            <a:off x="1371600" y="2806700"/>
            <a:ext cx="2286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b="1" dirty="0">
                <a:solidFill>
                  <a:srgbClr val="000000"/>
                </a:solidFill>
                <a:latin typeface="Arial Unicode MS" panose="020B0604020202020204" pitchFamily="34" charset="-128"/>
              </a:rPr>
              <a:t>Sales Volumes</a:t>
            </a:r>
            <a:endParaRPr lang="en-US" altLang="en-US" b="1" dirty="0">
              <a:solidFill>
                <a:srgbClr val="000000"/>
              </a:solidFill>
              <a:latin typeface="Arial Unicode MS" panose="020B0604020202020204" pitchFamily="34" charset="-128"/>
            </a:endParaRPr>
          </a:p>
        </p:txBody>
      </p:sp>
      <p:sp>
        <p:nvSpPr>
          <p:cNvPr id="14345" name="Text Box 9"/>
          <p:cNvSpPr txBox="1">
            <a:spLocks noChangeArrowheads="1"/>
          </p:cNvSpPr>
          <p:nvPr/>
        </p:nvSpPr>
        <p:spPr bwMode="auto">
          <a:xfrm>
            <a:off x="1562100" y="5165725"/>
            <a:ext cx="5635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200">
                <a:solidFill>
                  <a:srgbClr val="000000"/>
                </a:solidFill>
                <a:latin typeface="Arial Unicode MS" panose="020B0604020202020204" pitchFamily="34" charset="-128"/>
              </a:rPr>
              <a:t>Blue</a:t>
            </a:r>
            <a:endParaRPr lang="en-US" altLang="en-US" sz="1200">
              <a:solidFill>
                <a:srgbClr val="000000"/>
              </a:solidFill>
              <a:latin typeface="Arial Unicode MS" panose="020B0604020202020204" pitchFamily="34" charset="-128"/>
            </a:endParaRPr>
          </a:p>
        </p:txBody>
      </p:sp>
      <p:sp>
        <p:nvSpPr>
          <p:cNvPr id="14346" name="Text Box 10"/>
          <p:cNvSpPr txBox="1">
            <a:spLocks noChangeArrowheads="1"/>
          </p:cNvSpPr>
          <p:nvPr/>
        </p:nvSpPr>
        <p:spPr bwMode="auto">
          <a:xfrm>
            <a:off x="2125663" y="5165725"/>
            <a:ext cx="5651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200">
                <a:solidFill>
                  <a:srgbClr val="000000"/>
                </a:solidFill>
                <a:latin typeface="Arial Unicode MS" panose="020B0604020202020204" pitchFamily="34" charset="-128"/>
              </a:rPr>
              <a:t>Red</a:t>
            </a:r>
            <a:endParaRPr lang="en-US" altLang="en-US" sz="1200">
              <a:solidFill>
                <a:srgbClr val="000000"/>
              </a:solidFill>
              <a:latin typeface="Arial Unicode MS" panose="020B0604020202020204" pitchFamily="34" charset="-128"/>
            </a:endParaRPr>
          </a:p>
        </p:txBody>
      </p:sp>
      <p:sp>
        <p:nvSpPr>
          <p:cNvPr id="14347" name="Text Box 11"/>
          <p:cNvSpPr txBox="1">
            <a:spLocks noChangeArrowheads="1"/>
          </p:cNvSpPr>
          <p:nvPr/>
        </p:nvSpPr>
        <p:spPr bwMode="auto">
          <a:xfrm>
            <a:off x="2752725" y="5165725"/>
            <a:ext cx="6905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200">
                <a:solidFill>
                  <a:srgbClr val="000000"/>
                </a:solidFill>
                <a:latin typeface="Arial Unicode MS" panose="020B0604020202020204" pitchFamily="34" charset="-128"/>
              </a:rPr>
              <a:t>White</a:t>
            </a:r>
            <a:endParaRPr lang="en-US" altLang="en-US" sz="1200">
              <a:solidFill>
                <a:srgbClr val="000000"/>
              </a:solidFill>
              <a:latin typeface="Arial Unicode MS" panose="020B0604020202020204" pitchFamily="34" charset="-128"/>
            </a:endParaRPr>
          </a:p>
        </p:txBody>
      </p:sp>
      <p:sp>
        <p:nvSpPr>
          <p:cNvPr id="14348" name="Text Box 12"/>
          <p:cNvSpPr txBox="1">
            <a:spLocks noChangeArrowheads="1"/>
          </p:cNvSpPr>
          <p:nvPr/>
        </p:nvSpPr>
        <p:spPr bwMode="auto">
          <a:xfrm>
            <a:off x="996950" y="3427413"/>
            <a:ext cx="565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200">
                <a:solidFill>
                  <a:srgbClr val="000000"/>
                </a:solidFill>
                <a:latin typeface="Arial Unicode MS" panose="020B0604020202020204" pitchFamily="34" charset="-128"/>
              </a:rPr>
              <a:t>Van</a:t>
            </a:r>
            <a:endParaRPr lang="en-US" altLang="en-US" sz="1200">
              <a:solidFill>
                <a:srgbClr val="000000"/>
              </a:solidFill>
              <a:latin typeface="Arial Unicode MS" panose="020B0604020202020204" pitchFamily="34" charset="-128"/>
            </a:endParaRPr>
          </a:p>
        </p:txBody>
      </p:sp>
      <p:sp>
        <p:nvSpPr>
          <p:cNvPr id="14349" name="Text Box 13"/>
          <p:cNvSpPr txBox="1">
            <a:spLocks noChangeArrowheads="1"/>
          </p:cNvSpPr>
          <p:nvPr/>
        </p:nvSpPr>
        <p:spPr bwMode="auto">
          <a:xfrm>
            <a:off x="871538" y="3997325"/>
            <a:ext cx="6905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200">
                <a:solidFill>
                  <a:srgbClr val="000000"/>
                </a:solidFill>
                <a:latin typeface="Arial Unicode MS" panose="020B0604020202020204" pitchFamily="34" charset="-128"/>
              </a:rPr>
              <a:t>Coupe</a:t>
            </a:r>
            <a:endParaRPr lang="en-US" altLang="en-US" sz="1200">
              <a:solidFill>
                <a:srgbClr val="000000"/>
              </a:solidFill>
              <a:latin typeface="Arial Unicode MS" panose="020B0604020202020204" pitchFamily="34" charset="-128"/>
            </a:endParaRPr>
          </a:p>
        </p:txBody>
      </p:sp>
      <p:sp>
        <p:nvSpPr>
          <p:cNvPr id="14350" name="Text Box 14"/>
          <p:cNvSpPr txBox="1">
            <a:spLocks noChangeArrowheads="1"/>
          </p:cNvSpPr>
          <p:nvPr/>
        </p:nvSpPr>
        <p:spPr bwMode="auto">
          <a:xfrm>
            <a:off x="871538" y="4606925"/>
            <a:ext cx="6905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200">
                <a:solidFill>
                  <a:srgbClr val="000000"/>
                </a:solidFill>
                <a:latin typeface="Arial Unicode MS" panose="020B0604020202020204" pitchFamily="34" charset="-128"/>
              </a:rPr>
              <a:t>Sedan</a:t>
            </a:r>
            <a:endParaRPr lang="en-US" altLang="en-US" sz="1200">
              <a:solidFill>
                <a:srgbClr val="000000"/>
              </a:solidFill>
              <a:latin typeface="Arial Unicode MS" panose="020B0604020202020204" pitchFamily="34" charset="-128"/>
            </a:endParaRPr>
          </a:p>
        </p:txBody>
      </p:sp>
      <p:sp>
        <p:nvSpPr>
          <p:cNvPr id="14351" name="Text Box 15"/>
          <p:cNvSpPr txBox="1">
            <a:spLocks noChangeArrowheads="1"/>
          </p:cNvSpPr>
          <p:nvPr/>
        </p:nvSpPr>
        <p:spPr bwMode="auto">
          <a:xfrm>
            <a:off x="1938338" y="5597525"/>
            <a:ext cx="1128712"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600" b="1">
                <a:solidFill>
                  <a:srgbClr val="000000"/>
                </a:solidFill>
                <a:latin typeface="Arial Unicode MS" panose="020B0604020202020204" pitchFamily="34" charset="-128"/>
              </a:rPr>
              <a:t>COLOR</a:t>
            </a:r>
            <a:endParaRPr lang="en-US" altLang="en-US" sz="1600" b="1">
              <a:solidFill>
                <a:srgbClr val="000000"/>
              </a:solidFill>
              <a:latin typeface="Arial Unicode MS" panose="020B0604020202020204" pitchFamily="34" charset="-128"/>
            </a:endParaRPr>
          </a:p>
        </p:txBody>
      </p:sp>
      <p:sp>
        <p:nvSpPr>
          <p:cNvPr id="14352" name="Text Box 16"/>
          <p:cNvSpPr txBox="1">
            <a:spLocks noChangeArrowheads="1"/>
          </p:cNvSpPr>
          <p:nvPr/>
        </p:nvSpPr>
        <p:spPr bwMode="auto">
          <a:xfrm rot="-5400000">
            <a:off x="-210998" y="3814763"/>
            <a:ext cx="1415772"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600" b="1">
                <a:solidFill>
                  <a:srgbClr val="000000"/>
                </a:solidFill>
                <a:latin typeface="Arial Unicode MS" panose="020B0604020202020204" pitchFamily="34" charset="-128"/>
              </a:rPr>
              <a:t>MOD E L</a:t>
            </a:r>
            <a:endParaRPr lang="en-US" altLang="en-US" sz="1600" b="1">
              <a:solidFill>
                <a:srgbClr val="000000"/>
              </a:solidFill>
              <a:latin typeface="Arial Unicode MS" panose="020B0604020202020204" pitchFamily="34" charset="-128"/>
            </a:endParaRPr>
          </a:p>
        </p:txBody>
      </p:sp>
      <p:sp>
        <p:nvSpPr>
          <p:cNvPr id="14353" name="Rectangle 17"/>
          <p:cNvSpPr>
            <a:spLocks noChangeArrowheads="1"/>
          </p:cNvSpPr>
          <p:nvPr/>
        </p:nvSpPr>
        <p:spPr bwMode="auto">
          <a:xfrm>
            <a:off x="1498600" y="3333750"/>
            <a:ext cx="2006600" cy="1768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grpSp>
        <p:nvGrpSpPr>
          <p:cNvPr id="71698" name="Group 18"/>
          <p:cNvGrpSpPr>
            <a:grpSpLocks/>
          </p:cNvGrpSpPr>
          <p:nvPr/>
        </p:nvGrpSpPr>
        <p:grpSpPr bwMode="auto">
          <a:xfrm>
            <a:off x="5181600" y="1600200"/>
            <a:ext cx="3808885" cy="1066800"/>
            <a:chOff x="3648" y="912"/>
            <a:chExt cx="2611" cy="768"/>
          </a:xfrm>
        </p:grpSpPr>
        <p:sp>
          <p:nvSpPr>
            <p:cNvPr id="14378" name="Oval 19"/>
            <p:cNvSpPr>
              <a:spLocks noChangeArrowheads="1"/>
            </p:cNvSpPr>
            <p:nvPr/>
          </p:nvSpPr>
          <p:spPr bwMode="auto">
            <a:xfrm>
              <a:off x="3648" y="912"/>
              <a:ext cx="2611" cy="76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14379" name="Picture 20" descr="HM0036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8" y="1056"/>
              <a:ext cx="47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80" name="Text Box 21"/>
            <p:cNvSpPr txBox="1">
              <a:spLocks noChangeArrowheads="1"/>
            </p:cNvSpPr>
            <p:nvPr/>
          </p:nvSpPr>
          <p:spPr bwMode="auto">
            <a:xfrm>
              <a:off x="4368" y="1019"/>
              <a:ext cx="1787"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b="1" dirty="0">
                  <a:solidFill>
                    <a:srgbClr val="000000"/>
                  </a:solidFill>
                  <a:latin typeface="Arial Unicode MS" panose="020B0604020202020204" pitchFamily="34" charset="-128"/>
                </a:rPr>
                <a:t>View of the Account Manager</a:t>
              </a:r>
              <a:endParaRPr lang="en-US" altLang="en-US" b="1" dirty="0">
                <a:solidFill>
                  <a:srgbClr val="000000"/>
                </a:solidFill>
                <a:latin typeface="Arial Unicode MS" panose="020B0604020202020204" pitchFamily="34" charset="-128"/>
              </a:endParaRPr>
            </a:p>
          </p:txBody>
        </p:sp>
      </p:grpSp>
      <p:grpSp>
        <p:nvGrpSpPr>
          <p:cNvPr id="71702" name="Group 22"/>
          <p:cNvGrpSpPr>
            <a:grpSpLocks/>
          </p:cNvGrpSpPr>
          <p:nvPr/>
        </p:nvGrpSpPr>
        <p:grpSpPr bwMode="auto">
          <a:xfrm>
            <a:off x="3657600" y="2895600"/>
            <a:ext cx="1828800" cy="2057400"/>
            <a:chOff x="2304" y="1824"/>
            <a:chExt cx="1152" cy="1296"/>
          </a:xfrm>
        </p:grpSpPr>
        <p:sp>
          <p:nvSpPr>
            <p:cNvPr id="14376" name="AutoShape 23"/>
            <p:cNvSpPr>
              <a:spLocks noChangeArrowheads="1"/>
            </p:cNvSpPr>
            <p:nvPr/>
          </p:nvSpPr>
          <p:spPr bwMode="auto">
            <a:xfrm>
              <a:off x="2496" y="2352"/>
              <a:ext cx="576" cy="768"/>
            </a:xfrm>
            <a:prstGeom prst="curvedLeftArrow">
              <a:avLst>
                <a:gd name="adj1" fmla="val 26667"/>
                <a:gd name="adj2" fmla="val 53333"/>
                <a:gd name="adj3" fmla="val 33333"/>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4377" name="Text Box 24"/>
            <p:cNvSpPr txBox="1">
              <a:spLocks noChangeArrowheads="1"/>
            </p:cNvSpPr>
            <p:nvPr/>
          </p:nvSpPr>
          <p:spPr bwMode="auto">
            <a:xfrm>
              <a:off x="2304" y="1824"/>
              <a:ext cx="1152"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b="1" dirty="0">
                  <a:solidFill>
                    <a:srgbClr val="000000"/>
                  </a:solidFill>
                  <a:latin typeface="Arial Unicode MS" panose="020B0604020202020204" pitchFamily="34" charset="-128"/>
                </a:rPr>
                <a:t>Rotate the data cube by 90°</a:t>
              </a:r>
              <a:endParaRPr lang="en-US" altLang="en-US" b="1" dirty="0">
                <a:solidFill>
                  <a:srgbClr val="000000"/>
                </a:solidFill>
                <a:latin typeface="Arial Unicode MS" panose="020B0604020202020204" pitchFamily="34" charset="-128"/>
              </a:endParaRPr>
            </a:p>
          </p:txBody>
        </p:sp>
      </p:grpSp>
      <p:grpSp>
        <p:nvGrpSpPr>
          <p:cNvPr id="71705" name="Group 25"/>
          <p:cNvGrpSpPr>
            <a:grpSpLocks/>
          </p:cNvGrpSpPr>
          <p:nvPr/>
        </p:nvGrpSpPr>
        <p:grpSpPr bwMode="auto">
          <a:xfrm>
            <a:off x="5180013" y="2819401"/>
            <a:ext cx="3357562" cy="3165476"/>
            <a:chOff x="3263" y="1776"/>
            <a:chExt cx="2115" cy="1994"/>
          </a:xfrm>
        </p:grpSpPr>
        <p:sp>
          <p:nvSpPr>
            <p:cNvPr id="14362" name="Text Box 26"/>
            <p:cNvSpPr txBox="1">
              <a:spLocks noChangeArrowheads="1"/>
            </p:cNvSpPr>
            <p:nvPr/>
          </p:nvSpPr>
          <p:spPr bwMode="auto">
            <a:xfrm>
              <a:off x="4128" y="3552"/>
              <a:ext cx="1056"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600" b="1">
                  <a:solidFill>
                    <a:srgbClr val="000000"/>
                  </a:solidFill>
                  <a:latin typeface="Arial Unicode MS" panose="020B0604020202020204" pitchFamily="34" charset="-128"/>
                </a:rPr>
                <a:t>DEALERSHIP</a:t>
              </a:r>
              <a:endParaRPr lang="en-US" altLang="en-US" sz="1600" b="1">
                <a:solidFill>
                  <a:srgbClr val="000000"/>
                </a:solidFill>
                <a:latin typeface="Arial Unicode MS" panose="020B0604020202020204" pitchFamily="34" charset="-128"/>
              </a:endParaRPr>
            </a:p>
          </p:txBody>
        </p:sp>
        <p:sp>
          <p:nvSpPr>
            <p:cNvPr id="14363" name="Line 27"/>
            <p:cNvSpPr>
              <a:spLocks noChangeShapeType="1"/>
            </p:cNvSpPr>
            <p:nvPr/>
          </p:nvSpPr>
          <p:spPr bwMode="auto">
            <a:xfrm>
              <a:off x="4418" y="2108"/>
              <a:ext cx="0" cy="11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4364" name="Line 28"/>
            <p:cNvSpPr>
              <a:spLocks noChangeShapeType="1"/>
            </p:cNvSpPr>
            <p:nvPr/>
          </p:nvSpPr>
          <p:spPr bwMode="auto">
            <a:xfrm>
              <a:off x="4822" y="2108"/>
              <a:ext cx="0" cy="11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4365" name="Line 29"/>
            <p:cNvSpPr>
              <a:spLocks noChangeShapeType="1"/>
            </p:cNvSpPr>
            <p:nvPr/>
          </p:nvSpPr>
          <p:spPr bwMode="auto">
            <a:xfrm rot="-5400000">
              <a:off x="4645" y="1849"/>
              <a:ext cx="0" cy="1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4366" name="Line 30"/>
            <p:cNvSpPr>
              <a:spLocks noChangeShapeType="1"/>
            </p:cNvSpPr>
            <p:nvPr/>
          </p:nvSpPr>
          <p:spPr bwMode="auto">
            <a:xfrm rot="-5400000">
              <a:off x="4645" y="2220"/>
              <a:ext cx="0" cy="1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4367" name="Text Box 31"/>
            <p:cNvSpPr txBox="1">
              <a:spLocks noChangeArrowheads="1"/>
            </p:cNvSpPr>
            <p:nvPr/>
          </p:nvSpPr>
          <p:spPr bwMode="auto">
            <a:xfrm>
              <a:off x="3936" y="1776"/>
              <a:ext cx="144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b="1" dirty="0">
                  <a:solidFill>
                    <a:srgbClr val="000000"/>
                  </a:solidFill>
                  <a:latin typeface="Arial Unicode MS" panose="020B0604020202020204" pitchFamily="34" charset="-128"/>
                </a:rPr>
                <a:t>Sales Volumes</a:t>
              </a:r>
              <a:endParaRPr lang="en-US" altLang="en-US" b="1" dirty="0">
                <a:solidFill>
                  <a:srgbClr val="000000"/>
                </a:solidFill>
                <a:latin typeface="Arial Unicode MS" panose="020B0604020202020204" pitchFamily="34" charset="-128"/>
              </a:endParaRPr>
            </a:p>
          </p:txBody>
        </p:sp>
        <p:sp>
          <p:nvSpPr>
            <p:cNvPr id="14368" name="Text Box 32"/>
            <p:cNvSpPr txBox="1">
              <a:spLocks noChangeArrowheads="1"/>
            </p:cNvSpPr>
            <p:nvPr/>
          </p:nvSpPr>
          <p:spPr bwMode="auto">
            <a:xfrm>
              <a:off x="4054" y="3262"/>
              <a:ext cx="35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200">
                  <a:solidFill>
                    <a:srgbClr val="000000"/>
                  </a:solidFill>
                  <a:latin typeface="Arial Unicode MS" panose="020B0604020202020204" pitchFamily="34" charset="-128"/>
                </a:rPr>
                <a:t>Miller</a:t>
              </a:r>
              <a:endParaRPr lang="en-US" altLang="en-US" sz="1200">
                <a:solidFill>
                  <a:srgbClr val="000000"/>
                </a:solidFill>
                <a:latin typeface="Arial Unicode MS" panose="020B0604020202020204" pitchFamily="34" charset="-128"/>
              </a:endParaRPr>
            </a:p>
          </p:txBody>
        </p:sp>
        <p:sp>
          <p:nvSpPr>
            <p:cNvPr id="14369" name="Text Box 33"/>
            <p:cNvSpPr txBox="1">
              <a:spLocks noChangeArrowheads="1"/>
            </p:cNvSpPr>
            <p:nvPr/>
          </p:nvSpPr>
          <p:spPr bwMode="auto">
            <a:xfrm>
              <a:off x="4409" y="3262"/>
              <a:ext cx="39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200">
                  <a:solidFill>
                    <a:srgbClr val="000000"/>
                  </a:solidFill>
                  <a:latin typeface="Arial Unicode MS" panose="020B0604020202020204" pitchFamily="34" charset="-128"/>
                </a:rPr>
                <a:t>Smith</a:t>
              </a:r>
              <a:endParaRPr lang="en-US" altLang="en-US" sz="1200">
                <a:solidFill>
                  <a:srgbClr val="000000"/>
                </a:solidFill>
                <a:latin typeface="Arial Unicode MS" panose="020B0604020202020204" pitchFamily="34" charset="-128"/>
              </a:endParaRPr>
            </a:p>
          </p:txBody>
        </p:sp>
        <p:sp>
          <p:nvSpPr>
            <p:cNvPr id="14370" name="Text Box 34"/>
            <p:cNvSpPr txBox="1">
              <a:spLocks noChangeArrowheads="1"/>
            </p:cNvSpPr>
            <p:nvPr/>
          </p:nvSpPr>
          <p:spPr bwMode="auto">
            <a:xfrm>
              <a:off x="4804" y="3262"/>
              <a:ext cx="43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200">
                  <a:solidFill>
                    <a:srgbClr val="000000"/>
                  </a:solidFill>
                  <a:latin typeface="Arial Unicode MS" panose="020B0604020202020204" pitchFamily="34" charset="-128"/>
                </a:rPr>
                <a:t>Clyde</a:t>
              </a:r>
              <a:endParaRPr lang="en-US" altLang="en-US" sz="1200">
                <a:solidFill>
                  <a:srgbClr val="000000"/>
                </a:solidFill>
                <a:latin typeface="Arial Unicode MS" panose="020B0604020202020204" pitchFamily="34" charset="-128"/>
              </a:endParaRPr>
            </a:p>
          </p:txBody>
        </p:sp>
        <p:sp>
          <p:nvSpPr>
            <p:cNvPr id="14371" name="Text Box 35"/>
            <p:cNvSpPr txBox="1">
              <a:spLocks noChangeArrowheads="1"/>
            </p:cNvSpPr>
            <p:nvPr/>
          </p:nvSpPr>
          <p:spPr bwMode="auto">
            <a:xfrm>
              <a:off x="3698" y="2167"/>
              <a:ext cx="35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200">
                  <a:solidFill>
                    <a:srgbClr val="000000"/>
                  </a:solidFill>
                  <a:latin typeface="Arial Unicode MS" panose="020B0604020202020204" pitchFamily="34" charset="-128"/>
                </a:rPr>
                <a:t>Van</a:t>
              </a:r>
              <a:endParaRPr lang="en-US" altLang="en-US" sz="1200">
                <a:solidFill>
                  <a:srgbClr val="000000"/>
                </a:solidFill>
                <a:latin typeface="Arial Unicode MS" panose="020B0604020202020204" pitchFamily="34" charset="-128"/>
              </a:endParaRPr>
            </a:p>
          </p:txBody>
        </p:sp>
        <p:sp>
          <p:nvSpPr>
            <p:cNvPr id="14372" name="Text Box 36"/>
            <p:cNvSpPr txBox="1">
              <a:spLocks noChangeArrowheads="1"/>
            </p:cNvSpPr>
            <p:nvPr/>
          </p:nvSpPr>
          <p:spPr bwMode="auto">
            <a:xfrm>
              <a:off x="3619" y="2526"/>
              <a:ext cx="43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200">
                  <a:solidFill>
                    <a:srgbClr val="000000"/>
                  </a:solidFill>
                  <a:latin typeface="Arial Unicode MS" panose="020B0604020202020204" pitchFamily="34" charset="-128"/>
                </a:rPr>
                <a:t>Coupe</a:t>
              </a:r>
              <a:endParaRPr lang="en-US" altLang="en-US" sz="1200">
                <a:solidFill>
                  <a:srgbClr val="000000"/>
                </a:solidFill>
                <a:latin typeface="Arial Unicode MS" panose="020B0604020202020204" pitchFamily="34" charset="-128"/>
              </a:endParaRPr>
            </a:p>
          </p:txBody>
        </p:sp>
        <p:sp>
          <p:nvSpPr>
            <p:cNvPr id="14373" name="Text Box 37"/>
            <p:cNvSpPr txBox="1">
              <a:spLocks noChangeArrowheads="1"/>
            </p:cNvSpPr>
            <p:nvPr/>
          </p:nvSpPr>
          <p:spPr bwMode="auto">
            <a:xfrm>
              <a:off x="3619" y="2910"/>
              <a:ext cx="43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200">
                  <a:solidFill>
                    <a:srgbClr val="000000"/>
                  </a:solidFill>
                  <a:latin typeface="Arial Unicode MS" panose="020B0604020202020204" pitchFamily="34" charset="-128"/>
                </a:rPr>
                <a:t>Sedan</a:t>
              </a:r>
              <a:endParaRPr lang="en-US" altLang="en-US" sz="1200">
                <a:solidFill>
                  <a:srgbClr val="000000"/>
                </a:solidFill>
                <a:latin typeface="Arial Unicode MS" panose="020B0604020202020204" pitchFamily="34" charset="-128"/>
              </a:endParaRPr>
            </a:p>
          </p:txBody>
        </p:sp>
        <p:sp>
          <p:nvSpPr>
            <p:cNvPr id="14374" name="Text Box 38"/>
            <p:cNvSpPr txBox="1">
              <a:spLocks noChangeArrowheads="1"/>
            </p:cNvSpPr>
            <p:nvPr/>
          </p:nvSpPr>
          <p:spPr bwMode="auto">
            <a:xfrm rot="16200000">
              <a:off x="2937" y="2411"/>
              <a:ext cx="892"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600" b="1">
                  <a:solidFill>
                    <a:srgbClr val="000000"/>
                  </a:solidFill>
                  <a:latin typeface="Arial Unicode MS" panose="020B0604020202020204" pitchFamily="34" charset="-128"/>
                </a:rPr>
                <a:t>MOD E L</a:t>
              </a:r>
              <a:endParaRPr lang="en-US" altLang="en-US" sz="1600" b="1">
                <a:solidFill>
                  <a:srgbClr val="000000"/>
                </a:solidFill>
                <a:latin typeface="Arial Unicode MS" panose="020B0604020202020204" pitchFamily="34" charset="-128"/>
              </a:endParaRPr>
            </a:p>
          </p:txBody>
        </p:sp>
        <p:sp>
          <p:nvSpPr>
            <p:cNvPr id="14375" name="Rectangle 39"/>
            <p:cNvSpPr>
              <a:spLocks noChangeArrowheads="1"/>
            </p:cNvSpPr>
            <p:nvPr/>
          </p:nvSpPr>
          <p:spPr bwMode="auto">
            <a:xfrm>
              <a:off x="4014" y="2108"/>
              <a:ext cx="1264" cy="11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grpSp>
      <p:grpSp>
        <p:nvGrpSpPr>
          <p:cNvPr id="71720" name="Group 40"/>
          <p:cNvGrpSpPr>
            <a:grpSpLocks/>
          </p:cNvGrpSpPr>
          <p:nvPr/>
        </p:nvGrpSpPr>
        <p:grpSpPr bwMode="auto">
          <a:xfrm>
            <a:off x="1219200" y="1600200"/>
            <a:ext cx="3698274" cy="1066800"/>
            <a:chOff x="528" y="912"/>
            <a:chExt cx="2612" cy="768"/>
          </a:xfrm>
        </p:grpSpPr>
        <p:sp>
          <p:nvSpPr>
            <p:cNvPr id="14359" name="Oval 41"/>
            <p:cNvSpPr>
              <a:spLocks noChangeArrowheads="1"/>
            </p:cNvSpPr>
            <p:nvPr/>
          </p:nvSpPr>
          <p:spPr bwMode="auto">
            <a:xfrm>
              <a:off x="528" y="912"/>
              <a:ext cx="2476" cy="76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60" name="Text Box 42"/>
            <p:cNvSpPr txBox="1">
              <a:spLocks noChangeArrowheads="1"/>
            </p:cNvSpPr>
            <p:nvPr/>
          </p:nvSpPr>
          <p:spPr bwMode="auto">
            <a:xfrm>
              <a:off x="1200" y="971"/>
              <a:ext cx="1940"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b="1" dirty="0">
                  <a:solidFill>
                    <a:srgbClr val="000000"/>
                  </a:solidFill>
                  <a:latin typeface="Arial Unicode MS" panose="020B0604020202020204" pitchFamily="34" charset="-128"/>
                </a:rPr>
                <a:t>View of the Product Manager</a:t>
              </a:r>
              <a:endParaRPr lang="en-US" altLang="en-US" b="1" dirty="0">
                <a:solidFill>
                  <a:srgbClr val="000000"/>
                </a:solidFill>
                <a:latin typeface="Arial Unicode MS" panose="020B0604020202020204" pitchFamily="34" charset="-128"/>
              </a:endParaRPr>
            </a:p>
          </p:txBody>
        </p:sp>
        <p:pic>
          <p:nvPicPr>
            <p:cNvPr id="14361" name="Picture 43" descr="HM0036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 y="1008"/>
              <a:ext cx="467"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58" name="Text Box 44"/>
          <p:cNvSpPr txBox="1">
            <a:spLocks noChangeArrowheads="1"/>
          </p:cNvSpPr>
          <p:nvPr/>
        </p:nvSpPr>
        <p:spPr bwMode="auto">
          <a:xfrm>
            <a:off x="333244" y="676413"/>
            <a:ext cx="874907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2000" dirty="0">
                <a:solidFill>
                  <a:srgbClr val="000000"/>
                </a:solidFill>
                <a:latin typeface="Arial Unicode MS" panose="020B0604020202020204" pitchFamily="34" charset="-128"/>
              </a:rPr>
              <a:t>Different users will require different views of the multidimensional cube – OLAP allows easy rotation of data</a:t>
            </a:r>
            <a:endParaRPr lang="en-US" altLang="en-US" sz="2000" dirty="0">
              <a:solidFill>
                <a:srgbClr val="000000"/>
              </a:solidFill>
              <a:latin typeface="Arial Unicode MS" panose="020B0604020202020204" pitchFamily="34" charset="-128"/>
            </a:endParaRPr>
          </a:p>
        </p:txBody>
      </p:sp>
      <p:sp>
        <p:nvSpPr>
          <p:cNvPr id="2" name="Rectangle 1"/>
          <p:cNvSpPr/>
          <p:nvPr/>
        </p:nvSpPr>
        <p:spPr>
          <a:xfrm>
            <a:off x="-1657" y="5869929"/>
            <a:ext cx="3964057" cy="461665"/>
          </a:xfrm>
          <a:prstGeom prst="rect">
            <a:avLst/>
          </a:prstGeom>
        </p:spPr>
        <p:txBody>
          <a:bodyPr wrap="square">
            <a:spAutoFit/>
          </a:bodyPr>
          <a:lstStyle/>
          <a:p>
            <a:pPr lvl="0">
              <a:spcBef>
                <a:spcPct val="30000"/>
              </a:spcBef>
            </a:pPr>
            <a:r>
              <a:rPr lang="en-US" altLang="en-US" sz="1200" dirty="0">
                <a:solidFill>
                  <a:srgbClr val="000000"/>
                </a:solidFill>
              </a:rPr>
              <a:t>Adopted from Teradata University Network presentation on OLAP. </a:t>
            </a:r>
          </a:p>
        </p:txBody>
      </p:sp>
    </p:spTree>
    <p:extLst>
      <p:ext uri="{BB962C8B-B14F-4D97-AF65-F5344CB8AC3E}">
        <p14:creationId xmlns:p14="http://schemas.microsoft.com/office/powerpoint/2010/main" val="4122333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17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9" presetClass="entr" presetSubtype="10" fill="hold" nodeType="clickEffect">
                                  <p:stCondLst>
                                    <p:cond delay="0"/>
                                  </p:stCondLst>
                                  <p:childTnLst>
                                    <p:set>
                                      <p:cBhvr>
                                        <p:cTn id="10" dur="1" fill="hold">
                                          <p:stCondLst>
                                            <p:cond delay="0"/>
                                          </p:stCondLst>
                                        </p:cTn>
                                        <p:tgtEl>
                                          <p:spTgt spid="71705"/>
                                        </p:tgtEl>
                                        <p:attrNameLst>
                                          <p:attrName>style.visibility</p:attrName>
                                        </p:attrNameLst>
                                      </p:cBhvr>
                                      <p:to>
                                        <p:strVal val="visible"/>
                                      </p:to>
                                    </p:set>
                                    <p:anim calcmode="lin" valueType="num">
                                      <p:cBhvr>
                                        <p:cTn id="11" dur="5000" fill="hold"/>
                                        <p:tgtEl>
                                          <p:spTgt spid="71705"/>
                                        </p:tgtEl>
                                        <p:attrNameLst>
                                          <p:attrName>ppt_w</p:attrName>
                                        </p:attrNameLst>
                                      </p:cBhvr>
                                      <p:tavLst>
                                        <p:tav tm="0" fmla="#ppt_w*sin(2.5*pi*$)">
                                          <p:val>
                                            <p:fltVal val="0"/>
                                          </p:val>
                                        </p:tav>
                                        <p:tav tm="100000">
                                          <p:val>
                                            <p:fltVal val="1"/>
                                          </p:val>
                                        </p:tav>
                                      </p:tavLst>
                                    </p:anim>
                                    <p:anim calcmode="lin" valueType="num">
                                      <p:cBhvr>
                                        <p:cTn id="12" dur="5000" fill="hold"/>
                                        <p:tgtEl>
                                          <p:spTgt spid="71705"/>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71720"/>
                                        </p:tgtEl>
                                        <p:attrNameLst>
                                          <p:attrName>style.visibility</p:attrName>
                                        </p:attrNameLst>
                                      </p:cBhvr>
                                      <p:to>
                                        <p:strVal val="visible"/>
                                      </p:to>
                                    </p:set>
                                    <p:animEffect transition="in" filter="box(out)">
                                      <p:cBhvr>
                                        <p:cTn id="17" dur="500"/>
                                        <p:tgtEl>
                                          <p:spTgt spid="717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71698"/>
                                        </p:tgtEl>
                                        <p:attrNameLst>
                                          <p:attrName>style.visibility</p:attrName>
                                        </p:attrNameLst>
                                      </p:cBhvr>
                                      <p:to>
                                        <p:strVal val="visible"/>
                                      </p:to>
                                    </p:set>
                                    <p:animEffect transition="in" filter="box(out)">
                                      <p:cBhvr>
                                        <p:cTn id="22" dur="500"/>
                                        <p:tgtEl>
                                          <p:spTgt spid="71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2"/>
          <p:cNvSpPr>
            <a:spLocks noChangeArrowheads="1"/>
          </p:cNvSpPr>
          <p:nvPr/>
        </p:nvSpPr>
        <p:spPr bwMode="auto">
          <a:xfrm>
            <a:off x="457200" y="1447800"/>
            <a:ext cx="1295400" cy="8382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6387" name="Oval 3"/>
          <p:cNvSpPr>
            <a:spLocks noChangeArrowheads="1"/>
          </p:cNvSpPr>
          <p:nvPr/>
        </p:nvSpPr>
        <p:spPr bwMode="auto">
          <a:xfrm>
            <a:off x="304800" y="5334000"/>
            <a:ext cx="1752600" cy="8382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6388" name="Text Box 4"/>
          <p:cNvSpPr txBox="1">
            <a:spLocks noChangeArrowheads="1"/>
          </p:cNvSpPr>
          <p:nvPr/>
        </p:nvSpPr>
        <p:spPr bwMode="auto">
          <a:xfrm>
            <a:off x="304800" y="182562"/>
            <a:ext cx="85344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2200" b="1" dirty="0">
                <a:solidFill>
                  <a:srgbClr val="000000"/>
                </a:solidFill>
                <a:latin typeface="Arial Unicode MS" panose="020B0604020202020204" pitchFamily="34" charset="-128"/>
              </a:rPr>
              <a:t>OLAP Features: Drill-Down and Roll-Up</a:t>
            </a:r>
            <a:endParaRPr lang="en-US" altLang="en-US" sz="2000" b="1" i="1" dirty="0">
              <a:solidFill>
                <a:srgbClr val="000000"/>
              </a:solidFill>
              <a:latin typeface="Arial Unicode MS" panose="020B0604020202020204" pitchFamily="34" charset="-128"/>
            </a:endParaRPr>
          </a:p>
        </p:txBody>
      </p:sp>
      <p:sp>
        <p:nvSpPr>
          <p:cNvPr id="16390" name="Text Box 6"/>
          <p:cNvSpPr txBox="1">
            <a:spLocks noChangeArrowheads="1"/>
          </p:cNvSpPr>
          <p:nvPr/>
        </p:nvSpPr>
        <p:spPr bwMode="auto">
          <a:xfrm>
            <a:off x="504825" y="693003"/>
            <a:ext cx="8382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2000" dirty="0">
                <a:solidFill>
                  <a:srgbClr val="000000"/>
                </a:solidFill>
                <a:latin typeface="Arial Unicode MS" panose="020B0604020202020204" pitchFamily="34" charset="-128"/>
              </a:rPr>
              <a:t>Data can be disaggregated and aggregated along a dimension according to their natural hierarchy</a:t>
            </a:r>
            <a:endParaRPr lang="en-US" altLang="en-US" sz="2000" dirty="0">
              <a:solidFill>
                <a:srgbClr val="000000"/>
              </a:solidFill>
              <a:latin typeface="Arial Unicode MS" panose="020B0604020202020204" pitchFamily="34" charset="-128"/>
            </a:endParaRPr>
          </a:p>
        </p:txBody>
      </p:sp>
      <p:sp>
        <p:nvSpPr>
          <p:cNvPr id="16391" name="AutoShape 7"/>
          <p:cNvSpPr>
            <a:spLocks noChangeArrowheads="1"/>
          </p:cNvSpPr>
          <p:nvPr/>
        </p:nvSpPr>
        <p:spPr bwMode="auto">
          <a:xfrm>
            <a:off x="533400" y="1981200"/>
            <a:ext cx="1219200" cy="3505200"/>
          </a:xfrm>
          <a:prstGeom prst="upDownArrow">
            <a:avLst>
              <a:gd name="adj1" fmla="val 50000"/>
              <a:gd name="adj2" fmla="val 57500"/>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6392" name="Text Box 8"/>
          <p:cNvSpPr txBox="1">
            <a:spLocks noChangeArrowheads="1"/>
          </p:cNvSpPr>
          <p:nvPr/>
        </p:nvSpPr>
        <p:spPr bwMode="auto">
          <a:xfrm>
            <a:off x="304800" y="5562600"/>
            <a:ext cx="1984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b="1">
                <a:solidFill>
                  <a:srgbClr val="000000"/>
                </a:solidFill>
                <a:latin typeface="Arial Unicode MS" panose="020B0604020202020204" pitchFamily="34" charset="-128"/>
              </a:rPr>
              <a:t>Drill-Down</a:t>
            </a:r>
            <a:endParaRPr lang="en-US" altLang="en-US" b="1">
              <a:solidFill>
                <a:srgbClr val="000000"/>
              </a:solidFill>
              <a:latin typeface="Arial Unicode MS" panose="020B0604020202020204" pitchFamily="34" charset="-128"/>
            </a:endParaRPr>
          </a:p>
        </p:txBody>
      </p:sp>
      <p:sp>
        <p:nvSpPr>
          <p:cNvPr id="16393" name="Text Box 9"/>
          <p:cNvSpPr txBox="1">
            <a:spLocks noChangeArrowheads="1"/>
          </p:cNvSpPr>
          <p:nvPr/>
        </p:nvSpPr>
        <p:spPr bwMode="auto">
          <a:xfrm>
            <a:off x="533400" y="1600200"/>
            <a:ext cx="1984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b="1" dirty="0">
                <a:solidFill>
                  <a:srgbClr val="000000"/>
                </a:solidFill>
                <a:latin typeface="Arial Unicode MS" panose="020B0604020202020204" pitchFamily="34" charset="-128"/>
              </a:rPr>
              <a:t>Roll-Up</a:t>
            </a:r>
            <a:endParaRPr lang="en-US" altLang="en-US" b="1" dirty="0">
              <a:solidFill>
                <a:srgbClr val="000000"/>
              </a:solidFill>
              <a:latin typeface="Arial Unicode MS" panose="020B0604020202020204" pitchFamily="34" charset="-128"/>
            </a:endParaRPr>
          </a:p>
        </p:txBody>
      </p:sp>
      <p:sp>
        <p:nvSpPr>
          <p:cNvPr id="16394" name="Rectangle 10"/>
          <p:cNvSpPr>
            <a:spLocks noChangeArrowheads="1"/>
          </p:cNvSpPr>
          <p:nvPr/>
        </p:nvSpPr>
        <p:spPr bwMode="auto">
          <a:xfrm>
            <a:off x="1143000" y="2820988"/>
            <a:ext cx="1600200" cy="45561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solidFill>
                  <a:srgbClr val="000000"/>
                </a:solidFill>
                <a:latin typeface="Arial Narrow" panose="020B0606020202030204" pitchFamily="34" charset="0"/>
              </a:rPr>
              <a:t>S</a:t>
            </a:r>
            <a:r>
              <a:rPr lang="de-DE" altLang="en-US" b="1">
                <a:solidFill>
                  <a:srgbClr val="000000"/>
                </a:solidFill>
                <a:latin typeface="Arial Narrow" panose="020B0606020202030204" pitchFamily="34" charset="0"/>
              </a:rPr>
              <a:t>tate</a:t>
            </a:r>
            <a:endParaRPr lang="en-US" altLang="en-US" b="1">
              <a:solidFill>
                <a:srgbClr val="000000"/>
              </a:solidFill>
              <a:latin typeface="Arial Narrow" panose="020B0606020202030204" pitchFamily="34" charset="0"/>
            </a:endParaRPr>
          </a:p>
        </p:txBody>
      </p:sp>
      <p:sp>
        <p:nvSpPr>
          <p:cNvPr id="16395" name="Rectangle 11"/>
          <p:cNvSpPr>
            <a:spLocks noChangeArrowheads="1"/>
          </p:cNvSpPr>
          <p:nvPr/>
        </p:nvSpPr>
        <p:spPr bwMode="auto">
          <a:xfrm>
            <a:off x="1143000" y="3505200"/>
            <a:ext cx="1600200" cy="4572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b="1">
                <a:solidFill>
                  <a:srgbClr val="000000"/>
                </a:solidFill>
                <a:latin typeface="Arial Narrow" panose="020B0606020202030204" pitchFamily="34" charset="0"/>
              </a:rPr>
              <a:t>Region</a:t>
            </a:r>
            <a:endParaRPr lang="en-US" altLang="en-US" b="1">
              <a:solidFill>
                <a:srgbClr val="000000"/>
              </a:solidFill>
              <a:latin typeface="Arial Unicode MS" panose="020B0604020202020204" pitchFamily="34" charset="-128"/>
            </a:endParaRPr>
          </a:p>
        </p:txBody>
      </p:sp>
      <p:sp>
        <p:nvSpPr>
          <p:cNvPr id="16396" name="Rectangle 12"/>
          <p:cNvSpPr>
            <a:spLocks noChangeArrowheads="1"/>
          </p:cNvSpPr>
          <p:nvPr/>
        </p:nvSpPr>
        <p:spPr bwMode="auto">
          <a:xfrm>
            <a:off x="1143000" y="4191000"/>
            <a:ext cx="1600200" cy="4572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b="1">
                <a:solidFill>
                  <a:srgbClr val="000000"/>
                </a:solidFill>
                <a:latin typeface="Arial Narrow" panose="020B0606020202030204" pitchFamily="34" charset="0"/>
              </a:rPr>
              <a:t>Dealership</a:t>
            </a:r>
            <a:endParaRPr lang="en-US" altLang="en-US" b="1">
              <a:solidFill>
                <a:srgbClr val="000000"/>
              </a:solidFill>
              <a:latin typeface="Arial Narrow" panose="020B0606020202030204" pitchFamily="34" charset="0"/>
            </a:endParaRPr>
          </a:p>
        </p:txBody>
      </p:sp>
      <p:sp>
        <p:nvSpPr>
          <p:cNvPr id="16397" name="Text Box 13"/>
          <p:cNvSpPr txBox="1">
            <a:spLocks noChangeArrowheads="1"/>
          </p:cNvSpPr>
          <p:nvPr/>
        </p:nvSpPr>
        <p:spPr bwMode="auto">
          <a:xfrm>
            <a:off x="3200400" y="4297363"/>
            <a:ext cx="860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600" b="1">
                <a:solidFill>
                  <a:srgbClr val="000000"/>
                </a:solidFill>
                <a:latin typeface="Arial Unicode MS" panose="020B0604020202020204" pitchFamily="34" charset="-128"/>
              </a:rPr>
              <a:t>Miller</a:t>
            </a:r>
            <a:endParaRPr lang="en-US" altLang="en-US" sz="1600" b="1">
              <a:solidFill>
                <a:srgbClr val="000000"/>
              </a:solidFill>
              <a:latin typeface="Arial Unicode MS" panose="020B0604020202020204" pitchFamily="34" charset="-128"/>
            </a:endParaRPr>
          </a:p>
        </p:txBody>
      </p:sp>
      <p:sp>
        <p:nvSpPr>
          <p:cNvPr id="16398" name="Text Box 14"/>
          <p:cNvSpPr txBox="1">
            <a:spLocks noChangeArrowheads="1"/>
          </p:cNvSpPr>
          <p:nvPr/>
        </p:nvSpPr>
        <p:spPr bwMode="auto">
          <a:xfrm>
            <a:off x="3916363" y="4297363"/>
            <a:ext cx="7794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600" b="1">
                <a:solidFill>
                  <a:srgbClr val="000000"/>
                </a:solidFill>
                <a:latin typeface="Arial Unicode MS" panose="020B0604020202020204" pitchFamily="34" charset="-128"/>
              </a:rPr>
              <a:t>Smith</a:t>
            </a:r>
            <a:endParaRPr lang="en-US" altLang="en-US" sz="1600" b="1">
              <a:solidFill>
                <a:srgbClr val="000000"/>
              </a:solidFill>
              <a:latin typeface="Arial Unicode MS" panose="020B0604020202020204" pitchFamily="34" charset="-128"/>
            </a:endParaRPr>
          </a:p>
        </p:txBody>
      </p:sp>
      <p:sp>
        <p:nvSpPr>
          <p:cNvPr id="16399" name="Text Box 15"/>
          <p:cNvSpPr txBox="1">
            <a:spLocks noChangeArrowheads="1"/>
          </p:cNvSpPr>
          <p:nvPr/>
        </p:nvSpPr>
        <p:spPr bwMode="auto">
          <a:xfrm>
            <a:off x="4772025" y="4297363"/>
            <a:ext cx="866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600" b="1" dirty="0">
                <a:solidFill>
                  <a:srgbClr val="000000"/>
                </a:solidFill>
                <a:latin typeface="Arial Unicode MS" panose="020B0604020202020204" pitchFamily="34" charset="-128"/>
              </a:rPr>
              <a:t>Clyde</a:t>
            </a:r>
            <a:endParaRPr lang="en-US" altLang="en-US" sz="1600" b="1" dirty="0">
              <a:solidFill>
                <a:srgbClr val="000000"/>
              </a:solidFill>
              <a:latin typeface="Arial Unicode MS" panose="020B0604020202020204" pitchFamily="34" charset="-128"/>
            </a:endParaRPr>
          </a:p>
        </p:txBody>
      </p:sp>
      <p:sp>
        <p:nvSpPr>
          <p:cNvPr id="16400" name="Text Box 16"/>
          <p:cNvSpPr txBox="1">
            <a:spLocks noChangeArrowheads="1"/>
          </p:cNvSpPr>
          <p:nvPr/>
        </p:nvSpPr>
        <p:spPr bwMode="auto">
          <a:xfrm>
            <a:off x="5486400" y="4297363"/>
            <a:ext cx="927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600" b="1" dirty="0">
                <a:solidFill>
                  <a:srgbClr val="000000"/>
                </a:solidFill>
                <a:latin typeface="Arial Unicode MS" panose="020B0604020202020204" pitchFamily="34" charset="-128"/>
              </a:rPr>
              <a:t>Lucas</a:t>
            </a:r>
            <a:endParaRPr lang="en-US" altLang="en-US" sz="1600" b="1" dirty="0">
              <a:solidFill>
                <a:srgbClr val="000000"/>
              </a:solidFill>
              <a:latin typeface="Arial Unicode MS" panose="020B0604020202020204" pitchFamily="34" charset="-128"/>
            </a:endParaRPr>
          </a:p>
        </p:txBody>
      </p:sp>
      <p:sp>
        <p:nvSpPr>
          <p:cNvPr id="16401" name="Text Box 17"/>
          <p:cNvSpPr txBox="1">
            <a:spLocks noChangeArrowheads="1"/>
          </p:cNvSpPr>
          <p:nvPr/>
        </p:nvSpPr>
        <p:spPr bwMode="auto">
          <a:xfrm>
            <a:off x="6938963" y="4297363"/>
            <a:ext cx="13668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400" b="1" dirty="0">
                <a:solidFill>
                  <a:srgbClr val="000000"/>
                </a:solidFill>
                <a:latin typeface="Arial Unicode MS" panose="020B0604020202020204" pitchFamily="34" charset="-128"/>
              </a:rPr>
              <a:t>Gleason</a:t>
            </a:r>
            <a:endParaRPr lang="en-US" altLang="en-US" sz="1400" b="1" dirty="0">
              <a:solidFill>
                <a:srgbClr val="000000"/>
              </a:solidFill>
              <a:latin typeface="Arial Unicode MS" panose="020B0604020202020204" pitchFamily="34" charset="-128"/>
            </a:endParaRPr>
          </a:p>
        </p:txBody>
      </p:sp>
      <p:sp>
        <p:nvSpPr>
          <p:cNvPr id="16402" name="AutoShape 18"/>
          <p:cNvSpPr>
            <a:spLocks/>
          </p:cNvSpPr>
          <p:nvPr/>
        </p:nvSpPr>
        <p:spPr bwMode="auto">
          <a:xfrm rot="5400000" flipV="1">
            <a:off x="4076700" y="3238500"/>
            <a:ext cx="419100" cy="1714500"/>
          </a:xfrm>
          <a:prstGeom prst="leftBrace">
            <a:avLst>
              <a:gd name="adj1" fmla="val 4212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6403" name="AutoShape 19"/>
          <p:cNvSpPr>
            <a:spLocks/>
          </p:cNvSpPr>
          <p:nvPr/>
        </p:nvSpPr>
        <p:spPr bwMode="auto">
          <a:xfrm rot="5400000" flipV="1">
            <a:off x="6400800" y="3352800"/>
            <a:ext cx="419100" cy="1485900"/>
          </a:xfrm>
          <a:prstGeom prst="leftBrace">
            <a:avLst>
              <a:gd name="adj1" fmla="val 3650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6404" name="Text Box 20"/>
          <p:cNvSpPr txBox="1">
            <a:spLocks noChangeArrowheads="1"/>
          </p:cNvSpPr>
          <p:nvPr/>
        </p:nvSpPr>
        <p:spPr bwMode="auto">
          <a:xfrm>
            <a:off x="3657600" y="3505200"/>
            <a:ext cx="114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b="1">
                <a:solidFill>
                  <a:srgbClr val="000000"/>
                </a:solidFill>
                <a:latin typeface="Arial Unicode MS" panose="020B0604020202020204" pitchFamily="34" charset="-128"/>
              </a:rPr>
              <a:t>Atlanta</a:t>
            </a:r>
            <a:endParaRPr lang="en-US" altLang="en-US" b="1">
              <a:solidFill>
                <a:srgbClr val="000000"/>
              </a:solidFill>
              <a:latin typeface="Arial Unicode MS" panose="020B0604020202020204" pitchFamily="34" charset="-128"/>
            </a:endParaRPr>
          </a:p>
        </p:txBody>
      </p:sp>
      <p:sp>
        <p:nvSpPr>
          <p:cNvPr id="16405" name="Text Box 21"/>
          <p:cNvSpPr txBox="1">
            <a:spLocks noChangeArrowheads="1"/>
          </p:cNvSpPr>
          <p:nvPr/>
        </p:nvSpPr>
        <p:spPr bwMode="auto">
          <a:xfrm>
            <a:off x="6172200" y="3505200"/>
            <a:ext cx="14097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b="1" dirty="0">
                <a:solidFill>
                  <a:srgbClr val="000000"/>
                </a:solidFill>
                <a:latin typeface="Arial Unicode MS" panose="020B0604020202020204" pitchFamily="34" charset="-128"/>
              </a:rPr>
              <a:t>Athens</a:t>
            </a:r>
            <a:endParaRPr lang="en-US" altLang="en-US" b="1" dirty="0">
              <a:solidFill>
                <a:srgbClr val="000000"/>
              </a:solidFill>
              <a:latin typeface="Arial Unicode MS" panose="020B0604020202020204" pitchFamily="34" charset="-128"/>
            </a:endParaRPr>
          </a:p>
        </p:txBody>
      </p:sp>
      <p:sp>
        <p:nvSpPr>
          <p:cNvPr id="16406" name="AutoShape 22"/>
          <p:cNvSpPr>
            <a:spLocks/>
          </p:cNvSpPr>
          <p:nvPr/>
        </p:nvSpPr>
        <p:spPr bwMode="auto">
          <a:xfrm rot="5400000" flipV="1">
            <a:off x="5200650" y="1924050"/>
            <a:ext cx="419100" cy="2895600"/>
          </a:xfrm>
          <a:prstGeom prst="leftBrace">
            <a:avLst>
              <a:gd name="adj1" fmla="val 7113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6407" name="Text Box 23"/>
          <p:cNvSpPr txBox="1">
            <a:spLocks noChangeArrowheads="1"/>
          </p:cNvSpPr>
          <p:nvPr/>
        </p:nvSpPr>
        <p:spPr bwMode="auto">
          <a:xfrm>
            <a:off x="4800600" y="2743200"/>
            <a:ext cx="1295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b="1" dirty="0">
                <a:solidFill>
                  <a:srgbClr val="000000"/>
                </a:solidFill>
                <a:latin typeface="Arial Unicode MS" panose="020B0604020202020204" pitchFamily="34" charset="-128"/>
              </a:rPr>
              <a:t>Georgia</a:t>
            </a:r>
            <a:endParaRPr lang="en-US" altLang="en-US" b="1" dirty="0">
              <a:solidFill>
                <a:srgbClr val="000000"/>
              </a:solidFill>
              <a:latin typeface="Arial Unicode MS" panose="020B0604020202020204" pitchFamily="34" charset="-128"/>
            </a:endParaRPr>
          </a:p>
        </p:txBody>
      </p:sp>
      <p:sp>
        <p:nvSpPr>
          <p:cNvPr id="16408" name="Text Box 24"/>
          <p:cNvSpPr txBox="1">
            <a:spLocks noChangeArrowheads="1"/>
          </p:cNvSpPr>
          <p:nvPr/>
        </p:nvSpPr>
        <p:spPr bwMode="auto">
          <a:xfrm>
            <a:off x="2971800" y="1568450"/>
            <a:ext cx="4724400" cy="1200329"/>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de-DE" altLang="en-US" b="1" dirty="0">
                <a:solidFill>
                  <a:srgbClr val="000000"/>
                </a:solidFill>
                <a:latin typeface="Arial Unicode MS" panose="020B0604020202020204" pitchFamily="34" charset="-128"/>
              </a:rPr>
              <a:t>Sales Volumes by Organization Dimension</a:t>
            </a:r>
            <a:br>
              <a:rPr lang="de-DE" altLang="en-US" b="1" dirty="0">
                <a:solidFill>
                  <a:srgbClr val="000000"/>
                </a:solidFill>
                <a:latin typeface="Arial Unicode MS" panose="020B0604020202020204" pitchFamily="34" charset="-128"/>
              </a:rPr>
            </a:br>
            <a:r>
              <a:rPr lang="de-DE" altLang="en-US" b="1" dirty="0">
                <a:solidFill>
                  <a:srgbClr val="000000"/>
                </a:solidFill>
                <a:latin typeface="Arial Unicode MS" panose="020B0604020202020204" pitchFamily="34" charset="-128"/>
              </a:rPr>
              <a:t>- three level hierarchy -  </a:t>
            </a:r>
            <a:endParaRPr lang="en-US" altLang="en-US" b="1" dirty="0">
              <a:solidFill>
                <a:srgbClr val="000000"/>
              </a:solidFill>
              <a:latin typeface="Arial Unicode MS" panose="020B0604020202020204" pitchFamily="34" charset="-128"/>
            </a:endParaRPr>
          </a:p>
        </p:txBody>
      </p:sp>
      <p:sp>
        <p:nvSpPr>
          <p:cNvPr id="2" name="Rectangle 1"/>
          <p:cNvSpPr/>
          <p:nvPr/>
        </p:nvSpPr>
        <p:spPr>
          <a:xfrm>
            <a:off x="5067300" y="5747395"/>
            <a:ext cx="4076700" cy="461665"/>
          </a:xfrm>
          <a:prstGeom prst="rect">
            <a:avLst/>
          </a:prstGeom>
        </p:spPr>
        <p:txBody>
          <a:bodyPr wrap="square">
            <a:spAutoFit/>
          </a:bodyPr>
          <a:lstStyle/>
          <a:p>
            <a:pPr lvl="0">
              <a:spcBef>
                <a:spcPct val="30000"/>
              </a:spcBef>
            </a:pPr>
            <a:r>
              <a:rPr lang="en-US" altLang="en-US" sz="1200" dirty="0">
                <a:solidFill>
                  <a:srgbClr val="000000"/>
                </a:solidFill>
              </a:rPr>
              <a:t>Adopted from Teradata University Network presentation on OLAP. </a:t>
            </a:r>
          </a:p>
        </p:txBody>
      </p:sp>
    </p:spTree>
    <p:extLst>
      <p:ext uri="{BB962C8B-B14F-4D97-AF65-F5344CB8AC3E}">
        <p14:creationId xmlns:p14="http://schemas.microsoft.com/office/powerpoint/2010/main" val="3198766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298174" y="228600"/>
            <a:ext cx="8382000" cy="685800"/>
          </a:xfrm>
        </p:spPr>
        <p:txBody>
          <a:bodyPr/>
          <a:lstStyle/>
          <a:p>
            <a:pPr eaLnBrk="1" hangingPunct="1">
              <a:defRPr/>
            </a:pPr>
            <a:r>
              <a:rPr lang="en-US" altLang="en-US" dirty="0" smtClean="0"/>
              <a:t>OLTP versus OLAP</a:t>
            </a:r>
          </a:p>
        </p:txBody>
      </p:sp>
      <p:grpSp>
        <p:nvGrpSpPr>
          <p:cNvPr id="19459" name="Group 8"/>
          <p:cNvGrpSpPr>
            <a:grpSpLocks/>
          </p:cNvGrpSpPr>
          <p:nvPr/>
        </p:nvGrpSpPr>
        <p:grpSpPr bwMode="auto">
          <a:xfrm>
            <a:off x="304800" y="1100139"/>
            <a:ext cx="8763000" cy="4843462"/>
            <a:chOff x="192" y="615"/>
            <a:chExt cx="5520" cy="3081"/>
          </a:xfrm>
        </p:grpSpPr>
        <p:sp>
          <p:nvSpPr>
            <p:cNvPr id="188419" name="Rectangle 3"/>
            <p:cNvSpPr>
              <a:spLocks noChangeArrowheads="1"/>
            </p:cNvSpPr>
            <p:nvPr/>
          </p:nvSpPr>
          <p:spPr bwMode="auto">
            <a:xfrm>
              <a:off x="1740" y="999"/>
              <a:ext cx="1812" cy="2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defRPr>
              </a:lvl5pPr>
              <a:lvl6pPr marL="2514600" indent="-228600"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defRPr>
              </a:lvl6pPr>
              <a:lvl7pPr marL="2971800" indent="-228600"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defRPr>
              </a:lvl7pPr>
              <a:lvl8pPr marL="3429000" indent="-228600"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defRPr>
              </a:lvl8pPr>
              <a:lvl9pPr marL="3886200" indent="-228600"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defRPr>
              </a:lvl9pPr>
            </a:lstStyle>
            <a:p>
              <a:pPr algn="l" eaLnBrk="1" hangingPunct="1">
                <a:defRPr/>
              </a:pPr>
              <a:r>
                <a:rPr lang="en-US" altLang="en-US" sz="1600" dirty="0" smtClean="0">
                  <a:solidFill>
                    <a:srgbClr val="000000"/>
                  </a:solidFill>
                  <a:effectLst/>
                  <a:latin typeface="Calibri" panose="020F0502020204030204" pitchFamily="34" charset="0"/>
                </a:rPr>
                <a:t>Clerk, IT Professional</a:t>
              </a:r>
            </a:p>
            <a:p>
              <a:pPr algn="l" eaLnBrk="1" hangingPunct="1">
                <a:defRPr/>
              </a:pPr>
              <a:r>
                <a:rPr lang="en-US" altLang="en-US" sz="1600" dirty="0">
                  <a:solidFill>
                    <a:srgbClr val="000000"/>
                  </a:solidFill>
                  <a:effectLst/>
                  <a:latin typeface="Calibri" panose="020F0502020204030204" pitchFamily="34" charset="0"/>
                </a:rPr>
                <a:t>D</a:t>
              </a:r>
              <a:r>
                <a:rPr lang="en-US" altLang="en-US" sz="1600" dirty="0" smtClean="0">
                  <a:solidFill>
                    <a:srgbClr val="000000"/>
                  </a:solidFill>
                  <a:effectLst/>
                  <a:latin typeface="Calibri" panose="020F0502020204030204" pitchFamily="34" charset="0"/>
                </a:rPr>
                <a:t>ay-to-day Operations</a:t>
              </a:r>
            </a:p>
            <a:p>
              <a:pPr algn="l" eaLnBrk="1" hangingPunct="1">
                <a:defRPr/>
              </a:pPr>
              <a:r>
                <a:rPr lang="en-US" altLang="en-US" sz="1600" dirty="0">
                  <a:solidFill>
                    <a:srgbClr val="000000"/>
                  </a:solidFill>
                  <a:effectLst/>
                  <a:latin typeface="Calibri" panose="020F0502020204030204" pitchFamily="34" charset="0"/>
                </a:rPr>
                <a:t>A</a:t>
              </a:r>
              <a:r>
                <a:rPr lang="en-US" altLang="en-US" sz="1600" dirty="0" smtClean="0">
                  <a:solidFill>
                    <a:srgbClr val="000000"/>
                  </a:solidFill>
                  <a:effectLst/>
                  <a:latin typeface="Calibri" panose="020F0502020204030204" pitchFamily="34" charset="0"/>
                </a:rPr>
                <a:t>pplication-oriented </a:t>
              </a:r>
              <a:br>
                <a:rPr lang="en-US" altLang="en-US" sz="1600" dirty="0" smtClean="0">
                  <a:solidFill>
                    <a:srgbClr val="000000"/>
                  </a:solidFill>
                  <a:effectLst/>
                  <a:latin typeface="Calibri" panose="020F0502020204030204" pitchFamily="34" charset="0"/>
                </a:rPr>
              </a:br>
              <a:r>
                <a:rPr lang="en-US" altLang="en-US" sz="1600" dirty="0" smtClean="0">
                  <a:solidFill>
                    <a:srgbClr val="000000"/>
                  </a:solidFill>
                  <a:effectLst/>
                  <a:latin typeface="Calibri" panose="020F0502020204030204" pitchFamily="34" charset="0"/>
                </a:rPr>
                <a:t>(E-R based)</a:t>
              </a:r>
            </a:p>
            <a:p>
              <a:pPr algn="l" eaLnBrk="1" hangingPunct="1">
                <a:defRPr/>
              </a:pPr>
              <a:r>
                <a:rPr lang="en-US" altLang="en-US" sz="1600" dirty="0">
                  <a:solidFill>
                    <a:srgbClr val="000000"/>
                  </a:solidFill>
                  <a:effectLst/>
                  <a:latin typeface="Calibri" panose="020F0502020204030204" pitchFamily="34" charset="0"/>
                </a:rPr>
                <a:t>C</a:t>
              </a:r>
              <a:r>
                <a:rPr lang="en-US" altLang="en-US" sz="1600" dirty="0" smtClean="0">
                  <a:solidFill>
                    <a:srgbClr val="000000"/>
                  </a:solidFill>
                  <a:effectLst/>
                  <a:latin typeface="Calibri" panose="020F0502020204030204" pitchFamily="34" charset="0"/>
                </a:rPr>
                <a:t>urrent, Isolated</a:t>
              </a:r>
            </a:p>
            <a:p>
              <a:pPr algn="l" eaLnBrk="1" hangingPunct="1">
                <a:defRPr/>
              </a:pPr>
              <a:r>
                <a:rPr lang="en-US" altLang="en-US" sz="1600" dirty="0">
                  <a:solidFill>
                    <a:srgbClr val="000000"/>
                  </a:solidFill>
                  <a:effectLst/>
                  <a:latin typeface="Calibri" panose="020F0502020204030204" pitchFamily="34" charset="0"/>
                </a:rPr>
                <a:t>D</a:t>
              </a:r>
              <a:r>
                <a:rPr lang="en-US" altLang="en-US" sz="1600" dirty="0" smtClean="0">
                  <a:solidFill>
                    <a:srgbClr val="000000"/>
                  </a:solidFill>
                  <a:effectLst/>
                  <a:latin typeface="Calibri" panose="020F0502020204030204" pitchFamily="34" charset="0"/>
                </a:rPr>
                <a:t>etailed, Flat Relational</a:t>
              </a:r>
            </a:p>
            <a:p>
              <a:pPr algn="l" eaLnBrk="1" hangingPunct="1">
                <a:defRPr/>
              </a:pPr>
              <a:r>
                <a:rPr lang="en-US" altLang="en-US" sz="1600" dirty="0">
                  <a:solidFill>
                    <a:srgbClr val="000000"/>
                  </a:solidFill>
                  <a:effectLst/>
                  <a:latin typeface="Calibri" panose="020F0502020204030204" pitchFamily="34" charset="0"/>
                </a:rPr>
                <a:t>S</a:t>
              </a:r>
              <a:r>
                <a:rPr lang="en-US" altLang="en-US" sz="1600" dirty="0" smtClean="0">
                  <a:solidFill>
                    <a:srgbClr val="000000"/>
                  </a:solidFill>
                  <a:effectLst/>
                  <a:latin typeface="Calibri" panose="020F0502020204030204" pitchFamily="34" charset="0"/>
                </a:rPr>
                <a:t>tructured, Repetitive</a:t>
              </a:r>
            </a:p>
            <a:p>
              <a:pPr algn="l" eaLnBrk="1" hangingPunct="1">
                <a:defRPr/>
              </a:pPr>
              <a:r>
                <a:rPr lang="en-US" altLang="en-US" sz="1600" dirty="0">
                  <a:solidFill>
                    <a:srgbClr val="000000"/>
                  </a:solidFill>
                  <a:effectLst/>
                  <a:latin typeface="Calibri" panose="020F0502020204030204" pitchFamily="34" charset="0"/>
                </a:rPr>
                <a:t>S</a:t>
              </a:r>
              <a:r>
                <a:rPr lang="en-US" altLang="en-US" sz="1600" dirty="0" smtClean="0">
                  <a:solidFill>
                    <a:srgbClr val="000000"/>
                  </a:solidFill>
                  <a:effectLst/>
                  <a:latin typeface="Calibri" panose="020F0502020204030204" pitchFamily="34" charset="0"/>
                </a:rPr>
                <a:t>hort, Simple Transaction</a:t>
              </a:r>
            </a:p>
            <a:p>
              <a:pPr algn="l" eaLnBrk="1" hangingPunct="1">
                <a:defRPr/>
              </a:pPr>
              <a:r>
                <a:rPr lang="en-US" altLang="en-US" sz="1600" dirty="0">
                  <a:solidFill>
                    <a:srgbClr val="000000"/>
                  </a:solidFill>
                  <a:effectLst/>
                  <a:latin typeface="Calibri" panose="020F0502020204030204" pitchFamily="34" charset="0"/>
                </a:rPr>
                <a:t>R</a:t>
              </a:r>
              <a:r>
                <a:rPr lang="en-US" altLang="en-US" sz="1600" dirty="0" smtClean="0">
                  <a:solidFill>
                    <a:srgbClr val="000000"/>
                  </a:solidFill>
                  <a:effectLst/>
                  <a:latin typeface="Calibri" panose="020F0502020204030204" pitchFamily="34" charset="0"/>
                </a:rPr>
                <a:t>ead / Write</a:t>
              </a:r>
            </a:p>
            <a:p>
              <a:pPr algn="l" eaLnBrk="1" hangingPunct="1">
                <a:defRPr/>
              </a:pPr>
              <a:r>
                <a:rPr lang="en-US" altLang="en-US" sz="1600" dirty="0">
                  <a:solidFill>
                    <a:srgbClr val="000000"/>
                  </a:solidFill>
                  <a:effectLst/>
                  <a:latin typeface="Calibri" panose="020F0502020204030204" pitchFamily="34" charset="0"/>
                </a:rPr>
                <a:t>I</a:t>
              </a:r>
              <a:r>
                <a:rPr lang="en-US" altLang="en-US" sz="1600" dirty="0" smtClean="0">
                  <a:solidFill>
                    <a:srgbClr val="000000"/>
                  </a:solidFill>
                  <a:effectLst/>
                  <a:latin typeface="Calibri" panose="020F0502020204030204" pitchFamily="34" charset="0"/>
                </a:rPr>
                <a:t>ndex/Hash on Prim. Key</a:t>
              </a:r>
            </a:p>
            <a:p>
              <a:pPr algn="l" eaLnBrk="1" hangingPunct="1">
                <a:defRPr/>
              </a:pPr>
              <a:r>
                <a:rPr lang="en-US" altLang="en-US" sz="1600" dirty="0" smtClean="0">
                  <a:solidFill>
                    <a:srgbClr val="000000"/>
                  </a:solidFill>
                  <a:effectLst/>
                  <a:latin typeface="Calibri" panose="020F0502020204030204" pitchFamily="34" charset="0"/>
                </a:rPr>
                <a:t>Tens</a:t>
              </a:r>
            </a:p>
            <a:p>
              <a:pPr algn="l" eaLnBrk="1" hangingPunct="1">
                <a:defRPr/>
              </a:pPr>
              <a:r>
                <a:rPr lang="en-US" altLang="en-US" sz="1600" dirty="0" smtClean="0">
                  <a:solidFill>
                    <a:srgbClr val="000000"/>
                  </a:solidFill>
                  <a:effectLst/>
                  <a:latin typeface="Calibri" panose="020F0502020204030204" pitchFamily="34" charset="0"/>
                </a:rPr>
                <a:t>Thousands</a:t>
              </a:r>
            </a:p>
            <a:p>
              <a:pPr algn="l" eaLnBrk="1" hangingPunct="1">
                <a:defRPr/>
              </a:pPr>
              <a:r>
                <a:rPr lang="en-US" altLang="en-US" sz="1600" dirty="0">
                  <a:solidFill>
                    <a:srgbClr val="000000"/>
                  </a:solidFill>
                  <a:effectLst/>
                  <a:latin typeface="Calibri" panose="020F0502020204030204" pitchFamily="34" charset="0"/>
                </a:rPr>
                <a:t>1</a:t>
              </a:r>
              <a:r>
                <a:rPr lang="en-US" altLang="en-US" sz="1600" dirty="0" smtClean="0">
                  <a:solidFill>
                    <a:srgbClr val="000000"/>
                  </a:solidFill>
                  <a:effectLst/>
                  <a:latin typeface="Calibri" panose="020F0502020204030204" pitchFamily="34" charset="0"/>
                </a:rPr>
                <a:t>00s MB-GB</a:t>
              </a:r>
            </a:p>
            <a:p>
              <a:pPr algn="l" eaLnBrk="1" hangingPunct="1">
                <a:defRPr/>
              </a:pPr>
              <a:r>
                <a:rPr lang="en-US" altLang="en-US" sz="1600" dirty="0">
                  <a:solidFill>
                    <a:srgbClr val="000000"/>
                  </a:solidFill>
                  <a:effectLst/>
                  <a:latin typeface="Calibri" panose="020F0502020204030204" pitchFamily="34" charset="0"/>
                </a:rPr>
                <a:t>T</a:t>
              </a:r>
              <a:r>
                <a:rPr lang="en-US" altLang="en-US" sz="1600" dirty="0" smtClean="0">
                  <a:solidFill>
                    <a:srgbClr val="000000"/>
                  </a:solidFill>
                  <a:effectLst/>
                  <a:latin typeface="Calibri" panose="020F0502020204030204" pitchFamily="34" charset="0"/>
                </a:rPr>
                <a:t>ransaction Throughput</a:t>
              </a:r>
            </a:p>
          </p:txBody>
        </p:sp>
        <p:sp>
          <p:nvSpPr>
            <p:cNvPr id="188420" name="Rectangle 4"/>
            <p:cNvSpPr>
              <a:spLocks noChangeArrowheads="1"/>
            </p:cNvSpPr>
            <p:nvPr/>
          </p:nvSpPr>
          <p:spPr bwMode="auto">
            <a:xfrm>
              <a:off x="3648" y="999"/>
              <a:ext cx="2064" cy="2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hlink"/>
                </a:buClr>
                <a:buSzPct val="65000"/>
                <a:buFont typeface="Wingdings" panose="05000000000000000000" pitchFamily="2" charset="2"/>
                <a:buChar char="n"/>
                <a:defRPr sz="2800">
                  <a:solidFill>
                    <a:schemeClr val="tx1"/>
                  </a:solidFill>
                  <a:effectLst>
                    <a:outerShdw blurRad="38100" dist="38100" dir="2700000" algn="tl">
                      <a:srgbClr val="000000"/>
                    </a:outerShdw>
                  </a:effectLst>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defRPr>
              </a:lvl5pPr>
              <a:lvl6pPr marL="2514600" indent="-228600"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defRPr>
              </a:lvl6pPr>
              <a:lvl7pPr marL="2971800" indent="-228600"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defRPr>
              </a:lvl7pPr>
              <a:lvl8pPr marL="3429000" indent="-228600"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defRPr>
              </a:lvl8pPr>
              <a:lvl9pPr marL="3886200" indent="-228600" fontAlgn="base">
                <a:spcBef>
                  <a:spcPct val="20000"/>
                </a:spcBef>
                <a:spcAft>
                  <a:spcPct val="0"/>
                </a:spcAft>
                <a:buClr>
                  <a:schemeClr val="hlink"/>
                </a:buClr>
                <a:buSzPct val="65000"/>
                <a:buFont typeface="Wingdings" panose="05000000000000000000" pitchFamily="2" charset="2"/>
                <a:buChar char="n"/>
                <a:defRPr>
                  <a:solidFill>
                    <a:schemeClr val="tx1"/>
                  </a:solidFill>
                  <a:effectLst>
                    <a:outerShdw blurRad="38100" dist="38100" dir="2700000" algn="tl">
                      <a:srgbClr val="000000"/>
                    </a:outerShdw>
                  </a:effectLst>
                  <a:latin typeface="Tahoma" panose="020B0604030504040204" pitchFamily="34" charset="0"/>
                </a:defRPr>
              </a:lvl9pPr>
            </a:lstStyle>
            <a:p>
              <a:pPr algn="l" eaLnBrk="1" hangingPunct="1">
                <a:defRPr/>
              </a:pPr>
              <a:r>
                <a:rPr lang="en-US" altLang="en-US" sz="1600" dirty="0" smtClean="0">
                  <a:solidFill>
                    <a:srgbClr val="000000"/>
                  </a:solidFill>
                  <a:effectLst/>
                  <a:latin typeface="Calibri" panose="020F0502020204030204" pitchFamily="34" charset="0"/>
                </a:rPr>
                <a:t>Knowledge Worker</a:t>
              </a:r>
            </a:p>
            <a:p>
              <a:pPr algn="l" eaLnBrk="1" hangingPunct="1">
                <a:defRPr/>
              </a:pPr>
              <a:r>
                <a:rPr lang="en-US" altLang="en-US" sz="1600" dirty="0">
                  <a:solidFill>
                    <a:srgbClr val="000000"/>
                  </a:solidFill>
                  <a:effectLst/>
                  <a:latin typeface="Calibri" panose="020F0502020204030204" pitchFamily="34" charset="0"/>
                </a:rPr>
                <a:t>D</a:t>
              </a:r>
              <a:r>
                <a:rPr lang="en-US" altLang="en-US" sz="1600" dirty="0" smtClean="0">
                  <a:solidFill>
                    <a:srgbClr val="000000"/>
                  </a:solidFill>
                  <a:effectLst/>
                  <a:latin typeface="Calibri" panose="020F0502020204030204" pitchFamily="34" charset="0"/>
                </a:rPr>
                <a:t>ecision Support</a:t>
              </a:r>
            </a:p>
            <a:p>
              <a:pPr algn="l" eaLnBrk="1" hangingPunct="1">
                <a:defRPr/>
              </a:pPr>
              <a:r>
                <a:rPr lang="en-US" altLang="en-US" sz="1600" dirty="0">
                  <a:solidFill>
                    <a:srgbClr val="000000"/>
                  </a:solidFill>
                  <a:effectLst/>
                  <a:latin typeface="Calibri" panose="020F0502020204030204" pitchFamily="34" charset="0"/>
                </a:rPr>
                <a:t>S</a:t>
              </a:r>
              <a:r>
                <a:rPr lang="en-US" altLang="en-US" sz="1600" dirty="0" smtClean="0">
                  <a:solidFill>
                    <a:srgbClr val="000000"/>
                  </a:solidFill>
                  <a:effectLst/>
                  <a:latin typeface="Calibri" panose="020F0502020204030204" pitchFamily="34" charset="0"/>
                </a:rPr>
                <a:t>ubject-oriented </a:t>
              </a:r>
              <a:br>
                <a:rPr lang="en-US" altLang="en-US" sz="1600" dirty="0" smtClean="0">
                  <a:solidFill>
                    <a:srgbClr val="000000"/>
                  </a:solidFill>
                  <a:effectLst/>
                  <a:latin typeface="Calibri" panose="020F0502020204030204" pitchFamily="34" charset="0"/>
                </a:rPr>
              </a:br>
              <a:r>
                <a:rPr lang="en-US" altLang="en-US" sz="1600" dirty="0" smtClean="0">
                  <a:solidFill>
                    <a:srgbClr val="000000"/>
                  </a:solidFill>
                  <a:effectLst/>
                  <a:latin typeface="Calibri" panose="020F0502020204030204" pitchFamily="34" charset="0"/>
                </a:rPr>
                <a:t>(Star, Snowflake)</a:t>
              </a:r>
            </a:p>
            <a:p>
              <a:pPr algn="l" eaLnBrk="1" hangingPunct="1">
                <a:defRPr/>
              </a:pPr>
              <a:r>
                <a:rPr lang="en-US" altLang="en-US" sz="1600" dirty="0">
                  <a:solidFill>
                    <a:srgbClr val="000000"/>
                  </a:solidFill>
                  <a:effectLst/>
                  <a:latin typeface="Calibri" panose="020F0502020204030204" pitchFamily="34" charset="0"/>
                </a:rPr>
                <a:t>H</a:t>
              </a:r>
              <a:r>
                <a:rPr lang="en-US" altLang="en-US" sz="1600" dirty="0" smtClean="0">
                  <a:solidFill>
                    <a:srgbClr val="000000"/>
                  </a:solidFill>
                  <a:effectLst/>
                  <a:latin typeface="Calibri" panose="020F0502020204030204" pitchFamily="34" charset="0"/>
                </a:rPr>
                <a:t>istorical, Consolidated</a:t>
              </a:r>
            </a:p>
            <a:p>
              <a:pPr algn="l" eaLnBrk="1" hangingPunct="1">
                <a:defRPr/>
              </a:pPr>
              <a:r>
                <a:rPr lang="en-US" altLang="en-US" sz="1600" dirty="0">
                  <a:solidFill>
                    <a:srgbClr val="000000"/>
                  </a:solidFill>
                  <a:effectLst/>
                  <a:latin typeface="Calibri" panose="020F0502020204030204" pitchFamily="34" charset="0"/>
                </a:rPr>
                <a:t>S</a:t>
              </a:r>
              <a:r>
                <a:rPr lang="en-US" altLang="en-US" sz="1600" dirty="0" smtClean="0">
                  <a:solidFill>
                    <a:srgbClr val="000000"/>
                  </a:solidFill>
                  <a:effectLst/>
                  <a:latin typeface="Calibri" panose="020F0502020204030204" pitchFamily="34" charset="0"/>
                </a:rPr>
                <a:t>ummarized, Multidimensional</a:t>
              </a:r>
            </a:p>
            <a:p>
              <a:pPr algn="l" eaLnBrk="1" hangingPunct="1">
                <a:defRPr/>
              </a:pPr>
              <a:r>
                <a:rPr lang="en-US" altLang="en-US" sz="1600" dirty="0" smtClean="0">
                  <a:solidFill>
                    <a:srgbClr val="000000"/>
                  </a:solidFill>
                  <a:effectLst/>
                  <a:latin typeface="Calibri" panose="020F0502020204030204" pitchFamily="34" charset="0"/>
                </a:rPr>
                <a:t>Ad-Hoc</a:t>
              </a:r>
            </a:p>
            <a:p>
              <a:pPr algn="l" eaLnBrk="1" hangingPunct="1">
                <a:defRPr/>
              </a:pPr>
              <a:r>
                <a:rPr lang="en-US" altLang="en-US" sz="1600" dirty="0">
                  <a:solidFill>
                    <a:srgbClr val="000000"/>
                  </a:solidFill>
                  <a:effectLst/>
                  <a:latin typeface="Calibri" panose="020F0502020204030204" pitchFamily="34" charset="0"/>
                </a:rPr>
                <a:t>C</a:t>
              </a:r>
              <a:r>
                <a:rPr lang="en-US" altLang="en-US" sz="1600" dirty="0" smtClean="0">
                  <a:solidFill>
                    <a:srgbClr val="000000"/>
                  </a:solidFill>
                  <a:effectLst/>
                  <a:latin typeface="Calibri" panose="020F0502020204030204" pitchFamily="34" charset="0"/>
                </a:rPr>
                <a:t>omplex Query</a:t>
              </a:r>
            </a:p>
            <a:p>
              <a:pPr algn="l" eaLnBrk="1" hangingPunct="1">
                <a:defRPr/>
              </a:pPr>
              <a:r>
                <a:rPr lang="en-US" altLang="en-US" sz="1600" dirty="0">
                  <a:solidFill>
                    <a:srgbClr val="000000"/>
                  </a:solidFill>
                  <a:effectLst/>
                  <a:latin typeface="Calibri" panose="020F0502020204030204" pitchFamily="34" charset="0"/>
                </a:rPr>
                <a:t>R</a:t>
              </a:r>
              <a:r>
                <a:rPr lang="en-US" altLang="en-US" sz="1600" dirty="0" smtClean="0">
                  <a:solidFill>
                    <a:srgbClr val="000000"/>
                  </a:solidFill>
                  <a:effectLst/>
                  <a:latin typeface="Calibri" panose="020F0502020204030204" pitchFamily="34" charset="0"/>
                </a:rPr>
                <a:t>ead Mostly</a:t>
              </a:r>
            </a:p>
            <a:p>
              <a:pPr algn="l" eaLnBrk="1" hangingPunct="1">
                <a:defRPr/>
              </a:pPr>
              <a:r>
                <a:rPr lang="en-US" altLang="en-US" sz="1600" dirty="0">
                  <a:solidFill>
                    <a:srgbClr val="000000"/>
                  </a:solidFill>
                  <a:effectLst/>
                  <a:latin typeface="Calibri" panose="020F0502020204030204" pitchFamily="34" charset="0"/>
                </a:rPr>
                <a:t>L</a:t>
              </a:r>
              <a:r>
                <a:rPr lang="en-US" altLang="en-US" sz="1600" dirty="0" smtClean="0">
                  <a:solidFill>
                    <a:srgbClr val="000000"/>
                  </a:solidFill>
                  <a:effectLst/>
                  <a:latin typeface="Calibri" panose="020F0502020204030204" pitchFamily="34" charset="0"/>
                </a:rPr>
                <a:t>ots of Scans</a:t>
              </a:r>
            </a:p>
            <a:p>
              <a:pPr algn="l" eaLnBrk="1" hangingPunct="1">
                <a:defRPr/>
              </a:pPr>
              <a:r>
                <a:rPr lang="en-US" altLang="en-US" sz="1600" dirty="0" smtClean="0">
                  <a:solidFill>
                    <a:srgbClr val="000000"/>
                  </a:solidFill>
                  <a:effectLst/>
                  <a:latin typeface="Calibri" panose="020F0502020204030204" pitchFamily="34" charset="0"/>
                </a:rPr>
                <a:t>Millions</a:t>
              </a:r>
            </a:p>
            <a:p>
              <a:pPr algn="l" eaLnBrk="1" hangingPunct="1">
                <a:defRPr/>
              </a:pPr>
              <a:r>
                <a:rPr lang="en-US" altLang="en-US" sz="1600" dirty="0" smtClean="0">
                  <a:solidFill>
                    <a:srgbClr val="000000"/>
                  </a:solidFill>
                  <a:effectLst/>
                  <a:latin typeface="Calibri" panose="020F0502020204030204" pitchFamily="34" charset="0"/>
                </a:rPr>
                <a:t>Hundreds</a:t>
              </a:r>
            </a:p>
            <a:p>
              <a:pPr algn="l" eaLnBrk="1" hangingPunct="1">
                <a:defRPr/>
              </a:pPr>
              <a:r>
                <a:rPr lang="en-US" altLang="en-US" sz="1600" dirty="0">
                  <a:solidFill>
                    <a:srgbClr val="000000"/>
                  </a:solidFill>
                  <a:effectLst/>
                  <a:latin typeface="Calibri" panose="020F0502020204030204" pitchFamily="34" charset="0"/>
                </a:rPr>
                <a:t>1</a:t>
              </a:r>
              <a:r>
                <a:rPr lang="en-US" altLang="en-US" sz="1600" dirty="0" smtClean="0">
                  <a:solidFill>
                    <a:srgbClr val="000000"/>
                  </a:solidFill>
                  <a:effectLst/>
                  <a:latin typeface="Calibri" panose="020F0502020204030204" pitchFamily="34" charset="0"/>
                </a:rPr>
                <a:t>00s GB-TB</a:t>
              </a:r>
            </a:p>
            <a:p>
              <a:pPr algn="l" eaLnBrk="1" hangingPunct="1">
                <a:defRPr/>
              </a:pPr>
              <a:r>
                <a:rPr lang="en-US" altLang="en-US" sz="1600" dirty="0">
                  <a:solidFill>
                    <a:srgbClr val="000000"/>
                  </a:solidFill>
                  <a:effectLst/>
                  <a:latin typeface="Calibri" panose="020F0502020204030204" pitchFamily="34" charset="0"/>
                </a:rPr>
                <a:t>Q</a:t>
              </a:r>
              <a:r>
                <a:rPr lang="en-US" altLang="en-US" sz="1600" dirty="0" smtClean="0">
                  <a:solidFill>
                    <a:srgbClr val="000000"/>
                  </a:solidFill>
                  <a:effectLst/>
                  <a:latin typeface="Calibri" panose="020F0502020204030204" pitchFamily="34" charset="0"/>
                </a:rPr>
                <a:t>uery Throughput, Response</a:t>
              </a:r>
            </a:p>
          </p:txBody>
        </p:sp>
        <p:sp>
          <p:nvSpPr>
            <p:cNvPr id="19462" name="Text Box 5"/>
            <p:cNvSpPr txBox="1">
              <a:spLocks noChangeArrowheads="1"/>
            </p:cNvSpPr>
            <p:nvPr/>
          </p:nvSpPr>
          <p:spPr bwMode="auto">
            <a:xfrm>
              <a:off x="192" y="1020"/>
              <a:ext cx="1488" cy="2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har char="•"/>
                <a:defRPr>
                  <a:solidFill>
                    <a:schemeClr val="tx2"/>
                  </a:solidFill>
                  <a:latin typeface="Tahoma" panose="020B0604030504040204" pitchFamily="34" charset="0"/>
                </a:defRPr>
              </a:lvl1pPr>
              <a:lvl2pPr marL="742950" indent="-285750">
                <a:buChar char="•"/>
                <a:defRPr>
                  <a:solidFill>
                    <a:schemeClr val="tx2"/>
                  </a:solidFill>
                  <a:latin typeface="Tahoma" panose="020B0604030504040204" pitchFamily="34" charset="0"/>
                </a:defRPr>
              </a:lvl2pPr>
              <a:lvl3pPr marL="1143000" indent="-228600">
                <a:buChar char="•"/>
                <a:defRPr>
                  <a:solidFill>
                    <a:schemeClr val="tx2"/>
                  </a:solidFill>
                  <a:latin typeface="Tahoma" panose="020B0604030504040204" pitchFamily="34" charset="0"/>
                </a:defRPr>
              </a:lvl3pPr>
              <a:lvl4pPr marL="1600200" indent="-228600">
                <a:buChar char="•"/>
                <a:defRPr>
                  <a:solidFill>
                    <a:schemeClr val="tx2"/>
                  </a:solidFill>
                  <a:latin typeface="Tahoma" panose="020B0604030504040204" pitchFamily="34" charset="0"/>
                </a:defRPr>
              </a:lvl4pPr>
              <a:lvl5pPr marL="2057400" indent="-228600">
                <a:buChar char="•"/>
                <a:defRPr>
                  <a:solidFill>
                    <a:schemeClr val="tx2"/>
                  </a:solidFill>
                  <a:latin typeface="Tahoma" panose="020B0604030504040204" pitchFamily="34" charset="0"/>
                </a:defRPr>
              </a:lvl5pPr>
              <a:lvl6pPr marL="2514600" indent="-228600" eaLnBrk="0" fontAlgn="base" hangingPunct="0">
                <a:spcBef>
                  <a:spcPct val="0"/>
                </a:spcBef>
                <a:spcAft>
                  <a:spcPct val="0"/>
                </a:spcAft>
                <a:buChar char="•"/>
                <a:defRPr>
                  <a:solidFill>
                    <a:schemeClr val="tx2"/>
                  </a:solidFill>
                  <a:latin typeface="Tahoma" panose="020B0604030504040204" pitchFamily="34" charset="0"/>
                </a:defRPr>
              </a:lvl6pPr>
              <a:lvl7pPr marL="2971800" indent="-228600" eaLnBrk="0" fontAlgn="base" hangingPunct="0">
                <a:spcBef>
                  <a:spcPct val="0"/>
                </a:spcBef>
                <a:spcAft>
                  <a:spcPct val="0"/>
                </a:spcAft>
                <a:buChar char="•"/>
                <a:defRPr>
                  <a:solidFill>
                    <a:schemeClr val="tx2"/>
                  </a:solidFill>
                  <a:latin typeface="Tahoma" panose="020B0604030504040204" pitchFamily="34" charset="0"/>
                </a:defRPr>
              </a:lvl7pPr>
              <a:lvl8pPr marL="3429000" indent="-228600" eaLnBrk="0" fontAlgn="base" hangingPunct="0">
                <a:spcBef>
                  <a:spcPct val="0"/>
                </a:spcBef>
                <a:spcAft>
                  <a:spcPct val="0"/>
                </a:spcAft>
                <a:buChar char="•"/>
                <a:defRPr>
                  <a:solidFill>
                    <a:schemeClr val="tx2"/>
                  </a:solidFill>
                  <a:latin typeface="Tahoma" panose="020B0604030504040204" pitchFamily="34" charset="0"/>
                </a:defRPr>
              </a:lvl8pPr>
              <a:lvl9pPr marL="3886200" indent="-228600" eaLnBrk="0" fontAlgn="base" hangingPunct="0">
                <a:spcBef>
                  <a:spcPct val="0"/>
                </a:spcBef>
                <a:spcAft>
                  <a:spcPct val="0"/>
                </a:spcAft>
                <a:buChar char="•"/>
                <a:defRPr>
                  <a:solidFill>
                    <a:schemeClr val="tx2"/>
                  </a:solidFill>
                  <a:latin typeface="Tahoma" panose="020B0604030504040204" pitchFamily="34" charset="0"/>
                </a:defRPr>
              </a:lvl9pPr>
            </a:lstStyle>
            <a:p>
              <a:pPr algn="l">
                <a:spcBef>
                  <a:spcPct val="20000"/>
                </a:spcBef>
                <a:buFontTx/>
                <a:buNone/>
              </a:pPr>
              <a:r>
                <a:rPr lang="en-US" altLang="en-US" sz="1600" b="1" dirty="0">
                  <a:solidFill>
                    <a:schemeClr val="folHlink"/>
                  </a:solidFill>
                  <a:latin typeface="Calibri" panose="020F0502020204030204" pitchFamily="34" charset="0"/>
                </a:rPr>
                <a:t>User</a:t>
              </a:r>
            </a:p>
            <a:p>
              <a:pPr algn="l">
                <a:spcBef>
                  <a:spcPct val="20000"/>
                </a:spcBef>
                <a:buFontTx/>
                <a:buNone/>
              </a:pPr>
              <a:r>
                <a:rPr lang="en-US" altLang="en-US" sz="1600" b="1" dirty="0">
                  <a:solidFill>
                    <a:schemeClr val="folHlink"/>
                  </a:solidFill>
                  <a:latin typeface="Calibri" panose="020F0502020204030204" pitchFamily="34" charset="0"/>
                </a:rPr>
                <a:t>Function</a:t>
              </a:r>
            </a:p>
            <a:p>
              <a:pPr algn="l">
                <a:spcBef>
                  <a:spcPct val="20000"/>
                </a:spcBef>
                <a:buFontTx/>
                <a:buNone/>
              </a:pPr>
              <a:r>
                <a:rPr lang="en-US" altLang="en-US" sz="1600" b="1" dirty="0">
                  <a:solidFill>
                    <a:schemeClr val="folHlink"/>
                  </a:solidFill>
                  <a:latin typeface="Calibri" panose="020F0502020204030204" pitchFamily="34" charset="0"/>
                </a:rPr>
                <a:t>Database Design    </a:t>
              </a:r>
            </a:p>
            <a:p>
              <a:pPr algn="l">
                <a:spcBef>
                  <a:spcPct val="20000"/>
                </a:spcBef>
                <a:buFontTx/>
                <a:buNone/>
              </a:pPr>
              <a:endParaRPr lang="en-US" altLang="en-US" sz="1600" b="1" dirty="0">
                <a:solidFill>
                  <a:schemeClr val="folHlink"/>
                </a:solidFill>
                <a:latin typeface="Calibri" panose="020F0502020204030204" pitchFamily="34" charset="0"/>
              </a:endParaRPr>
            </a:p>
            <a:p>
              <a:pPr algn="l">
                <a:spcBef>
                  <a:spcPct val="20000"/>
                </a:spcBef>
                <a:buFontTx/>
                <a:buNone/>
              </a:pPr>
              <a:r>
                <a:rPr lang="en-US" altLang="en-US" sz="1600" b="1" dirty="0">
                  <a:solidFill>
                    <a:schemeClr val="folHlink"/>
                  </a:solidFill>
                  <a:latin typeface="Calibri" panose="020F0502020204030204" pitchFamily="34" charset="0"/>
                </a:rPr>
                <a:t>Data </a:t>
              </a:r>
            </a:p>
            <a:p>
              <a:pPr algn="l">
                <a:spcBef>
                  <a:spcPct val="20000"/>
                </a:spcBef>
                <a:buFontTx/>
                <a:buNone/>
              </a:pPr>
              <a:r>
                <a:rPr lang="en-US" altLang="en-US" sz="1600" b="1" dirty="0">
                  <a:solidFill>
                    <a:schemeClr val="folHlink"/>
                  </a:solidFill>
                  <a:latin typeface="Calibri" panose="020F0502020204030204" pitchFamily="34" charset="0"/>
                </a:rPr>
                <a:t>View</a:t>
              </a:r>
            </a:p>
            <a:p>
              <a:pPr algn="l">
                <a:spcBef>
                  <a:spcPct val="20000"/>
                </a:spcBef>
                <a:buFontTx/>
                <a:buNone/>
              </a:pPr>
              <a:r>
                <a:rPr lang="en-US" altLang="en-US" sz="1600" b="1" dirty="0">
                  <a:solidFill>
                    <a:schemeClr val="folHlink"/>
                  </a:solidFill>
                  <a:latin typeface="Calibri" panose="020F0502020204030204" pitchFamily="34" charset="0"/>
                </a:rPr>
                <a:t>Usage</a:t>
              </a:r>
            </a:p>
            <a:p>
              <a:pPr algn="l">
                <a:spcBef>
                  <a:spcPct val="20000"/>
                </a:spcBef>
                <a:buFontTx/>
                <a:buNone/>
              </a:pPr>
              <a:r>
                <a:rPr lang="en-US" altLang="en-US" sz="1600" b="1" dirty="0">
                  <a:solidFill>
                    <a:schemeClr val="folHlink"/>
                  </a:solidFill>
                  <a:latin typeface="Calibri" panose="020F0502020204030204" pitchFamily="34" charset="0"/>
                </a:rPr>
                <a:t>Unit of Work</a:t>
              </a:r>
            </a:p>
            <a:p>
              <a:pPr algn="l">
                <a:spcBef>
                  <a:spcPct val="20000"/>
                </a:spcBef>
                <a:buFontTx/>
                <a:buNone/>
              </a:pPr>
              <a:r>
                <a:rPr lang="en-US" altLang="en-US" sz="1600" b="1" dirty="0">
                  <a:solidFill>
                    <a:schemeClr val="folHlink"/>
                  </a:solidFill>
                  <a:latin typeface="Calibri" panose="020F0502020204030204" pitchFamily="34" charset="0"/>
                </a:rPr>
                <a:t>Access</a:t>
              </a:r>
            </a:p>
            <a:p>
              <a:pPr algn="l">
                <a:spcBef>
                  <a:spcPct val="20000"/>
                </a:spcBef>
                <a:buFontTx/>
                <a:buNone/>
              </a:pPr>
              <a:r>
                <a:rPr lang="en-US" altLang="en-US" sz="1600" b="1" dirty="0">
                  <a:solidFill>
                    <a:schemeClr val="folHlink"/>
                  </a:solidFill>
                  <a:latin typeface="Calibri" panose="020F0502020204030204" pitchFamily="34" charset="0"/>
                </a:rPr>
                <a:t>Operations</a:t>
              </a:r>
            </a:p>
            <a:p>
              <a:pPr algn="l">
                <a:spcBef>
                  <a:spcPct val="20000"/>
                </a:spcBef>
                <a:buFontTx/>
                <a:buNone/>
              </a:pPr>
              <a:r>
                <a:rPr lang="en-US" altLang="en-US" sz="1600" b="1" dirty="0">
                  <a:solidFill>
                    <a:schemeClr val="folHlink"/>
                  </a:solidFill>
                  <a:latin typeface="Calibri" panose="020F0502020204030204" pitchFamily="34" charset="0"/>
                </a:rPr>
                <a:t># Records Accessed</a:t>
              </a:r>
            </a:p>
            <a:p>
              <a:pPr algn="l">
                <a:spcBef>
                  <a:spcPct val="20000"/>
                </a:spcBef>
                <a:buFontTx/>
                <a:buNone/>
              </a:pPr>
              <a:r>
                <a:rPr lang="en-US" altLang="en-US" sz="1600" b="1" dirty="0">
                  <a:solidFill>
                    <a:schemeClr val="folHlink"/>
                  </a:solidFill>
                  <a:latin typeface="Calibri" panose="020F0502020204030204" pitchFamily="34" charset="0"/>
                </a:rPr>
                <a:t># Users</a:t>
              </a:r>
            </a:p>
            <a:p>
              <a:pPr algn="l">
                <a:spcBef>
                  <a:spcPct val="20000"/>
                </a:spcBef>
                <a:buFontTx/>
                <a:buNone/>
              </a:pPr>
              <a:r>
                <a:rPr lang="en-US" altLang="en-US" sz="1600" b="1" dirty="0">
                  <a:solidFill>
                    <a:schemeClr val="folHlink"/>
                  </a:solidFill>
                  <a:latin typeface="Calibri" panose="020F0502020204030204" pitchFamily="34" charset="0"/>
                </a:rPr>
                <a:t>Database Size</a:t>
              </a:r>
            </a:p>
            <a:p>
              <a:pPr algn="l">
                <a:spcBef>
                  <a:spcPct val="20000"/>
                </a:spcBef>
                <a:buFontTx/>
                <a:buNone/>
              </a:pPr>
              <a:r>
                <a:rPr lang="en-US" altLang="en-US" sz="1600" b="1" dirty="0">
                  <a:solidFill>
                    <a:schemeClr val="folHlink"/>
                  </a:solidFill>
                  <a:latin typeface="Calibri" panose="020F0502020204030204" pitchFamily="34" charset="0"/>
                </a:rPr>
                <a:t>Performance Metric</a:t>
              </a:r>
            </a:p>
          </p:txBody>
        </p:sp>
        <p:sp>
          <p:nvSpPr>
            <p:cNvPr id="188422" name="Text Box 6"/>
            <p:cNvSpPr txBox="1">
              <a:spLocks noChangeArrowheads="1"/>
            </p:cNvSpPr>
            <p:nvPr/>
          </p:nvSpPr>
          <p:spPr bwMode="auto">
            <a:xfrm>
              <a:off x="1824" y="615"/>
              <a:ext cx="13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buClr>
                  <a:schemeClr val="accent1"/>
                </a:buClr>
                <a:buSzPct val="75000"/>
                <a:buFont typeface="Monotype Sorts" pitchFamily="2" charset="2"/>
                <a:buNone/>
                <a:defRPr/>
              </a:pPr>
              <a:r>
                <a:rPr kumimoji="1" lang="en-US" altLang="en-US" sz="2800" b="1" dirty="0">
                  <a:solidFill>
                    <a:schemeClr val="folHlink"/>
                  </a:solidFill>
                  <a:effectLst>
                    <a:outerShdw blurRad="38100" dist="38100" dir="2700000" algn="tl">
                      <a:srgbClr val="000000"/>
                    </a:outerShdw>
                  </a:effectLst>
                </a:rPr>
                <a:t>OLTP</a:t>
              </a:r>
            </a:p>
          </p:txBody>
        </p:sp>
        <p:sp>
          <p:nvSpPr>
            <p:cNvPr id="188423" name="Text Box 7"/>
            <p:cNvSpPr txBox="1">
              <a:spLocks noChangeArrowheads="1"/>
            </p:cNvSpPr>
            <p:nvPr/>
          </p:nvSpPr>
          <p:spPr bwMode="auto">
            <a:xfrm>
              <a:off x="3744" y="615"/>
              <a:ext cx="13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buClr>
                  <a:schemeClr val="accent1"/>
                </a:buClr>
                <a:buSzPct val="75000"/>
                <a:buFont typeface="Monotype Sorts" pitchFamily="2" charset="2"/>
                <a:buNone/>
                <a:defRPr/>
              </a:pPr>
              <a:r>
                <a:rPr kumimoji="1" lang="en-US" altLang="en-US" sz="2800" b="1">
                  <a:solidFill>
                    <a:schemeClr val="folHlink"/>
                  </a:solidFill>
                  <a:effectLst>
                    <a:outerShdw blurRad="38100" dist="38100" dir="2700000" algn="tl">
                      <a:srgbClr val="000000"/>
                    </a:outerShdw>
                  </a:effectLst>
                </a:rPr>
                <a:t>OLAP</a:t>
              </a:r>
            </a:p>
          </p:txBody>
        </p:sp>
      </p:grpSp>
      <p:sp>
        <p:nvSpPr>
          <p:cNvPr id="2" name="Rectangle 1"/>
          <p:cNvSpPr/>
          <p:nvPr/>
        </p:nvSpPr>
        <p:spPr>
          <a:xfrm>
            <a:off x="5143500" y="5834285"/>
            <a:ext cx="3924300" cy="461665"/>
          </a:xfrm>
          <a:prstGeom prst="rect">
            <a:avLst/>
          </a:prstGeom>
        </p:spPr>
        <p:txBody>
          <a:bodyPr wrap="square">
            <a:spAutoFit/>
          </a:bodyPr>
          <a:lstStyle/>
          <a:p>
            <a:pPr lvl="0">
              <a:spcBef>
                <a:spcPct val="30000"/>
              </a:spcBef>
            </a:pPr>
            <a:r>
              <a:rPr lang="en-US" altLang="en-US" sz="1200" dirty="0">
                <a:solidFill>
                  <a:srgbClr val="000000"/>
                </a:solidFill>
              </a:rPr>
              <a:t>Adopted from Teradata University Network presentation on OLAP. </a:t>
            </a:r>
          </a:p>
        </p:txBody>
      </p:sp>
    </p:spTree>
    <p:extLst>
      <p:ext uri="{BB962C8B-B14F-4D97-AF65-F5344CB8AC3E}">
        <p14:creationId xmlns:p14="http://schemas.microsoft.com/office/powerpoint/2010/main" val="3139900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 </a:t>
            </a:r>
            <a:r>
              <a:rPr lang="en-US" dirty="0" smtClean="0"/>
              <a:t>OLAP Styles Versus OLTP</a:t>
            </a:r>
            <a:endParaRPr lang="en-US" dirty="0"/>
          </a:p>
        </p:txBody>
      </p:sp>
      <p:sp>
        <p:nvSpPr>
          <p:cNvPr id="3" name="Content Placeholder 2"/>
          <p:cNvSpPr>
            <a:spLocks noGrp="1"/>
          </p:cNvSpPr>
          <p:nvPr>
            <p:ph idx="1"/>
          </p:nvPr>
        </p:nvSpPr>
        <p:spPr>
          <a:xfrm>
            <a:off x="168812" y="1146175"/>
            <a:ext cx="8524338" cy="5176838"/>
          </a:xfrm>
        </p:spPr>
        <p:txBody>
          <a:bodyPr/>
          <a:lstStyle/>
          <a:p>
            <a:r>
              <a:rPr lang="en-US" dirty="0" smtClean="0"/>
              <a:t>Learning Objectives</a:t>
            </a:r>
          </a:p>
          <a:p>
            <a:pPr lvl="1"/>
            <a:r>
              <a:rPr lang="en-US" dirty="0"/>
              <a:t>C</a:t>
            </a:r>
            <a:r>
              <a:rPr lang="en-US" dirty="0" smtClean="0"/>
              <a:t>ompare and contrast different types of OLAP</a:t>
            </a:r>
          </a:p>
          <a:p>
            <a:pPr lvl="1"/>
            <a:r>
              <a:rPr lang="en-US" dirty="0"/>
              <a:t>U</a:t>
            </a:r>
            <a:r>
              <a:rPr lang="en-US" dirty="0" smtClean="0"/>
              <a:t>nderstand </a:t>
            </a:r>
            <a:r>
              <a:rPr lang="en-US" dirty="0"/>
              <a:t>different applications of </a:t>
            </a:r>
            <a:r>
              <a:rPr lang="en-US" dirty="0" smtClean="0"/>
              <a:t>OLAP</a:t>
            </a:r>
          </a:p>
          <a:p>
            <a:pPr lvl="1"/>
            <a:r>
              <a:rPr lang="en-US" dirty="0" smtClean="0"/>
              <a:t>Comprehend the differences between OLAP and OLTP</a:t>
            </a:r>
          </a:p>
        </p:txBody>
      </p:sp>
    </p:spTree>
    <p:extLst>
      <p:ext uri="{BB962C8B-B14F-4D97-AF65-F5344CB8AC3E}">
        <p14:creationId xmlns:p14="http://schemas.microsoft.com/office/powerpoint/2010/main" val="2034402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defRPr/>
            </a:pPr>
            <a:r>
              <a:rPr lang="en-US" altLang="en-US" dirty="0" smtClean="0"/>
              <a:t>OLAP Applications – </a:t>
            </a:r>
            <a:r>
              <a:rPr lang="en-US" altLang="en-US" dirty="0" smtClean="0">
                <a:solidFill>
                  <a:schemeClr val="folHlink"/>
                </a:solidFill>
              </a:rPr>
              <a:t>contd.</a:t>
            </a:r>
            <a:r>
              <a:rPr lang="en-US" altLang="en-US" dirty="0" smtClean="0"/>
              <a:t> </a:t>
            </a:r>
          </a:p>
        </p:txBody>
      </p:sp>
      <p:sp>
        <p:nvSpPr>
          <p:cNvPr id="2" name="Content Placeholder 1"/>
          <p:cNvSpPr>
            <a:spLocks noGrp="1"/>
          </p:cNvSpPr>
          <p:nvPr>
            <p:ph idx="1"/>
          </p:nvPr>
        </p:nvSpPr>
        <p:spPr/>
        <p:txBody>
          <a:bodyPr/>
          <a:lstStyle/>
          <a:p>
            <a:pPr>
              <a:lnSpc>
                <a:spcPct val="90000"/>
              </a:lnSpc>
              <a:defRPr/>
            </a:pPr>
            <a:r>
              <a:rPr lang="en-US" altLang="en-US" dirty="0">
                <a:latin typeface="+mj-lt"/>
              </a:rPr>
              <a:t>Budgeting &amp; Financial </a:t>
            </a:r>
            <a:r>
              <a:rPr lang="en-US" altLang="en-US" dirty="0" smtClean="0">
                <a:latin typeface="+mj-lt"/>
              </a:rPr>
              <a:t>Reporting</a:t>
            </a:r>
          </a:p>
          <a:p>
            <a:pPr lvl="1">
              <a:lnSpc>
                <a:spcPct val="90000"/>
              </a:lnSpc>
              <a:defRPr/>
            </a:pPr>
            <a:r>
              <a:rPr lang="en-US" altLang="en-US" dirty="0">
                <a:latin typeface="+mj-lt"/>
              </a:rPr>
              <a:t>R</a:t>
            </a:r>
            <a:r>
              <a:rPr lang="en-US" altLang="en-US" dirty="0" smtClean="0">
                <a:latin typeface="+mj-lt"/>
              </a:rPr>
              <a:t>equires </a:t>
            </a:r>
            <a:r>
              <a:rPr lang="en-US" altLang="en-US" dirty="0">
                <a:latin typeface="+mj-lt"/>
              </a:rPr>
              <a:t>multiple dimensions such as Time, Account, Organization, Product segment </a:t>
            </a:r>
            <a:r>
              <a:rPr lang="en-US" altLang="en-US" dirty="0" smtClean="0">
                <a:latin typeface="+mj-lt"/>
              </a:rPr>
              <a:t>etc.</a:t>
            </a:r>
          </a:p>
          <a:p>
            <a:pPr>
              <a:lnSpc>
                <a:spcPct val="90000"/>
              </a:lnSpc>
              <a:defRPr/>
            </a:pPr>
            <a:r>
              <a:rPr lang="en-US" altLang="en-US" dirty="0">
                <a:latin typeface="+mj-lt"/>
              </a:rPr>
              <a:t>E</a:t>
            </a:r>
            <a:r>
              <a:rPr lang="en-US" altLang="en-US" dirty="0" smtClean="0">
                <a:latin typeface="+mj-lt"/>
              </a:rPr>
              <a:t>IS</a:t>
            </a:r>
            <a:r>
              <a:rPr lang="en-US" altLang="en-US" dirty="0">
                <a:latin typeface="+mj-lt"/>
              </a:rPr>
              <a:t>, Balanced </a:t>
            </a:r>
            <a:r>
              <a:rPr lang="en-US" altLang="en-US" dirty="0" smtClean="0">
                <a:latin typeface="+mj-lt"/>
              </a:rPr>
              <a:t>Scorecards</a:t>
            </a:r>
          </a:p>
          <a:p>
            <a:pPr lvl="1">
              <a:lnSpc>
                <a:spcPct val="90000"/>
              </a:lnSpc>
              <a:defRPr/>
            </a:pPr>
            <a:r>
              <a:rPr lang="en-US" altLang="en-US" dirty="0">
                <a:latin typeface="+mj-lt"/>
              </a:rPr>
              <a:t>M</a:t>
            </a:r>
            <a:r>
              <a:rPr lang="en-US" altLang="en-US" dirty="0" smtClean="0">
                <a:latin typeface="+mj-lt"/>
              </a:rPr>
              <a:t>anagement </a:t>
            </a:r>
            <a:r>
              <a:rPr lang="en-US" altLang="en-US" dirty="0">
                <a:latin typeface="+mj-lt"/>
              </a:rPr>
              <a:t>Reporting based on P&amp;L </a:t>
            </a:r>
            <a:r>
              <a:rPr lang="en-US" altLang="en-US" dirty="0" smtClean="0">
                <a:latin typeface="+mj-lt"/>
              </a:rPr>
              <a:t>Ratios</a:t>
            </a:r>
          </a:p>
          <a:p>
            <a:pPr lvl="1">
              <a:lnSpc>
                <a:spcPct val="90000"/>
              </a:lnSpc>
              <a:defRPr/>
            </a:pPr>
            <a:r>
              <a:rPr lang="en-US" altLang="en-US" dirty="0">
                <a:latin typeface="+mj-lt"/>
              </a:rPr>
              <a:t>K</a:t>
            </a:r>
            <a:r>
              <a:rPr lang="en-US" altLang="en-US" dirty="0" smtClean="0">
                <a:latin typeface="+mj-lt"/>
              </a:rPr>
              <a:t>PIs</a:t>
            </a:r>
            <a:r>
              <a:rPr lang="en-US" altLang="en-US" dirty="0">
                <a:latin typeface="+mj-lt"/>
              </a:rPr>
              <a:t>, </a:t>
            </a:r>
            <a:r>
              <a:rPr lang="en-US" altLang="en-US" dirty="0" smtClean="0">
                <a:latin typeface="+mj-lt"/>
              </a:rPr>
              <a:t>CSFs</a:t>
            </a:r>
          </a:p>
          <a:p>
            <a:pPr>
              <a:lnSpc>
                <a:spcPct val="90000"/>
              </a:lnSpc>
              <a:defRPr/>
            </a:pPr>
            <a:r>
              <a:rPr lang="en-US" altLang="en-US" dirty="0">
                <a:latin typeface="+mj-lt"/>
              </a:rPr>
              <a:t>O</a:t>
            </a:r>
            <a:r>
              <a:rPr lang="en-US" altLang="en-US" dirty="0" smtClean="0">
                <a:latin typeface="+mj-lt"/>
              </a:rPr>
              <a:t>ther Applications</a:t>
            </a:r>
          </a:p>
          <a:p>
            <a:pPr lvl="1">
              <a:lnSpc>
                <a:spcPct val="90000"/>
              </a:lnSpc>
              <a:defRPr/>
            </a:pPr>
            <a:r>
              <a:rPr lang="en-US" altLang="en-US" dirty="0">
                <a:latin typeface="+mj-lt"/>
              </a:rPr>
              <a:t>P</a:t>
            </a:r>
            <a:r>
              <a:rPr lang="en-US" altLang="en-US" dirty="0" smtClean="0">
                <a:latin typeface="+mj-lt"/>
              </a:rPr>
              <a:t>rofitability Analysis</a:t>
            </a:r>
          </a:p>
          <a:p>
            <a:pPr lvl="1">
              <a:lnSpc>
                <a:spcPct val="90000"/>
              </a:lnSpc>
              <a:defRPr/>
            </a:pPr>
            <a:r>
              <a:rPr lang="en-US" altLang="en-US" dirty="0">
                <a:latin typeface="+mj-lt"/>
              </a:rPr>
              <a:t>D</a:t>
            </a:r>
            <a:r>
              <a:rPr lang="en-US" altLang="en-US" dirty="0" smtClean="0">
                <a:latin typeface="+mj-lt"/>
              </a:rPr>
              <a:t>efect Analysis</a:t>
            </a:r>
          </a:p>
          <a:p>
            <a:pPr lvl="1">
              <a:lnSpc>
                <a:spcPct val="90000"/>
              </a:lnSpc>
              <a:defRPr/>
            </a:pPr>
            <a:r>
              <a:rPr lang="en-US" altLang="en-US" dirty="0">
                <a:latin typeface="+mj-lt"/>
              </a:rPr>
              <a:t>Q</a:t>
            </a:r>
            <a:r>
              <a:rPr lang="en-US" altLang="en-US" dirty="0" smtClean="0">
                <a:latin typeface="+mj-lt"/>
              </a:rPr>
              <a:t>uality Analysis</a:t>
            </a:r>
            <a:endParaRPr lang="en-US" altLang="en-US" dirty="0">
              <a:latin typeface="+mj-lt"/>
            </a:endParaRPr>
          </a:p>
        </p:txBody>
      </p:sp>
      <p:sp>
        <p:nvSpPr>
          <p:cNvPr id="4" name="Rectangle 3"/>
          <p:cNvSpPr/>
          <p:nvPr/>
        </p:nvSpPr>
        <p:spPr>
          <a:xfrm>
            <a:off x="3313" y="5638800"/>
            <a:ext cx="4572000" cy="461665"/>
          </a:xfrm>
          <a:prstGeom prst="rect">
            <a:avLst/>
          </a:prstGeom>
        </p:spPr>
        <p:txBody>
          <a:bodyPr>
            <a:spAutoFit/>
          </a:bodyPr>
          <a:lstStyle/>
          <a:p>
            <a:pPr lvl="0">
              <a:spcBef>
                <a:spcPct val="30000"/>
              </a:spcBef>
            </a:pPr>
            <a:r>
              <a:rPr lang="en-US" altLang="en-US" sz="1200" dirty="0">
                <a:solidFill>
                  <a:srgbClr val="000000"/>
                </a:solidFill>
              </a:rPr>
              <a:t>Adopted from Teradata University Network presentation on OLAP. </a:t>
            </a:r>
          </a:p>
        </p:txBody>
      </p:sp>
    </p:spTree>
    <p:extLst>
      <p:ext uri="{BB962C8B-B14F-4D97-AF65-F5344CB8AC3E}">
        <p14:creationId xmlns:p14="http://schemas.microsoft.com/office/powerpoint/2010/main" val="1024167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defRPr/>
            </a:pPr>
            <a:r>
              <a:rPr lang="en-US" altLang="en-US" smtClean="0"/>
              <a:t>OLAP Applications</a:t>
            </a:r>
          </a:p>
        </p:txBody>
      </p:sp>
      <p:sp>
        <p:nvSpPr>
          <p:cNvPr id="2" name="Content Placeholder 1"/>
          <p:cNvSpPr>
            <a:spLocks noGrp="1"/>
          </p:cNvSpPr>
          <p:nvPr>
            <p:ph idx="1"/>
          </p:nvPr>
        </p:nvSpPr>
        <p:spPr/>
        <p:txBody>
          <a:bodyPr/>
          <a:lstStyle/>
          <a:p>
            <a:pPr>
              <a:lnSpc>
                <a:spcPct val="90000"/>
              </a:lnSpc>
              <a:defRPr/>
            </a:pPr>
            <a:r>
              <a:rPr lang="en-US" altLang="en-US" dirty="0">
                <a:latin typeface="Arial" panose="020B0604020202020204" pitchFamily="34" charset="0"/>
                <a:cs typeface="Arial" panose="020B0604020202020204" pitchFamily="34" charset="0"/>
              </a:rPr>
              <a:t>Marketing &amp; Sales </a:t>
            </a:r>
            <a:r>
              <a:rPr lang="en-US" altLang="en-US" dirty="0" smtClean="0">
                <a:latin typeface="Arial" panose="020B0604020202020204" pitchFamily="34" charset="0"/>
                <a:cs typeface="Arial" panose="020B0604020202020204" pitchFamily="34" charset="0"/>
              </a:rPr>
              <a:t>Analysis</a:t>
            </a:r>
          </a:p>
          <a:p>
            <a:pPr lvl="1">
              <a:lnSpc>
                <a:spcPct val="90000"/>
              </a:lnSpc>
              <a:defRPr/>
            </a:pPr>
            <a:r>
              <a:rPr lang="en-US" altLang="en-US" dirty="0">
                <a:latin typeface="Arial" panose="020B0604020202020204" pitchFamily="34" charset="0"/>
                <a:cs typeface="Arial" panose="020B0604020202020204" pitchFamily="34" charset="0"/>
              </a:rPr>
              <a:t>C</a:t>
            </a:r>
            <a:r>
              <a:rPr lang="en-US" altLang="en-US" sz="2000" dirty="0" smtClean="0">
                <a:latin typeface="Arial" panose="020B0604020202020204" pitchFamily="34" charset="0"/>
                <a:cs typeface="Arial" panose="020B0604020202020204" pitchFamily="34" charset="0"/>
              </a:rPr>
              <a:t>onsumer </a:t>
            </a:r>
            <a:r>
              <a:rPr lang="en-US" altLang="en-US" sz="2000" dirty="0">
                <a:latin typeface="Arial" panose="020B0604020202020204" pitchFamily="34" charset="0"/>
                <a:cs typeface="Arial" panose="020B0604020202020204" pitchFamily="34" charset="0"/>
              </a:rPr>
              <a:t>Goods Industries, </a:t>
            </a:r>
            <a:r>
              <a:rPr lang="en-US" altLang="en-US" sz="2000" dirty="0" smtClean="0">
                <a:latin typeface="Arial" panose="020B0604020202020204" pitchFamily="34" charset="0"/>
                <a:cs typeface="Arial" panose="020B0604020202020204" pitchFamily="34" charset="0"/>
              </a:rPr>
              <a:t>Retailers</a:t>
            </a:r>
          </a:p>
          <a:p>
            <a:pPr lvl="1">
              <a:lnSpc>
                <a:spcPct val="90000"/>
              </a:lnSpc>
              <a:defRPr/>
            </a:pPr>
            <a:r>
              <a:rPr lang="en-US" altLang="en-US" dirty="0">
                <a:latin typeface="Arial" panose="020B0604020202020204" pitchFamily="34" charset="0"/>
                <a:cs typeface="Arial" panose="020B0604020202020204" pitchFamily="34" charset="0"/>
              </a:rPr>
              <a:t>F</a:t>
            </a:r>
            <a:r>
              <a:rPr lang="en-US" altLang="en-US" sz="2000" dirty="0" smtClean="0">
                <a:latin typeface="Arial" panose="020B0604020202020204" pitchFamily="34" charset="0"/>
                <a:cs typeface="Arial" panose="020B0604020202020204" pitchFamily="34" charset="0"/>
              </a:rPr>
              <a:t>inancial </a:t>
            </a:r>
            <a:r>
              <a:rPr lang="en-US" altLang="en-US" sz="2000" dirty="0">
                <a:latin typeface="Arial" panose="020B0604020202020204" pitchFamily="34" charset="0"/>
                <a:cs typeface="Arial" panose="020B0604020202020204" pitchFamily="34" charset="0"/>
              </a:rPr>
              <a:t>Services (Banks, Insurance etc</a:t>
            </a:r>
            <a:r>
              <a:rPr lang="en-US" altLang="en-US" sz="2000" dirty="0" smtClean="0">
                <a:latin typeface="Arial" panose="020B0604020202020204" pitchFamily="34" charset="0"/>
                <a:cs typeface="Arial" panose="020B0604020202020204" pitchFamily="34" charset="0"/>
              </a:rPr>
              <a:t>.)</a:t>
            </a:r>
          </a:p>
          <a:p>
            <a:pPr>
              <a:lnSpc>
                <a:spcPct val="90000"/>
              </a:lnSpc>
              <a:defRPr/>
            </a:pPr>
            <a:r>
              <a:rPr lang="en-US" altLang="en-US" dirty="0">
                <a:latin typeface="Arial" panose="020B0604020202020204" pitchFamily="34" charset="0"/>
                <a:cs typeface="Arial" panose="020B0604020202020204" pitchFamily="34" charset="0"/>
              </a:rPr>
              <a:t>C</a:t>
            </a:r>
            <a:r>
              <a:rPr lang="en-US" altLang="en-US" dirty="0" smtClean="0">
                <a:latin typeface="Arial" panose="020B0604020202020204" pitchFamily="34" charset="0"/>
                <a:cs typeface="Arial" panose="020B0604020202020204" pitchFamily="34" charset="0"/>
              </a:rPr>
              <a:t>lickstream </a:t>
            </a:r>
            <a:r>
              <a:rPr lang="en-US" altLang="en-US" dirty="0">
                <a:latin typeface="Arial" panose="020B0604020202020204" pitchFamily="34" charset="0"/>
                <a:cs typeface="Arial" panose="020B0604020202020204" pitchFamily="34" charset="0"/>
              </a:rPr>
              <a:t>Analysis &amp; Web </a:t>
            </a:r>
            <a:r>
              <a:rPr lang="en-US" altLang="en-US" dirty="0" smtClean="0">
                <a:latin typeface="Arial" panose="020B0604020202020204" pitchFamily="34" charset="0"/>
                <a:cs typeface="Arial" panose="020B0604020202020204" pitchFamily="34" charset="0"/>
              </a:rPr>
              <a:t>Analytics</a:t>
            </a:r>
          </a:p>
          <a:p>
            <a:pPr lvl="1">
              <a:lnSpc>
                <a:spcPct val="90000"/>
              </a:lnSpc>
              <a:defRPr/>
            </a:pPr>
            <a:r>
              <a:rPr lang="en-US" altLang="en-US" dirty="0">
                <a:latin typeface="Arial" panose="020B0604020202020204" pitchFamily="34" charset="0"/>
                <a:cs typeface="Arial" panose="020B0604020202020204" pitchFamily="34" charset="0"/>
              </a:rPr>
              <a:t>P</a:t>
            </a:r>
            <a:r>
              <a:rPr lang="en-US" altLang="en-US" sz="2000" dirty="0" smtClean="0">
                <a:latin typeface="Arial" panose="020B0604020202020204" pitchFamily="34" charset="0"/>
                <a:cs typeface="Arial" panose="020B0604020202020204" pitchFamily="34" charset="0"/>
              </a:rPr>
              <a:t>ure </a:t>
            </a:r>
            <a:r>
              <a:rPr lang="en-US" altLang="en-US" sz="2000" dirty="0">
                <a:latin typeface="Arial" panose="020B0604020202020204" pitchFamily="34" charset="0"/>
                <a:cs typeface="Arial" panose="020B0604020202020204" pitchFamily="34" charset="0"/>
              </a:rPr>
              <a:t>Play E-commerce </a:t>
            </a:r>
            <a:r>
              <a:rPr lang="en-US" altLang="en-US" sz="2000" dirty="0" smtClean="0">
                <a:latin typeface="Arial" panose="020B0604020202020204" pitchFamily="34" charset="0"/>
                <a:cs typeface="Arial" panose="020B0604020202020204" pitchFamily="34" charset="0"/>
              </a:rPr>
              <a:t>Sites</a:t>
            </a:r>
          </a:p>
          <a:p>
            <a:pPr lvl="1">
              <a:lnSpc>
                <a:spcPct val="90000"/>
              </a:lnSpc>
              <a:defRPr/>
            </a:pPr>
            <a:r>
              <a:rPr lang="en-US" altLang="en-US" dirty="0">
                <a:latin typeface="Arial" panose="020B0604020202020204" pitchFamily="34" charset="0"/>
                <a:cs typeface="Arial" panose="020B0604020202020204" pitchFamily="34" charset="0"/>
              </a:rPr>
              <a:t>C</a:t>
            </a:r>
            <a:r>
              <a:rPr lang="en-US" altLang="en-US" sz="2000" dirty="0" smtClean="0">
                <a:latin typeface="Arial" panose="020B0604020202020204" pitchFamily="34" charset="0"/>
                <a:cs typeface="Arial" panose="020B0604020202020204" pitchFamily="34" charset="0"/>
              </a:rPr>
              <a:t>lick-n</a:t>
            </a:r>
            <a:r>
              <a:rPr lang="en-US" altLang="en-US" sz="2000" dirty="0">
                <a:latin typeface="Arial" panose="020B0604020202020204" pitchFamily="34" charset="0"/>
                <a:cs typeface="Arial" panose="020B0604020202020204" pitchFamily="34" charset="0"/>
              </a:rPr>
              <a:t>’-Mortar </a:t>
            </a:r>
            <a:r>
              <a:rPr lang="en-US" altLang="en-US" sz="2000" dirty="0" smtClean="0">
                <a:latin typeface="Arial" panose="020B0604020202020204" pitchFamily="34" charset="0"/>
                <a:cs typeface="Arial" panose="020B0604020202020204" pitchFamily="34" charset="0"/>
              </a:rPr>
              <a:t>Organizations</a:t>
            </a:r>
          </a:p>
          <a:p>
            <a:pPr>
              <a:lnSpc>
                <a:spcPct val="90000"/>
              </a:lnSpc>
              <a:defRPr/>
            </a:pPr>
            <a:r>
              <a:rPr lang="en-US" altLang="en-US" dirty="0">
                <a:latin typeface="Arial" panose="020B0604020202020204" pitchFamily="34" charset="0"/>
                <a:cs typeface="Arial" panose="020B0604020202020204" pitchFamily="34" charset="0"/>
              </a:rPr>
              <a:t>D</a:t>
            </a:r>
            <a:r>
              <a:rPr lang="en-US" altLang="en-US" dirty="0" smtClean="0">
                <a:latin typeface="Arial" panose="020B0604020202020204" pitchFamily="34" charset="0"/>
                <a:cs typeface="Arial" panose="020B0604020202020204" pitchFamily="34" charset="0"/>
              </a:rPr>
              <a:t>atabase </a:t>
            </a:r>
            <a:r>
              <a:rPr lang="en-US" altLang="en-US" dirty="0">
                <a:latin typeface="Arial" panose="020B0604020202020204" pitchFamily="34" charset="0"/>
                <a:cs typeface="Arial" panose="020B0604020202020204" pitchFamily="34" charset="0"/>
              </a:rPr>
              <a:t>Marketing &amp; </a:t>
            </a:r>
            <a:r>
              <a:rPr lang="en-US" altLang="en-US" dirty="0" smtClean="0">
                <a:latin typeface="Arial" panose="020B0604020202020204" pitchFamily="34" charset="0"/>
                <a:cs typeface="Arial" panose="020B0604020202020204" pitchFamily="34" charset="0"/>
              </a:rPr>
              <a:t>CRM</a:t>
            </a:r>
          </a:p>
          <a:p>
            <a:pPr lvl="1">
              <a:lnSpc>
                <a:spcPct val="90000"/>
              </a:lnSpc>
              <a:defRPr/>
            </a:pPr>
            <a:r>
              <a:rPr lang="en-US" altLang="en-US" dirty="0">
                <a:latin typeface="Arial" panose="020B0604020202020204" pitchFamily="34" charset="0"/>
                <a:cs typeface="Arial" panose="020B0604020202020204" pitchFamily="34" charset="0"/>
              </a:rPr>
              <a:t>C</a:t>
            </a:r>
            <a:r>
              <a:rPr lang="en-US" altLang="en-US" sz="2000" dirty="0" smtClean="0">
                <a:latin typeface="Arial" panose="020B0604020202020204" pitchFamily="34" charset="0"/>
                <a:cs typeface="Arial" panose="020B0604020202020204" pitchFamily="34" charset="0"/>
              </a:rPr>
              <a:t>ustomer Segmentation</a:t>
            </a:r>
          </a:p>
          <a:p>
            <a:pPr lvl="1">
              <a:lnSpc>
                <a:spcPct val="90000"/>
              </a:lnSpc>
              <a:defRPr/>
            </a:pPr>
            <a:r>
              <a:rPr lang="en-US" altLang="en-US" dirty="0">
                <a:latin typeface="Arial" panose="020B0604020202020204" pitchFamily="34" charset="0"/>
                <a:cs typeface="Arial" panose="020B0604020202020204" pitchFamily="34" charset="0"/>
              </a:rPr>
              <a:t>C</a:t>
            </a:r>
            <a:r>
              <a:rPr lang="en-US" altLang="en-US" sz="2000" dirty="0" smtClean="0">
                <a:latin typeface="Arial" panose="020B0604020202020204" pitchFamily="34" charset="0"/>
                <a:cs typeface="Arial" panose="020B0604020202020204" pitchFamily="34" charset="0"/>
              </a:rPr>
              <a:t>ustomer </a:t>
            </a:r>
            <a:r>
              <a:rPr lang="en-US" altLang="en-US" sz="2000" dirty="0">
                <a:latin typeface="Arial" panose="020B0604020202020204" pitchFamily="34" charset="0"/>
                <a:cs typeface="Arial" panose="020B0604020202020204" pitchFamily="34" charset="0"/>
              </a:rPr>
              <a:t>Value </a:t>
            </a:r>
            <a:r>
              <a:rPr lang="en-US" altLang="en-US" sz="2000" dirty="0" smtClean="0">
                <a:latin typeface="Arial" panose="020B0604020202020204" pitchFamily="34" charset="0"/>
                <a:cs typeface="Arial" panose="020B0604020202020204" pitchFamily="34" charset="0"/>
              </a:rPr>
              <a:t>Analysis</a:t>
            </a: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8042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OLAP Styles</a:t>
            </a:r>
            <a:endParaRPr lang="en-US" dirty="0"/>
          </a:p>
        </p:txBody>
      </p:sp>
      <p:sp>
        <p:nvSpPr>
          <p:cNvPr id="3" name="Content Placeholder 2"/>
          <p:cNvSpPr>
            <a:spLocks noGrp="1"/>
          </p:cNvSpPr>
          <p:nvPr>
            <p:ph idx="1"/>
          </p:nvPr>
        </p:nvSpPr>
        <p:spPr>
          <a:xfrm>
            <a:off x="140677" y="1146175"/>
            <a:ext cx="8552473" cy="5176838"/>
          </a:xfrm>
        </p:spPr>
        <p:txBody>
          <a:bodyPr/>
          <a:lstStyle/>
          <a:p>
            <a:r>
              <a:rPr lang="en-US" altLang="en-US" dirty="0"/>
              <a:t>ROLAP- </a:t>
            </a:r>
            <a:r>
              <a:rPr lang="en-US" altLang="en-US" dirty="0" smtClean="0"/>
              <a:t>Relational </a:t>
            </a:r>
            <a:r>
              <a:rPr lang="en-US" altLang="en-US" dirty="0"/>
              <a:t>OLAP </a:t>
            </a:r>
            <a:r>
              <a:rPr lang="en-US" altLang="en-US" dirty="0" smtClean="0"/>
              <a:t>(using </a:t>
            </a:r>
            <a:r>
              <a:rPr lang="en-US" altLang="en-US" dirty="0"/>
              <a:t>relational databases; a star schema is </a:t>
            </a:r>
            <a:r>
              <a:rPr lang="en-US" altLang="en-US" dirty="0" smtClean="0"/>
              <a:t>used)</a:t>
            </a:r>
          </a:p>
          <a:p>
            <a:r>
              <a:rPr lang="en-US" altLang="en-US" dirty="0"/>
              <a:t>M</a:t>
            </a:r>
            <a:r>
              <a:rPr lang="en-US" altLang="en-US" dirty="0" smtClean="0"/>
              <a:t>OLAP- Multidimensional OLAP (using </a:t>
            </a:r>
            <a:r>
              <a:rPr lang="en-US" altLang="en-US" dirty="0"/>
              <a:t>multidimensional </a:t>
            </a:r>
            <a:r>
              <a:rPr lang="en-US" altLang="en-US" dirty="0" smtClean="0"/>
              <a:t>databases)</a:t>
            </a:r>
          </a:p>
          <a:p>
            <a:r>
              <a:rPr lang="en-US" altLang="en-US" dirty="0"/>
              <a:t>H</a:t>
            </a:r>
            <a:r>
              <a:rPr lang="en-US" altLang="en-US" dirty="0" smtClean="0"/>
              <a:t>OLAP </a:t>
            </a:r>
            <a:r>
              <a:rPr lang="en-US" altLang="en-US" dirty="0"/>
              <a:t>(Hybrid Online Analytical </a:t>
            </a:r>
            <a:r>
              <a:rPr lang="en-US" altLang="en-US" dirty="0" smtClean="0"/>
              <a:t>Processing)</a:t>
            </a:r>
          </a:p>
          <a:p>
            <a:r>
              <a:rPr lang="en-US" altLang="en-US" dirty="0"/>
              <a:t>D</a:t>
            </a:r>
            <a:r>
              <a:rPr lang="en-US" altLang="en-US" dirty="0" smtClean="0"/>
              <a:t>OLAP- </a:t>
            </a:r>
            <a:r>
              <a:rPr lang="en-US" altLang="en-US" dirty="0"/>
              <a:t>desktop </a:t>
            </a:r>
            <a:r>
              <a:rPr lang="en-US" altLang="en-US" dirty="0" smtClean="0"/>
              <a:t>OLAP</a:t>
            </a:r>
            <a:endParaRPr lang="en-US" altLang="en-US" dirty="0"/>
          </a:p>
        </p:txBody>
      </p:sp>
    </p:spTree>
    <p:extLst>
      <p:ext uri="{BB962C8B-B14F-4D97-AF65-F5344CB8AC3E}">
        <p14:creationId xmlns:p14="http://schemas.microsoft.com/office/powerpoint/2010/main" val="4023130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2800" dirty="0" smtClean="0"/>
              <a:t>OLAP Analysis and Advanced ROLAP Analysis</a:t>
            </a:r>
            <a:br>
              <a:rPr lang="en-US" sz="2800" dirty="0" smtClean="0"/>
            </a:br>
            <a:r>
              <a:rPr lang="en-US" sz="2800" dirty="0" smtClean="0"/>
              <a:t>MicroStrategy Satisfies All Analysis Needs</a:t>
            </a:r>
          </a:p>
        </p:txBody>
      </p:sp>
      <p:sp>
        <p:nvSpPr>
          <p:cNvPr id="7171" name="AutoShape 3"/>
          <p:cNvSpPr>
            <a:spLocks noChangeArrowheads="1"/>
          </p:cNvSpPr>
          <p:nvPr/>
        </p:nvSpPr>
        <p:spPr bwMode="auto">
          <a:xfrm>
            <a:off x="5029200" y="2534092"/>
            <a:ext cx="2276475" cy="2735262"/>
          </a:xfrm>
          <a:prstGeom prst="can">
            <a:avLst>
              <a:gd name="adj" fmla="val 16326"/>
            </a:avLst>
          </a:prstGeom>
          <a:gradFill rotWithShape="1">
            <a:gsLst>
              <a:gs pos="0">
                <a:srgbClr val="E6F4FF"/>
              </a:gs>
              <a:gs pos="50000">
                <a:srgbClr val="C6D3DC"/>
              </a:gs>
              <a:gs pos="100000">
                <a:srgbClr val="E6F4FF"/>
              </a:gs>
            </a:gsLst>
            <a:lin ang="0" scaled="1"/>
          </a:gradFill>
          <a:ln w="9525">
            <a:solidFill>
              <a:srgbClr val="336699"/>
            </a:solidFill>
            <a:round/>
            <a:headEnd/>
            <a:tailEnd/>
          </a:ln>
        </p:spPr>
        <p:txBody>
          <a:bodyPr wrap="none" lIns="45720" rIns="45720" anchor="ctr"/>
          <a:lstStyle/>
          <a:p>
            <a:pPr eaLnBrk="0" hangingPunct="0"/>
            <a:endParaRPr lang="en-US" sz="1500" b="1">
              <a:solidFill>
                <a:srgbClr val="006699"/>
              </a:solidFill>
              <a:latin typeface="Calibri" pitchFamily="34" charset="0"/>
            </a:endParaRPr>
          </a:p>
        </p:txBody>
      </p:sp>
      <p:grpSp>
        <p:nvGrpSpPr>
          <p:cNvPr id="2" name="Group 4"/>
          <p:cNvGrpSpPr>
            <a:grpSpLocks/>
          </p:cNvGrpSpPr>
          <p:nvPr/>
        </p:nvGrpSpPr>
        <p:grpSpPr bwMode="auto">
          <a:xfrm>
            <a:off x="6850063" y="4116829"/>
            <a:ext cx="1738312" cy="1228725"/>
            <a:chOff x="4315" y="2342"/>
            <a:chExt cx="1095" cy="774"/>
          </a:xfrm>
        </p:grpSpPr>
        <p:pic>
          <p:nvPicPr>
            <p:cNvPr id="7232" name="Picture 5"/>
            <p:cNvPicPr>
              <a:picLocks noChangeAspect="1" noChangeArrowheads="1"/>
            </p:cNvPicPr>
            <p:nvPr/>
          </p:nvPicPr>
          <p:blipFill>
            <a:blip r:embed="rId3" cstate="print"/>
            <a:srcRect/>
            <a:stretch>
              <a:fillRect/>
            </a:stretch>
          </p:blipFill>
          <p:spPr bwMode="auto">
            <a:xfrm>
              <a:off x="4757" y="2342"/>
              <a:ext cx="461" cy="582"/>
            </a:xfrm>
            <a:prstGeom prst="rect">
              <a:avLst/>
            </a:prstGeom>
            <a:noFill/>
            <a:ln w="9525">
              <a:noFill/>
              <a:miter lim="800000"/>
              <a:headEnd/>
              <a:tailEnd/>
            </a:ln>
          </p:spPr>
        </p:pic>
        <p:pic>
          <p:nvPicPr>
            <p:cNvPr id="7233" name="Picture 6"/>
            <p:cNvPicPr>
              <a:picLocks noChangeAspect="1" noChangeArrowheads="1"/>
            </p:cNvPicPr>
            <p:nvPr/>
          </p:nvPicPr>
          <p:blipFill>
            <a:blip r:embed="rId3" cstate="print"/>
            <a:srcRect/>
            <a:stretch>
              <a:fillRect/>
            </a:stretch>
          </p:blipFill>
          <p:spPr bwMode="auto">
            <a:xfrm>
              <a:off x="4853" y="2438"/>
              <a:ext cx="461" cy="582"/>
            </a:xfrm>
            <a:prstGeom prst="rect">
              <a:avLst/>
            </a:prstGeom>
            <a:noFill/>
            <a:ln w="9525">
              <a:noFill/>
              <a:miter lim="800000"/>
              <a:headEnd/>
              <a:tailEnd/>
            </a:ln>
          </p:spPr>
        </p:pic>
        <p:pic>
          <p:nvPicPr>
            <p:cNvPr id="7234" name="Picture 7"/>
            <p:cNvPicPr>
              <a:picLocks noChangeAspect="1" noChangeArrowheads="1"/>
            </p:cNvPicPr>
            <p:nvPr/>
          </p:nvPicPr>
          <p:blipFill>
            <a:blip r:embed="rId3" cstate="print"/>
            <a:srcRect/>
            <a:stretch>
              <a:fillRect/>
            </a:stretch>
          </p:blipFill>
          <p:spPr bwMode="auto">
            <a:xfrm>
              <a:off x="4949" y="2534"/>
              <a:ext cx="461" cy="582"/>
            </a:xfrm>
            <a:prstGeom prst="rect">
              <a:avLst/>
            </a:prstGeom>
            <a:noFill/>
            <a:ln w="9525">
              <a:noFill/>
              <a:miter lim="800000"/>
              <a:headEnd/>
              <a:tailEnd/>
            </a:ln>
          </p:spPr>
        </p:pic>
        <p:sp>
          <p:nvSpPr>
            <p:cNvPr id="7235" name="Line 8"/>
            <p:cNvSpPr>
              <a:spLocks noChangeShapeType="1"/>
            </p:cNvSpPr>
            <p:nvPr/>
          </p:nvSpPr>
          <p:spPr bwMode="auto">
            <a:xfrm rot="10800000" flipH="1" flipV="1">
              <a:off x="4315" y="2558"/>
              <a:ext cx="571" cy="0"/>
            </a:xfrm>
            <a:prstGeom prst="line">
              <a:avLst/>
            </a:prstGeom>
            <a:noFill/>
            <a:ln w="3175">
              <a:solidFill>
                <a:srgbClr val="336699"/>
              </a:solidFill>
              <a:prstDash val="dash"/>
              <a:round/>
              <a:headEnd/>
              <a:tailEnd/>
            </a:ln>
          </p:spPr>
          <p:txBody>
            <a:bodyPr wrap="none" lIns="45720" rIns="45720" anchor="ctr"/>
            <a:lstStyle/>
            <a:p>
              <a:endParaRPr lang="en-US">
                <a:latin typeface="Calibri" pitchFamily="34" charset="0"/>
              </a:endParaRPr>
            </a:p>
          </p:txBody>
        </p:sp>
        <p:sp>
          <p:nvSpPr>
            <p:cNvPr id="7236" name="Line 9"/>
            <p:cNvSpPr>
              <a:spLocks noChangeShapeType="1"/>
            </p:cNvSpPr>
            <p:nvPr/>
          </p:nvSpPr>
          <p:spPr bwMode="auto">
            <a:xfrm rot="10800000" flipH="1" flipV="1">
              <a:off x="4315" y="2510"/>
              <a:ext cx="476" cy="0"/>
            </a:xfrm>
            <a:prstGeom prst="line">
              <a:avLst/>
            </a:prstGeom>
            <a:noFill/>
            <a:ln w="3175">
              <a:solidFill>
                <a:srgbClr val="336699"/>
              </a:solidFill>
              <a:prstDash val="dash"/>
              <a:round/>
              <a:headEnd/>
              <a:tailEnd/>
            </a:ln>
          </p:spPr>
          <p:txBody>
            <a:bodyPr wrap="none" lIns="45720" rIns="45720" anchor="ctr"/>
            <a:lstStyle/>
            <a:p>
              <a:endParaRPr lang="en-US">
                <a:latin typeface="Calibri" pitchFamily="34" charset="0"/>
              </a:endParaRPr>
            </a:p>
          </p:txBody>
        </p:sp>
        <p:sp>
          <p:nvSpPr>
            <p:cNvPr id="7237" name="Line 10"/>
            <p:cNvSpPr>
              <a:spLocks noChangeShapeType="1"/>
            </p:cNvSpPr>
            <p:nvPr/>
          </p:nvSpPr>
          <p:spPr bwMode="auto">
            <a:xfrm rot="10800000" flipH="1" flipV="1">
              <a:off x="4399" y="2618"/>
              <a:ext cx="573" cy="0"/>
            </a:xfrm>
            <a:prstGeom prst="line">
              <a:avLst/>
            </a:prstGeom>
            <a:noFill/>
            <a:ln w="3175">
              <a:solidFill>
                <a:srgbClr val="336699"/>
              </a:solidFill>
              <a:prstDash val="dash"/>
              <a:round/>
              <a:headEnd/>
              <a:tailEnd/>
            </a:ln>
          </p:spPr>
          <p:txBody>
            <a:bodyPr wrap="none" lIns="45720" rIns="45720" anchor="ctr"/>
            <a:lstStyle/>
            <a:p>
              <a:endParaRPr lang="en-US">
                <a:latin typeface="Calibri" pitchFamily="34" charset="0"/>
              </a:endParaRPr>
            </a:p>
          </p:txBody>
        </p:sp>
      </p:grpSp>
      <p:sp>
        <p:nvSpPr>
          <p:cNvPr id="7173" name="Freeform 11"/>
          <p:cNvSpPr>
            <a:spLocks/>
          </p:cNvSpPr>
          <p:nvPr/>
        </p:nvSpPr>
        <p:spPr bwMode="auto">
          <a:xfrm>
            <a:off x="5416550" y="3545329"/>
            <a:ext cx="185738" cy="700088"/>
          </a:xfrm>
          <a:custGeom>
            <a:avLst/>
            <a:gdLst>
              <a:gd name="T0" fmla="*/ 0 w 117"/>
              <a:gd name="T1" fmla="*/ 2147483647 h 534"/>
              <a:gd name="T2" fmla="*/ 2147483647 w 117"/>
              <a:gd name="T3" fmla="*/ 0 h 534"/>
              <a:gd name="T4" fmla="*/ 2147483647 w 117"/>
              <a:gd name="T5" fmla="*/ 2147483647 h 534"/>
              <a:gd name="T6" fmla="*/ 0 w 117"/>
              <a:gd name="T7" fmla="*/ 2147483647 h 534"/>
              <a:gd name="T8" fmla="*/ 0 w 117"/>
              <a:gd name="T9" fmla="*/ 2147483647 h 534"/>
              <a:gd name="T10" fmla="*/ 0 60000 65536"/>
              <a:gd name="T11" fmla="*/ 0 60000 65536"/>
              <a:gd name="T12" fmla="*/ 0 60000 65536"/>
              <a:gd name="T13" fmla="*/ 0 60000 65536"/>
              <a:gd name="T14" fmla="*/ 0 60000 65536"/>
              <a:gd name="T15" fmla="*/ 0 w 117"/>
              <a:gd name="T16" fmla="*/ 0 h 534"/>
              <a:gd name="T17" fmla="*/ 117 w 117"/>
              <a:gd name="T18" fmla="*/ 534 h 534"/>
            </a:gdLst>
            <a:ahLst/>
            <a:cxnLst>
              <a:cxn ang="T10">
                <a:pos x="T0" y="T1"/>
              </a:cxn>
              <a:cxn ang="T11">
                <a:pos x="T2" y="T3"/>
              </a:cxn>
              <a:cxn ang="T12">
                <a:pos x="T4" y="T5"/>
              </a:cxn>
              <a:cxn ang="T13">
                <a:pos x="T6" y="T7"/>
              </a:cxn>
              <a:cxn ang="T14">
                <a:pos x="T8" y="T9"/>
              </a:cxn>
            </a:cxnLst>
            <a:rect l="T15" t="T16" r="T17" b="T18"/>
            <a:pathLst>
              <a:path w="117" h="534">
                <a:moveTo>
                  <a:pt x="0" y="114"/>
                </a:moveTo>
                <a:lnTo>
                  <a:pt x="114" y="0"/>
                </a:lnTo>
                <a:lnTo>
                  <a:pt x="117" y="420"/>
                </a:lnTo>
                <a:lnTo>
                  <a:pt x="0" y="534"/>
                </a:lnTo>
                <a:lnTo>
                  <a:pt x="0" y="114"/>
                </a:lnTo>
                <a:close/>
              </a:path>
            </a:pathLst>
          </a:custGeom>
          <a:solidFill>
            <a:srgbClr val="F8F8F8"/>
          </a:solidFill>
          <a:ln w="3175">
            <a:solidFill>
              <a:srgbClr val="336699"/>
            </a:solidFill>
            <a:prstDash val="lgDash"/>
            <a:round/>
            <a:headEnd/>
            <a:tailEnd/>
          </a:ln>
        </p:spPr>
        <p:txBody>
          <a:bodyPr wrap="none" lIns="45720" rIns="45720" anchor="ctr"/>
          <a:lstStyle/>
          <a:p>
            <a:pPr algn="l"/>
            <a:endParaRPr lang="en-US">
              <a:latin typeface="Calibri" pitchFamily="34" charset="0"/>
            </a:endParaRPr>
          </a:p>
        </p:txBody>
      </p:sp>
      <p:sp>
        <p:nvSpPr>
          <p:cNvPr id="7174" name="Freeform 12"/>
          <p:cNvSpPr>
            <a:spLocks/>
          </p:cNvSpPr>
          <p:nvPr/>
        </p:nvSpPr>
        <p:spPr bwMode="auto">
          <a:xfrm>
            <a:off x="6070600" y="2762692"/>
            <a:ext cx="185738" cy="642937"/>
          </a:xfrm>
          <a:custGeom>
            <a:avLst/>
            <a:gdLst>
              <a:gd name="T0" fmla="*/ 0 w 117"/>
              <a:gd name="T1" fmla="*/ 2147483647 h 534"/>
              <a:gd name="T2" fmla="*/ 2147483647 w 117"/>
              <a:gd name="T3" fmla="*/ 0 h 534"/>
              <a:gd name="T4" fmla="*/ 2147483647 w 117"/>
              <a:gd name="T5" fmla="*/ 2147483647 h 534"/>
              <a:gd name="T6" fmla="*/ 0 w 117"/>
              <a:gd name="T7" fmla="*/ 2147483647 h 534"/>
              <a:gd name="T8" fmla="*/ 0 w 117"/>
              <a:gd name="T9" fmla="*/ 2147483647 h 534"/>
              <a:gd name="T10" fmla="*/ 0 60000 65536"/>
              <a:gd name="T11" fmla="*/ 0 60000 65536"/>
              <a:gd name="T12" fmla="*/ 0 60000 65536"/>
              <a:gd name="T13" fmla="*/ 0 60000 65536"/>
              <a:gd name="T14" fmla="*/ 0 60000 65536"/>
              <a:gd name="T15" fmla="*/ 0 w 117"/>
              <a:gd name="T16" fmla="*/ 0 h 534"/>
              <a:gd name="T17" fmla="*/ 117 w 117"/>
              <a:gd name="T18" fmla="*/ 534 h 534"/>
            </a:gdLst>
            <a:ahLst/>
            <a:cxnLst>
              <a:cxn ang="T10">
                <a:pos x="T0" y="T1"/>
              </a:cxn>
              <a:cxn ang="T11">
                <a:pos x="T2" y="T3"/>
              </a:cxn>
              <a:cxn ang="T12">
                <a:pos x="T4" y="T5"/>
              </a:cxn>
              <a:cxn ang="T13">
                <a:pos x="T6" y="T7"/>
              </a:cxn>
              <a:cxn ang="T14">
                <a:pos x="T8" y="T9"/>
              </a:cxn>
            </a:cxnLst>
            <a:rect l="T15" t="T16" r="T17" b="T18"/>
            <a:pathLst>
              <a:path w="117" h="534">
                <a:moveTo>
                  <a:pt x="0" y="114"/>
                </a:moveTo>
                <a:lnTo>
                  <a:pt x="114" y="0"/>
                </a:lnTo>
                <a:lnTo>
                  <a:pt x="117" y="420"/>
                </a:lnTo>
                <a:lnTo>
                  <a:pt x="0" y="534"/>
                </a:lnTo>
                <a:lnTo>
                  <a:pt x="0" y="114"/>
                </a:lnTo>
                <a:close/>
              </a:path>
            </a:pathLst>
          </a:custGeom>
          <a:solidFill>
            <a:srgbClr val="F8F8F8"/>
          </a:solidFill>
          <a:ln w="3175">
            <a:solidFill>
              <a:srgbClr val="336699"/>
            </a:solidFill>
            <a:prstDash val="lgDash"/>
            <a:round/>
            <a:headEnd/>
            <a:tailEnd/>
          </a:ln>
        </p:spPr>
        <p:txBody>
          <a:bodyPr wrap="none" lIns="45720" rIns="45720" anchor="ctr"/>
          <a:lstStyle/>
          <a:p>
            <a:pPr algn="l"/>
            <a:endParaRPr lang="en-US">
              <a:latin typeface="Calibri" pitchFamily="34" charset="0"/>
            </a:endParaRPr>
          </a:p>
        </p:txBody>
      </p:sp>
      <p:grpSp>
        <p:nvGrpSpPr>
          <p:cNvPr id="3" name="Group 13"/>
          <p:cNvGrpSpPr>
            <a:grpSpLocks/>
          </p:cNvGrpSpPr>
          <p:nvPr/>
        </p:nvGrpSpPr>
        <p:grpSpPr bwMode="auto">
          <a:xfrm>
            <a:off x="6583363" y="4334317"/>
            <a:ext cx="400050" cy="517525"/>
            <a:chOff x="4147" y="2479"/>
            <a:chExt cx="252" cy="326"/>
          </a:xfrm>
        </p:grpSpPr>
        <p:sp>
          <p:nvSpPr>
            <p:cNvPr id="7229" name="Rectangle 14"/>
            <p:cNvSpPr>
              <a:spLocks noChangeArrowheads="1"/>
            </p:cNvSpPr>
            <p:nvPr/>
          </p:nvSpPr>
          <p:spPr bwMode="auto">
            <a:xfrm flipV="1">
              <a:off x="4147" y="2479"/>
              <a:ext cx="168" cy="223"/>
            </a:xfrm>
            <a:prstGeom prst="rect">
              <a:avLst/>
            </a:prstGeom>
            <a:solidFill>
              <a:srgbClr val="F8F8F8"/>
            </a:solidFill>
            <a:ln w="3175" algn="ctr">
              <a:solidFill>
                <a:srgbClr val="336699"/>
              </a:solidFill>
              <a:prstDash val="lgDash"/>
              <a:miter lim="800000"/>
              <a:headEnd/>
              <a:tailEnd/>
            </a:ln>
          </p:spPr>
          <p:txBody>
            <a:bodyPr wrap="none" lIns="45720" rIns="45720" anchor="ctr"/>
            <a:lstStyle/>
            <a:p>
              <a:pPr algn="l"/>
              <a:endParaRPr lang="en-US">
                <a:latin typeface="Calibri" pitchFamily="34" charset="0"/>
              </a:endParaRPr>
            </a:p>
          </p:txBody>
        </p:sp>
        <p:sp>
          <p:nvSpPr>
            <p:cNvPr id="7230" name="Rectangle 15"/>
            <p:cNvSpPr>
              <a:spLocks noChangeArrowheads="1"/>
            </p:cNvSpPr>
            <p:nvPr/>
          </p:nvSpPr>
          <p:spPr bwMode="auto">
            <a:xfrm flipV="1">
              <a:off x="4189" y="2531"/>
              <a:ext cx="168" cy="223"/>
            </a:xfrm>
            <a:prstGeom prst="rect">
              <a:avLst/>
            </a:prstGeom>
            <a:solidFill>
              <a:srgbClr val="F8F8F8"/>
            </a:solidFill>
            <a:ln w="3175" algn="ctr">
              <a:solidFill>
                <a:srgbClr val="336699"/>
              </a:solidFill>
              <a:prstDash val="lgDash"/>
              <a:miter lim="800000"/>
              <a:headEnd/>
              <a:tailEnd/>
            </a:ln>
          </p:spPr>
          <p:txBody>
            <a:bodyPr wrap="none" lIns="45720" rIns="45720" anchor="ctr"/>
            <a:lstStyle/>
            <a:p>
              <a:pPr algn="l"/>
              <a:endParaRPr lang="en-US">
                <a:latin typeface="Calibri" pitchFamily="34" charset="0"/>
              </a:endParaRPr>
            </a:p>
          </p:txBody>
        </p:sp>
        <p:sp>
          <p:nvSpPr>
            <p:cNvPr id="7231" name="Rectangle 16"/>
            <p:cNvSpPr>
              <a:spLocks noChangeArrowheads="1"/>
            </p:cNvSpPr>
            <p:nvPr/>
          </p:nvSpPr>
          <p:spPr bwMode="auto">
            <a:xfrm flipV="1">
              <a:off x="4231" y="2582"/>
              <a:ext cx="168" cy="223"/>
            </a:xfrm>
            <a:prstGeom prst="rect">
              <a:avLst/>
            </a:prstGeom>
            <a:solidFill>
              <a:srgbClr val="F8F8F8"/>
            </a:solidFill>
            <a:ln w="3175" algn="ctr">
              <a:solidFill>
                <a:srgbClr val="336699"/>
              </a:solidFill>
              <a:prstDash val="lgDash"/>
              <a:miter lim="800000"/>
              <a:headEnd/>
              <a:tailEnd/>
            </a:ln>
          </p:spPr>
          <p:txBody>
            <a:bodyPr wrap="none" lIns="45720" rIns="45720" anchor="ctr"/>
            <a:lstStyle/>
            <a:p>
              <a:pPr algn="l"/>
              <a:endParaRPr lang="en-US">
                <a:latin typeface="Calibri" pitchFamily="34" charset="0"/>
              </a:endParaRPr>
            </a:p>
          </p:txBody>
        </p:sp>
      </p:grpSp>
      <p:sp>
        <p:nvSpPr>
          <p:cNvPr id="7176" name="Freeform 17"/>
          <p:cNvSpPr>
            <a:spLocks/>
          </p:cNvSpPr>
          <p:nvPr/>
        </p:nvSpPr>
        <p:spPr bwMode="auto">
          <a:xfrm>
            <a:off x="5981700" y="3699317"/>
            <a:ext cx="671513" cy="182562"/>
          </a:xfrm>
          <a:custGeom>
            <a:avLst/>
            <a:gdLst>
              <a:gd name="T0" fmla="*/ 2147483647 w 423"/>
              <a:gd name="T1" fmla="*/ 0 h 112"/>
              <a:gd name="T2" fmla="*/ 0 w 423"/>
              <a:gd name="T3" fmla="*/ 2147483647 h 112"/>
              <a:gd name="T4" fmla="*/ 2147483647 w 423"/>
              <a:gd name="T5" fmla="*/ 2147483647 h 112"/>
              <a:gd name="T6" fmla="*/ 2147483647 w 423"/>
              <a:gd name="T7" fmla="*/ 2147483647 h 112"/>
              <a:gd name="T8" fmla="*/ 2147483647 w 423"/>
              <a:gd name="T9" fmla="*/ 0 h 112"/>
              <a:gd name="T10" fmla="*/ 0 60000 65536"/>
              <a:gd name="T11" fmla="*/ 0 60000 65536"/>
              <a:gd name="T12" fmla="*/ 0 60000 65536"/>
              <a:gd name="T13" fmla="*/ 0 60000 65536"/>
              <a:gd name="T14" fmla="*/ 0 60000 65536"/>
              <a:gd name="T15" fmla="*/ 0 w 423"/>
              <a:gd name="T16" fmla="*/ 0 h 112"/>
              <a:gd name="T17" fmla="*/ 423 w 423"/>
              <a:gd name="T18" fmla="*/ 112 h 112"/>
            </a:gdLst>
            <a:ahLst/>
            <a:cxnLst>
              <a:cxn ang="T10">
                <a:pos x="T0" y="T1"/>
              </a:cxn>
              <a:cxn ang="T11">
                <a:pos x="T2" y="T3"/>
              </a:cxn>
              <a:cxn ang="T12">
                <a:pos x="T4" y="T5"/>
              </a:cxn>
              <a:cxn ang="T13">
                <a:pos x="T6" y="T7"/>
              </a:cxn>
              <a:cxn ang="T14">
                <a:pos x="T8" y="T9"/>
              </a:cxn>
            </a:cxnLst>
            <a:rect l="T15" t="T16" r="T17" b="T18"/>
            <a:pathLst>
              <a:path w="423" h="112">
                <a:moveTo>
                  <a:pt x="108" y="0"/>
                </a:moveTo>
                <a:lnTo>
                  <a:pt x="0" y="112"/>
                </a:lnTo>
                <a:lnTo>
                  <a:pt x="312" y="111"/>
                </a:lnTo>
                <a:lnTo>
                  <a:pt x="423" y="1"/>
                </a:lnTo>
                <a:lnTo>
                  <a:pt x="108" y="0"/>
                </a:lnTo>
                <a:close/>
              </a:path>
            </a:pathLst>
          </a:custGeom>
          <a:solidFill>
            <a:srgbClr val="F8F8F8"/>
          </a:solidFill>
          <a:ln w="3175">
            <a:solidFill>
              <a:srgbClr val="336699"/>
            </a:solidFill>
            <a:prstDash val="lgDash"/>
            <a:round/>
            <a:headEnd/>
            <a:tailEnd/>
          </a:ln>
        </p:spPr>
        <p:txBody>
          <a:bodyPr wrap="none" lIns="45720" rIns="45720" anchor="ctr"/>
          <a:lstStyle/>
          <a:p>
            <a:pPr algn="l"/>
            <a:endParaRPr lang="en-US">
              <a:latin typeface="Calibri" pitchFamily="34" charset="0"/>
            </a:endParaRPr>
          </a:p>
        </p:txBody>
      </p:sp>
      <p:sp>
        <p:nvSpPr>
          <p:cNvPr id="7177" name="Oval 18"/>
          <p:cNvSpPr>
            <a:spLocks noChangeArrowheads="1"/>
          </p:cNvSpPr>
          <p:nvPr/>
        </p:nvSpPr>
        <p:spPr bwMode="auto">
          <a:xfrm>
            <a:off x="5029200" y="2538854"/>
            <a:ext cx="2276475" cy="377825"/>
          </a:xfrm>
          <a:prstGeom prst="ellipse">
            <a:avLst/>
          </a:prstGeom>
          <a:noFill/>
          <a:ln w="9525" algn="ctr">
            <a:solidFill>
              <a:srgbClr val="336699"/>
            </a:solidFill>
            <a:round/>
            <a:headEnd/>
            <a:tailEnd/>
          </a:ln>
        </p:spPr>
        <p:txBody>
          <a:bodyPr wrap="none" lIns="45720" rIns="45720" anchor="ctr"/>
          <a:lstStyle/>
          <a:p>
            <a:pPr algn="l"/>
            <a:endParaRPr lang="en-US">
              <a:latin typeface="Calibri" pitchFamily="34" charset="0"/>
            </a:endParaRPr>
          </a:p>
        </p:txBody>
      </p:sp>
      <p:sp>
        <p:nvSpPr>
          <p:cNvPr id="7178" name="WordArt 19"/>
          <p:cNvSpPr>
            <a:spLocks noChangeArrowheads="1" noChangeShapeType="1" noTextEdit="1"/>
          </p:cNvSpPr>
          <p:nvPr/>
        </p:nvSpPr>
        <p:spPr bwMode="auto">
          <a:xfrm>
            <a:off x="5110163" y="4905817"/>
            <a:ext cx="2117725" cy="292100"/>
          </a:xfrm>
          <a:prstGeom prst="rect">
            <a:avLst/>
          </a:prstGeom>
        </p:spPr>
        <p:txBody>
          <a:bodyPr wrap="none" fromWordArt="1">
            <a:prstTxWarp prst="textCanDown">
              <a:avLst>
                <a:gd name="adj" fmla="val 33333"/>
              </a:avLst>
            </a:prstTxWarp>
          </a:bodyPr>
          <a:lstStyle/>
          <a:p>
            <a:r>
              <a:rPr lang="en-US" sz="3600" kern="10">
                <a:ln w="9525">
                  <a:solidFill>
                    <a:srgbClr val="336699"/>
                  </a:solidFill>
                  <a:round/>
                  <a:headEnd/>
                  <a:tailEnd/>
                </a:ln>
                <a:solidFill>
                  <a:srgbClr val="336699"/>
                </a:solidFill>
                <a:latin typeface="Calibri" pitchFamily="34" charset="0"/>
                <a:ea typeface="Arial Unicode MS"/>
                <a:cs typeface="Arial Unicode MS"/>
              </a:rPr>
              <a:t>Relational Data Warehouse</a:t>
            </a:r>
          </a:p>
        </p:txBody>
      </p:sp>
      <p:grpSp>
        <p:nvGrpSpPr>
          <p:cNvPr id="4" name="Group 20"/>
          <p:cNvGrpSpPr>
            <a:grpSpLocks/>
          </p:cNvGrpSpPr>
          <p:nvPr/>
        </p:nvGrpSpPr>
        <p:grpSpPr bwMode="auto">
          <a:xfrm>
            <a:off x="1093788" y="3700905"/>
            <a:ext cx="2640013" cy="1184276"/>
            <a:chOff x="689" y="2080"/>
            <a:chExt cx="1663" cy="746"/>
          </a:xfrm>
        </p:grpSpPr>
        <p:sp>
          <p:nvSpPr>
            <p:cNvPr id="7224" name="Text Box 21"/>
            <p:cNvSpPr txBox="1">
              <a:spLocks noChangeArrowheads="1"/>
            </p:cNvSpPr>
            <p:nvPr/>
          </p:nvSpPr>
          <p:spPr bwMode="auto">
            <a:xfrm>
              <a:off x="1293" y="2419"/>
              <a:ext cx="1059" cy="407"/>
            </a:xfrm>
            <a:prstGeom prst="rect">
              <a:avLst/>
            </a:prstGeom>
            <a:noFill/>
            <a:ln w="9525" algn="ctr">
              <a:noFill/>
              <a:miter lim="800000"/>
              <a:headEnd/>
              <a:tailEnd/>
            </a:ln>
          </p:spPr>
          <p:txBody>
            <a:bodyPr wrap="none" lIns="45720" rIns="45720">
              <a:spAutoFit/>
            </a:bodyPr>
            <a:lstStyle/>
            <a:p>
              <a:pPr algn="l" eaLnBrk="0" hangingPunct="0"/>
              <a:r>
                <a:rPr lang="en-US" sz="1200" dirty="0">
                  <a:solidFill>
                    <a:srgbClr val="000000"/>
                  </a:solidFill>
                  <a:latin typeface="Calibri" pitchFamily="34" charset="0"/>
                </a:rPr>
                <a:t>Total Revenue and Costs</a:t>
              </a:r>
            </a:p>
            <a:p>
              <a:pPr algn="l" eaLnBrk="0" hangingPunct="0"/>
              <a:r>
                <a:rPr lang="en-US" sz="1200" dirty="0">
                  <a:solidFill>
                    <a:srgbClr val="000000"/>
                  </a:solidFill>
                  <a:latin typeface="Calibri" pitchFamily="34" charset="0"/>
                </a:rPr>
                <a:t>In Jan </a:t>
              </a:r>
              <a:r>
                <a:rPr lang="en-US" sz="1200" dirty="0" smtClean="0">
                  <a:solidFill>
                    <a:srgbClr val="000000"/>
                  </a:solidFill>
                  <a:latin typeface="Calibri" pitchFamily="34" charset="0"/>
                </a:rPr>
                <a:t>2011 </a:t>
              </a:r>
              <a:r>
                <a:rPr lang="en-US" sz="1200" dirty="0">
                  <a:solidFill>
                    <a:srgbClr val="000000"/>
                  </a:solidFill>
                  <a:latin typeface="Calibri" pitchFamily="34" charset="0"/>
                </a:rPr>
                <a:t>and Jan </a:t>
              </a:r>
              <a:r>
                <a:rPr lang="en-US" sz="1200" dirty="0" smtClean="0">
                  <a:solidFill>
                    <a:srgbClr val="000000"/>
                  </a:solidFill>
                  <a:latin typeface="Calibri" pitchFamily="34" charset="0"/>
                </a:rPr>
                <a:t>2012</a:t>
              </a:r>
              <a:endParaRPr lang="en-US" sz="1200" dirty="0">
                <a:solidFill>
                  <a:srgbClr val="000000"/>
                </a:solidFill>
                <a:latin typeface="Calibri" pitchFamily="34" charset="0"/>
              </a:endParaRPr>
            </a:p>
            <a:p>
              <a:pPr algn="l" eaLnBrk="0" hangingPunct="0"/>
              <a:r>
                <a:rPr lang="en-US" sz="1200" dirty="0">
                  <a:solidFill>
                    <a:srgbClr val="000000"/>
                  </a:solidFill>
                  <a:latin typeface="Calibri" pitchFamily="34" charset="0"/>
                </a:rPr>
                <a:t>At Top 10 Revenue Stores</a:t>
              </a:r>
            </a:p>
          </p:txBody>
        </p:sp>
        <p:grpSp>
          <p:nvGrpSpPr>
            <p:cNvPr id="5" name="Group 22"/>
            <p:cNvGrpSpPr>
              <a:grpSpLocks/>
            </p:cNvGrpSpPr>
            <p:nvPr/>
          </p:nvGrpSpPr>
          <p:grpSpPr bwMode="auto">
            <a:xfrm>
              <a:off x="689" y="2080"/>
              <a:ext cx="550" cy="745"/>
              <a:chOff x="689" y="2080"/>
              <a:chExt cx="550" cy="745"/>
            </a:xfrm>
          </p:grpSpPr>
          <p:sp>
            <p:nvSpPr>
              <p:cNvPr id="7226" name="Line 23"/>
              <p:cNvSpPr>
                <a:spLocks noChangeShapeType="1"/>
              </p:cNvSpPr>
              <p:nvPr/>
            </p:nvSpPr>
            <p:spPr bwMode="auto">
              <a:xfrm rot="5400000" flipH="1" flipV="1">
                <a:off x="543" y="2307"/>
                <a:ext cx="298" cy="0"/>
              </a:xfrm>
              <a:prstGeom prst="line">
                <a:avLst/>
              </a:prstGeom>
              <a:noFill/>
              <a:ln w="3175">
                <a:solidFill>
                  <a:srgbClr val="336699"/>
                </a:solidFill>
                <a:prstDash val="dash"/>
                <a:round/>
                <a:headEnd/>
                <a:tailEnd/>
              </a:ln>
            </p:spPr>
            <p:txBody>
              <a:bodyPr wrap="none" lIns="45720" rIns="45720" anchor="ctr"/>
              <a:lstStyle/>
              <a:p>
                <a:endParaRPr lang="en-US" sz="2000">
                  <a:latin typeface="Calibri" pitchFamily="34" charset="0"/>
                </a:endParaRPr>
              </a:p>
            </p:txBody>
          </p:sp>
          <p:sp>
            <p:nvSpPr>
              <p:cNvPr id="7227" name="Line 24"/>
              <p:cNvSpPr>
                <a:spLocks noChangeShapeType="1"/>
              </p:cNvSpPr>
              <p:nvPr/>
            </p:nvSpPr>
            <p:spPr bwMode="auto">
              <a:xfrm rot="5400000" flipH="1" flipV="1">
                <a:off x="1055" y="2264"/>
                <a:ext cx="368" cy="0"/>
              </a:xfrm>
              <a:prstGeom prst="line">
                <a:avLst/>
              </a:prstGeom>
              <a:noFill/>
              <a:ln w="3175">
                <a:solidFill>
                  <a:srgbClr val="336699"/>
                </a:solidFill>
                <a:prstDash val="dash"/>
                <a:round/>
                <a:headEnd/>
                <a:tailEnd/>
              </a:ln>
            </p:spPr>
            <p:txBody>
              <a:bodyPr wrap="none" lIns="45720" rIns="45720" anchor="ctr"/>
              <a:lstStyle/>
              <a:p>
                <a:endParaRPr lang="en-US" sz="2000">
                  <a:latin typeface="Calibri" pitchFamily="34" charset="0"/>
                </a:endParaRPr>
              </a:p>
            </p:txBody>
          </p:sp>
          <p:pic>
            <p:nvPicPr>
              <p:cNvPr id="7228" name="Picture 25" descr="3"/>
              <p:cNvPicPr>
                <a:picLocks noChangeAspect="1" noChangeArrowheads="1"/>
              </p:cNvPicPr>
              <p:nvPr/>
            </p:nvPicPr>
            <p:blipFill>
              <a:blip r:embed="rId4" cstate="print"/>
              <a:srcRect/>
              <a:stretch>
                <a:fillRect/>
              </a:stretch>
            </p:blipFill>
            <p:spPr bwMode="auto">
              <a:xfrm>
                <a:off x="689" y="2399"/>
                <a:ext cx="546" cy="426"/>
              </a:xfrm>
              <a:prstGeom prst="rect">
                <a:avLst/>
              </a:prstGeom>
              <a:noFill/>
              <a:ln w="9525">
                <a:noFill/>
                <a:miter lim="800000"/>
                <a:headEnd/>
                <a:tailEnd/>
              </a:ln>
            </p:spPr>
          </p:pic>
        </p:grpSp>
      </p:grpSp>
      <p:grpSp>
        <p:nvGrpSpPr>
          <p:cNvPr id="6" name="Group 26"/>
          <p:cNvGrpSpPr>
            <a:grpSpLocks/>
          </p:cNvGrpSpPr>
          <p:nvPr/>
        </p:nvGrpSpPr>
        <p:grpSpPr bwMode="auto">
          <a:xfrm>
            <a:off x="5408613" y="1591117"/>
            <a:ext cx="192087" cy="2105025"/>
            <a:chOff x="3407" y="751"/>
            <a:chExt cx="121" cy="1326"/>
          </a:xfrm>
        </p:grpSpPr>
        <p:sp>
          <p:nvSpPr>
            <p:cNvPr id="7220" name="Line 27"/>
            <p:cNvSpPr>
              <a:spLocks noChangeShapeType="1"/>
            </p:cNvSpPr>
            <p:nvPr/>
          </p:nvSpPr>
          <p:spPr bwMode="auto">
            <a:xfrm rot="5400000" flipH="1" flipV="1">
              <a:off x="3002" y="1671"/>
              <a:ext cx="813" cy="0"/>
            </a:xfrm>
            <a:prstGeom prst="line">
              <a:avLst/>
            </a:prstGeom>
            <a:noFill/>
            <a:ln w="3175">
              <a:solidFill>
                <a:srgbClr val="336699"/>
              </a:solidFill>
              <a:prstDash val="dash"/>
              <a:round/>
              <a:headEnd/>
              <a:tailEnd/>
            </a:ln>
          </p:spPr>
          <p:txBody>
            <a:bodyPr wrap="none" lIns="45720" rIns="45720" anchor="ctr"/>
            <a:lstStyle/>
            <a:p>
              <a:endParaRPr lang="en-US">
                <a:latin typeface="Calibri" pitchFamily="34" charset="0"/>
              </a:endParaRPr>
            </a:p>
          </p:txBody>
        </p:sp>
        <p:sp>
          <p:nvSpPr>
            <p:cNvPr id="7221" name="Line 28"/>
            <p:cNvSpPr>
              <a:spLocks noChangeShapeType="1"/>
            </p:cNvSpPr>
            <p:nvPr/>
          </p:nvSpPr>
          <p:spPr bwMode="auto">
            <a:xfrm rot="5400000" flipH="1" flipV="1">
              <a:off x="3072" y="1608"/>
              <a:ext cx="906" cy="0"/>
            </a:xfrm>
            <a:prstGeom prst="line">
              <a:avLst/>
            </a:prstGeom>
            <a:noFill/>
            <a:ln w="3175">
              <a:solidFill>
                <a:srgbClr val="336699"/>
              </a:solidFill>
              <a:prstDash val="dash"/>
              <a:round/>
              <a:headEnd/>
              <a:tailEnd/>
            </a:ln>
          </p:spPr>
          <p:txBody>
            <a:bodyPr wrap="none" lIns="45720" rIns="45720" anchor="ctr"/>
            <a:lstStyle/>
            <a:p>
              <a:endParaRPr lang="en-US">
                <a:latin typeface="Calibri" pitchFamily="34" charset="0"/>
              </a:endParaRPr>
            </a:p>
          </p:txBody>
        </p:sp>
        <p:sp>
          <p:nvSpPr>
            <p:cNvPr id="7222" name="Line 29"/>
            <p:cNvSpPr>
              <a:spLocks noChangeShapeType="1"/>
            </p:cNvSpPr>
            <p:nvPr/>
          </p:nvSpPr>
          <p:spPr bwMode="auto">
            <a:xfrm flipV="1">
              <a:off x="3414" y="1404"/>
              <a:ext cx="114" cy="90"/>
            </a:xfrm>
            <a:prstGeom prst="line">
              <a:avLst/>
            </a:prstGeom>
            <a:noFill/>
            <a:ln w="3175">
              <a:solidFill>
                <a:srgbClr val="B2B2B2"/>
              </a:solidFill>
              <a:round/>
              <a:headEnd/>
              <a:tailEnd/>
            </a:ln>
          </p:spPr>
          <p:txBody>
            <a:bodyPr wrap="none" lIns="45720" rIns="45720" anchor="ctr"/>
            <a:lstStyle/>
            <a:p>
              <a:endParaRPr lang="en-US">
                <a:latin typeface="Calibri" pitchFamily="34" charset="0"/>
              </a:endParaRPr>
            </a:p>
          </p:txBody>
        </p:sp>
        <p:pic>
          <p:nvPicPr>
            <p:cNvPr id="7223" name="Picture 30" descr="1"/>
            <p:cNvPicPr>
              <a:picLocks noChangeAspect="1" noChangeArrowheads="1"/>
            </p:cNvPicPr>
            <p:nvPr/>
          </p:nvPicPr>
          <p:blipFill>
            <a:blip r:embed="rId5" cstate="print"/>
            <a:srcRect/>
            <a:stretch>
              <a:fillRect/>
            </a:stretch>
          </p:blipFill>
          <p:spPr bwMode="auto">
            <a:xfrm>
              <a:off x="3407" y="751"/>
              <a:ext cx="117" cy="531"/>
            </a:xfrm>
            <a:prstGeom prst="rect">
              <a:avLst/>
            </a:prstGeom>
            <a:noFill/>
            <a:ln w="9525">
              <a:noFill/>
              <a:miter lim="800000"/>
              <a:headEnd/>
              <a:tailEnd/>
            </a:ln>
          </p:spPr>
        </p:pic>
      </p:grpSp>
      <p:grpSp>
        <p:nvGrpSpPr>
          <p:cNvPr id="7" name="Group 31"/>
          <p:cNvGrpSpPr>
            <a:grpSpLocks/>
          </p:cNvGrpSpPr>
          <p:nvPr/>
        </p:nvGrpSpPr>
        <p:grpSpPr bwMode="auto">
          <a:xfrm>
            <a:off x="6067425" y="1692717"/>
            <a:ext cx="187325" cy="1257300"/>
            <a:chOff x="3822" y="815"/>
            <a:chExt cx="118" cy="792"/>
          </a:xfrm>
        </p:grpSpPr>
        <p:sp>
          <p:nvSpPr>
            <p:cNvPr id="7216" name="Line 32"/>
            <p:cNvSpPr>
              <a:spLocks noChangeShapeType="1"/>
            </p:cNvSpPr>
            <p:nvPr/>
          </p:nvSpPr>
          <p:spPr bwMode="auto">
            <a:xfrm rot="5400000" flipH="1" flipV="1">
              <a:off x="3672" y="1458"/>
              <a:ext cx="299" cy="0"/>
            </a:xfrm>
            <a:prstGeom prst="line">
              <a:avLst/>
            </a:prstGeom>
            <a:noFill/>
            <a:ln w="3175">
              <a:solidFill>
                <a:srgbClr val="336699"/>
              </a:solidFill>
              <a:prstDash val="dash"/>
              <a:round/>
              <a:headEnd/>
              <a:tailEnd/>
            </a:ln>
          </p:spPr>
          <p:txBody>
            <a:bodyPr wrap="none" lIns="45720" rIns="45720" anchor="ctr"/>
            <a:lstStyle/>
            <a:p>
              <a:endParaRPr lang="en-US">
                <a:latin typeface="Calibri" pitchFamily="34" charset="0"/>
              </a:endParaRPr>
            </a:p>
          </p:txBody>
        </p:sp>
        <p:sp>
          <p:nvSpPr>
            <p:cNvPr id="7217" name="Line 33"/>
            <p:cNvSpPr>
              <a:spLocks noChangeShapeType="1"/>
            </p:cNvSpPr>
            <p:nvPr/>
          </p:nvSpPr>
          <p:spPr bwMode="auto">
            <a:xfrm rot="5400000" flipH="1" flipV="1">
              <a:off x="3792" y="1356"/>
              <a:ext cx="293" cy="0"/>
            </a:xfrm>
            <a:prstGeom prst="line">
              <a:avLst/>
            </a:prstGeom>
            <a:noFill/>
            <a:ln w="3175">
              <a:solidFill>
                <a:srgbClr val="336699"/>
              </a:solidFill>
              <a:prstDash val="dash"/>
              <a:round/>
              <a:headEnd/>
              <a:tailEnd/>
            </a:ln>
          </p:spPr>
          <p:txBody>
            <a:bodyPr wrap="none" lIns="45720" rIns="45720" anchor="ctr"/>
            <a:lstStyle/>
            <a:p>
              <a:endParaRPr lang="en-US">
                <a:latin typeface="Calibri" pitchFamily="34" charset="0"/>
              </a:endParaRPr>
            </a:p>
          </p:txBody>
        </p:sp>
        <p:sp>
          <p:nvSpPr>
            <p:cNvPr id="7218" name="Line 34"/>
            <p:cNvSpPr>
              <a:spLocks noChangeShapeType="1"/>
            </p:cNvSpPr>
            <p:nvPr/>
          </p:nvSpPr>
          <p:spPr bwMode="auto">
            <a:xfrm flipV="1">
              <a:off x="3822" y="1388"/>
              <a:ext cx="114" cy="90"/>
            </a:xfrm>
            <a:prstGeom prst="line">
              <a:avLst/>
            </a:prstGeom>
            <a:noFill/>
            <a:ln w="3175">
              <a:solidFill>
                <a:srgbClr val="B2B2B2"/>
              </a:solidFill>
              <a:round/>
              <a:headEnd/>
              <a:tailEnd/>
            </a:ln>
          </p:spPr>
          <p:txBody>
            <a:bodyPr wrap="none" lIns="45720" rIns="45720" anchor="ctr"/>
            <a:lstStyle/>
            <a:p>
              <a:endParaRPr lang="en-US">
                <a:latin typeface="Calibri" pitchFamily="34" charset="0"/>
              </a:endParaRPr>
            </a:p>
          </p:txBody>
        </p:sp>
        <p:pic>
          <p:nvPicPr>
            <p:cNvPr id="7219" name="Picture 35" descr="1"/>
            <p:cNvPicPr>
              <a:picLocks noChangeAspect="1" noChangeArrowheads="1"/>
            </p:cNvPicPr>
            <p:nvPr/>
          </p:nvPicPr>
          <p:blipFill>
            <a:blip r:embed="rId5" cstate="print"/>
            <a:srcRect/>
            <a:stretch>
              <a:fillRect/>
            </a:stretch>
          </p:blipFill>
          <p:spPr bwMode="auto">
            <a:xfrm>
              <a:off x="3823" y="815"/>
              <a:ext cx="117" cy="531"/>
            </a:xfrm>
            <a:prstGeom prst="rect">
              <a:avLst/>
            </a:prstGeom>
            <a:noFill/>
            <a:ln w="9525">
              <a:noFill/>
              <a:miter lim="800000"/>
              <a:headEnd/>
              <a:tailEnd/>
            </a:ln>
          </p:spPr>
        </p:pic>
      </p:grpSp>
      <p:grpSp>
        <p:nvGrpSpPr>
          <p:cNvPr id="8" name="Group 36"/>
          <p:cNvGrpSpPr>
            <a:grpSpLocks/>
          </p:cNvGrpSpPr>
          <p:nvPr/>
        </p:nvGrpSpPr>
        <p:grpSpPr bwMode="auto">
          <a:xfrm>
            <a:off x="6172200" y="3699317"/>
            <a:ext cx="2338388" cy="188912"/>
            <a:chOff x="3888" y="2079"/>
            <a:chExt cx="1473" cy="119"/>
          </a:xfrm>
        </p:grpSpPr>
        <p:sp>
          <p:nvSpPr>
            <p:cNvPr id="7212" name="Line 37"/>
            <p:cNvSpPr>
              <a:spLocks noChangeShapeType="1"/>
            </p:cNvSpPr>
            <p:nvPr/>
          </p:nvSpPr>
          <p:spPr bwMode="auto">
            <a:xfrm rot="10800000" flipH="1" flipV="1">
              <a:off x="4083" y="2197"/>
              <a:ext cx="699" cy="0"/>
            </a:xfrm>
            <a:prstGeom prst="line">
              <a:avLst/>
            </a:prstGeom>
            <a:noFill/>
            <a:ln w="3175">
              <a:solidFill>
                <a:srgbClr val="336699"/>
              </a:solidFill>
              <a:prstDash val="dash"/>
              <a:round/>
              <a:headEnd/>
              <a:tailEnd/>
            </a:ln>
          </p:spPr>
          <p:txBody>
            <a:bodyPr wrap="none" lIns="45720" rIns="45720" anchor="ctr"/>
            <a:lstStyle/>
            <a:p>
              <a:endParaRPr lang="en-US">
                <a:latin typeface="Calibri" pitchFamily="34" charset="0"/>
              </a:endParaRPr>
            </a:p>
          </p:txBody>
        </p:sp>
        <p:sp>
          <p:nvSpPr>
            <p:cNvPr id="7213" name="Line 38"/>
            <p:cNvSpPr>
              <a:spLocks noChangeShapeType="1"/>
            </p:cNvSpPr>
            <p:nvPr/>
          </p:nvSpPr>
          <p:spPr bwMode="auto">
            <a:xfrm rot="10800000" flipH="1" flipV="1">
              <a:off x="4197" y="2080"/>
              <a:ext cx="627" cy="0"/>
            </a:xfrm>
            <a:prstGeom prst="line">
              <a:avLst/>
            </a:prstGeom>
            <a:noFill/>
            <a:ln w="3175">
              <a:solidFill>
                <a:srgbClr val="336699"/>
              </a:solidFill>
              <a:prstDash val="dash"/>
              <a:round/>
              <a:headEnd/>
              <a:tailEnd/>
            </a:ln>
          </p:spPr>
          <p:txBody>
            <a:bodyPr wrap="none" lIns="45720" rIns="45720" anchor="ctr"/>
            <a:lstStyle/>
            <a:p>
              <a:endParaRPr lang="en-US">
                <a:latin typeface="Calibri" pitchFamily="34" charset="0"/>
              </a:endParaRPr>
            </a:p>
          </p:txBody>
        </p:sp>
        <p:sp>
          <p:nvSpPr>
            <p:cNvPr id="7214" name="Arc 39"/>
            <p:cNvSpPr>
              <a:spLocks/>
            </p:cNvSpPr>
            <p:nvPr/>
          </p:nvSpPr>
          <p:spPr bwMode="auto">
            <a:xfrm flipV="1">
              <a:off x="3888" y="2101"/>
              <a:ext cx="712" cy="97"/>
            </a:xfrm>
            <a:custGeom>
              <a:avLst/>
              <a:gdLst>
                <a:gd name="T0" fmla="*/ 0 w 21600"/>
                <a:gd name="T1" fmla="*/ 0 h 17855"/>
                <a:gd name="T2" fmla="*/ 0 w 21600"/>
                <a:gd name="T3" fmla="*/ 0 h 17855"/>
                <a:gd name="T4" fmla="*/ 0 w 21600"/>
                <a:gd name="T5" fmla="*/ 0 h 17855"/>
                <a:gd name="T6" fmla="*/ 0 60000 65536"/>
                <a:gd name="T7" fmla="*/ 0 60000 65536"/>
                <a:gd name="T8" fmla="*/ 0 60000 65536"/>
                <a:gd name="T9" fmla="*/ 0 w 21600"/>
                <a:gd name="T10" fmla="*/ 0 h 17855"/>
                <a:gd name="T11" fmla="*/ 21600 w 21600"/>
                <a:gd name="T12" fmla="*/ 17855 h 17855"/>
              </a:gdLst>
              <a:ahLst/>
              <a:cxnLst>
                <a:cxn ang="T6">
                  <a:pos x="T0" y="T1"/>
                </a:cxn>
                <a:cxn ang="T7">
                  <a:pos x="T2" y="T3"/>
                </a:cxn>
                <a:cxn ang="T8">
                  <a:pos x="T4" y="T5"/>
                </a:cxn>
              </a:cxnLst>
              <a:rect l="T9" t="T10" r="T11" b="T12"/>
              <a:pathLst>
                <a:path w="21600" h="17855" fill="none" extrusionOk="0">
                  <a:moveTo>
                    <a:pt x="12155" y="0"/>
                  </a:moveTo>
                  <a:cubicBezTo>
                    <a:pt x="18064" y="4022"/>
                    <a:pt x="21600" y="10707"/>
                    <a:pt x="21600" y="17855"/>
                  </a:cubicBezTo>
                </a:path>
                <a:path w="21600" h="17855" stroke="0" extrusionOk="0">
                  <a:moveTo>
                    <a:pt x="12155" y="0"/>
                  </a:moveTo>
                  <a:cubicBezTo>
                    <a:pt x="18064" y="4022"/>
                    <a:pt x="21600" y="10707"/>
                    <a:pt x="21600" y="17855"/>
                  </a:cubicBezTo>
                  <a:lnTo>
                    <a:pt x="0" y="17855"/>
                  </a:lnTo>
                  <a:close/>
                </a:path>
              </a:pathLst>
            </a:custGeom>
            <a:noFill/>
            <a:ln w="3175">
              <a:solidFill>
                <a:srgbClr val="B2B2B2"/>
              </a:solidFill>
              <a:round/>
              <a:headEnd/>
              <a:tailEnd/>
            </a:ln>
          </p:spPr>
          <p:txBody>
            <a:bodyPr wrap="none" lIns="45720" rIns="45720" anchor="ctr"/>
            <a:lstStyle/>
            <a:p>
              <a:pPr algn="l"/>
              <a:endParaRPr lang="en-US">
                <a:latin typeface="Calibri" pitchFamily="34" charset="0"/>
              </a:endParaRPr>
            </a:p>
          </p:txBody>
        </p:sp>
        <p:pic>
          <p:nvPicPr>
            <p:cNvPr id="7215" name="Picture 40" descr="2"/>
            <p:cNvPicPr>
              <a:picLocks noChangeAspect="1" noChangeArrowheads="1"/>
            </p:cNvPicPr>
            <p:nvPr/>
          </p:nvPicPr>
          <p:blipFill>
            <a:blip r:embed="rId6" cstate="print"/>
            <a:srcRect/>
            <a:stretch>
              <a:fillRect/>
            </a:stretch>
          </p:blipFill>
          <p:spPr bwMode="auto">
            <a:xfrm>
              <a:off x="4699" y="2079"/>
              <a:ext cx="662" cy="119"/>
            </a:xfrm>
            <a:prstGeom prst="rect">
              <a:avLst/>
            </a:prstGeom>
            <a:noFill/>
            <a:ln w="9525">
              <a:noFill/>
              <a:miter lim="800000"/>
              <a:headEnd/>
              <a:tailEnd/>
            </a:ln>
          </p:spPr>
        </p:pic>
      </p:grpSp>
      <p:grpSp>
        <p:nvGrpSpPr>
          <p:cNvPr id="9" name="Group 41"/>
          <p:cNvGrpSpPr>
            <a:grpSpLocks/>
          </p:cNvGrpSpPr>
          <p:nvPr/>
        </p:nvGrpSpPr>
        <p:grpSpPr bwMode="auto">
          <a:xfrm>
            <a:off x="6167438" y="3010342"/>
            <a:ext cx="2470150" cy="193675"/>
            <a:chOff x="3885" y="1645"/>
            <a:chExt cx="1556" cy="122"/>
          </a:xfrm>
        </p:grpSpPr>
        <p:sp>
          <p:nvSpPr>
            <p:cNvPr id="7208" name="Line 42"/>
            <p:cNvSpPr>
              <a:spLocks noChangeShapeType="1"/>
            </p:cNvSpPr>
            <p:nvPr/>
          </p:nvSpPr>
          <p:spPr bwMode="auto">
            <a:xfrm rot="10800000" flipH="1" flipV="1">
              <a:off x="4403" y="1762"/>
              <a:ext cx="450" cy="0"/>
            </a:xfrm>
            <a:prstGeom prst="line">
              <a:avLst/>
            </a:prstGeom>
            <a:noFill/>
            <a:ln w="3175">
              <a:solidFill>
                <a:srgbClr val="336699"/>
              </a:solidFill>
              <a:prstDash val="dash"/>
              <a:round/>
              <a:headEnd/>
              <a:tailEnd/>
            </a:ln>
          </p:spPr>
          <p:txBody>
            <a:bodyPr wrap="none" lIns="45720" rIns="45720" anchor="ctr"/>
            <a:lstStyle/>
            <a:p>
              <a:endParaRPr lang="en-US">
                <a:latin typeface="Calibri" pitchFamily="34" charset="0"/>
              </a:endParaRPr>
            </a:p>
          </p:txBody>
        </p:sp>
        <p:sp>
          <p:nvSpPr>
            <p:cNvPr id="7209" name="Line 43"/>
            <p:cNvSpPr>
              <a:spLocks noChangeShapeType="1"/>
            </p:cNvSpPr>
            <p:nvPr/>
          </p:nvSpPr>
          <p:spPr bwMode="auto">
            <a:xfrm rot="10800000" flipH="1" flipV="1">
              <a:off x="4502" y="1645"/>
              <a:ext cx="401" cy="0"/>
            </a:xfrm>
            <a:prstGeom prst="line">
              <a:avLst/>
            </a:prstGeom>
            <a:noFill/>
            <a:ln w="3175">
              <a:solidFill>
                <a:srgbClr val="336699"/>
              </a:solidFill>
              <a:prstDash val="dash"/>
              <a:round/>
              <a:headEnd/>
              <a:tailEnd/>
            </a:ln>
          </p:spPr>
          <p:txBody>
            <a:bodyPr wrap="none" lIns="45720" rIns="45720" anchor="ctr"/>
            <a:lstStyle/>
            <a:p>
              <a:endParaRPr lang="en-US">
                <a:latin typeface="Calibri" pitchFamily="34" charset="0"/>
              </a:endParaRPr>
            </a:p>
          </p:txBody>
        </p:sp>
        <p:sp>
          <p:nvSpPr>
            <p:cNvPr id="7210" name="Arc 44"/>
            <p:cNvSpPr>
              <a:spLocks/>
            </p:cNvSpPr>
            <p:nvPr/>
          </p:nvSpPr>
          <p:spPr bwMode="auto">
            <a:xfrm flipV="1">
              <a:off x="3885" y="1696"/>
              <a:ext cx="712" cy="71"/>
            </a:xfrm>
            <a:custGeom>
              <a:avLst/>
              <a:gdLst>
                <a:gd name="T0" fmla="*/ 0 w 21600"/>
                <a:gd name="T1" fmla="*/ 0 h 13098"/>
                <a:gd name="T2" fmla="*/ 0 w 21600"/>
                <a:gd name="T3" fmla="*/ 0 h 13098"/>
                <a:gd name="T4" fmla="*/ 0 w 21600"/>
                <a:gd name="T5" fmla="*/ 0 h 13098"/>
                <a:gd name="T6" fmla="*/ 0 60000 65536"/>
                <a:gd name="T7" fmla="*/ 0 60000 65536"/>
                <a:gd name="T8" fmla="*/ 0 60000 65536"/>
                <a:gd name="T9" fmla="*/ 0 w 21600"/>
                <a:gd name="T10" fmla="*/ 0 h 13098"/>
                <a:gd name="T11" fmla="*/ 21600 w 21600"/>
                <a:gd name="T12" fmla="*/ 13098 h 13098"/>
              </a:gdLst>
              <a:ahLst/>
              <a:cxnLst>
                <a:cxn ang="T6">
                  <a:pos x="T0" y="T1"/>
                </a:cxn>
                <a:cxn ang="T7">
                  <a:pos x="T2" y="T3"/>
                </a:cxn>
                <a:cxn ang="T8">
                  <a:pos x="T4" y="T5"/>
                </a:cxn>
              </a:cxnLst>
              <a:rect l="T9" t="T10" r="T11" b="T12"/>
              <a:pathLst>
                <a:path w="21600" h="13098" fill="none" extrusionOk="0">
                  <a:moveTo>
                    <a:pt x="17175" y="-1"/>
                  </a:moveTo>
                  <a:cubicBezTo>
                    <a:pt x="20045" y="3763"/>
                    <a:pt x="21600" y="8365"/>
                    <a:pt x="21600" y="13098"/>
                  </a:cubicBezTo>
                </a:path>
                <a:path w="21600" h="13098" stroke="0" extrusionOk="0">
                  <a:moveTo>
                    <a:pt x="17175" y="-1"/>
                  </a:moveTo>
                  <a:cubicBezTo>
                    <a:pt x="20045" y="3763"/>
                    <a:pt x="21600" y="8365"/>
                    <a:pt x="21600" y="13098"/>
                  </a:cubicBezTo>
                  <a:lnTo>
                    <a:pt x="0" y="13098"/>
                  </a:lnTo>
                  <a:close/>
                </a:path>
              </a:pathLst>
            </a:custGeom>
            <a:noFill/>
            <a:ln w="3175">
              <a:solidFill>
                <a:srgbClr val="B2B2B2"/>
              </a:solidFill>
              <a:round/>
              <a:headEnd/>
              <a:tailEnd/>
            </a:ln>
          </p:spPr>
          <p:txBody>
            <a:bodyPr wrap="none" lIns="45720" rIns="45720" anchor="ctr"/>
            <a:lstStyle/>
            <a:p>
              <a:pPr algn="l"/>
              <a:endParaRPr lang="en-US">
                <a:latin typeface="Calibri" pitchFamily="34" charset="0"/>
              </a:endParaRPr>
            </a:p>
          </p:txBody>
        </p:sp>
        <p:pic>
          <p:nvPicPr>
            <p:cNvPr id="7211" name="Picture 45" descr="2"/>
            <p:cNvPicPr>
              <a:picLocks noChangeAspect="1" noChangeArrowheads="1"/>
            </p:cNvPicPr>
            <p:nvPr/>
          </p:nvPicPr>
          <p:blipFill>
            <a:blip r:embed="rId6" cstate="print"/>
            <a:srcRect/>
            <a:stretch>
              <a:fillRect/>
            </a:stretch>
          </p:blipFill>
          <p:spPr bwMode="auto">
            <a:xfrm>
              <a:off x="4779" y="1645"/>
              <a:ext cx="662" cy="119"/>
            </a:xfrm>
            <a:prstGeom prst="rect">
              <a:avLst/>
            </a:prstGeom>
            <a:noFill/>
            <a:ln w="9525">
              <a:noFill/>
              <a:miter lim="800000"/>
              <a:headEnd/>
              <a:tailEnd/>
            </a:ln>
          </p:spPr>
        </p:pic>
      </p:grpSp>
      <p:sp>
        <p:nvSpPr>
          <p:cNvPr id="7184" name="Text Box 46"/>
          <p:cNvSpPr txBox="1">
            <a:spLocks noChangeArrowheads="1"/>
          </p:cNvSpPr>
          <p:nvPr/>
        </p:nvSpPr>
        <p:spPr bwMode="auto">
          <a:xfrm>
            <a:off x="501650" y="5441950"/>
            <a:ext cx="3405188" cy="738664"/>
          </a:xfrm>
          <a:prstGeom prst="rect">
            <a:avLst/>
          </a:prstGeom>
          <a:noFill/>
          <a:ln w="9525" algn="ctr">
            <a:noFill/>
            <a:miter lim="800000"/>
            <a:headEnd/>
            <a:tailEnd/>
          </a:ln>
        </p:spPr>
        <p:txBody>
          <a:bodyPr lIns="45720" rIns="45720">
            <a:spAutoFit/>
          </a:bodyPr>
          <a:lstStyle/>
          <a:p>
            <a:pPr eaLnBrk="0" hangingPunct="0"/>
            <a:r>
              <a:rPr lang="en-US" sz="1400" b="1" dirty="0">
                <a:solidFill>
                  <a:srgbClr val="000000"/>
                </a:solidFill>
                <a:latin typeface="Calibri" pitchFamily="34" charset="0"/>
              </a:rPr>
              <a:t>Single-click OLAP Manipulations Allow People To Slice-and-Dice a Subset of Data To View It from Many Different Perspectives</a:t>
            </a:r>
          </a:p>
        </p:txBody>
      </p:sp>
      <p:sp>
        <p:nvSpPr>
          <p:cNvPr id="7185" name="Text Box 47"/>
          <p:cNvSpPr txBox="1">
            <a:spLocks noChangeArrowheads="1"/>
          </p:cNvSpPr>
          <p:nvPr/>
        </p:nvSpPr>
        <p:spPr bwMode="auto">
          <a:xfrm>
            <a:off x="5257800" y="5334000"/>
            <a:ext cx="3654425" cy="954107"/>
          </a:xfrm>
          <a:prstGeom prst="rect">
            <a:avLst/>
          </a:prstGeom>
          <a:noFill/>
          <a:ln w="9525" algn="ctr">
            <a:noFill/>
            <a:miter lim="800000"/>
            <a:headEnd/>
            <a:tailEnd/>
          </a:ln>
        </p:spPr>
        <p:txBody>
          <a:bodyPr wrap="square" lIns="45720" rIns="45720">
            <a:spAutoFit/>
          </a:bodyPr>
          <a:lstStyle/>
          <a:p>
            <a:pPr eaLnBrk="0" hangingPunct="0"/>
            <a:r>
              <a:rPr lang="en-US" sz="1400" b="1" dirty="0">
                <a:solidFill>
                  <a:srgbClr val="000000"/>
                </a:solidFill>
                <a:latin typeface="Calibri" pitchFamily="34" charset="0"/>
              </a:rPr>
              <a:t>Relational OLAP Architecture Allows People To ‘Drill Anywhere’ in The Entire Relational Database – Across All Dimensions and From Summary Level To Transactional-level Detail</a:t>
            </a:r>
          </a:p>
        </p:txBody>
      </p:sp>
      <p:sp>
        <p:nvSpPr>
          <p:cNvPr id="7186" name="Text Box 48"/>
          <p:cNvSpPr txBox="1">
            <a:spLocks noChangeArrowheads="1"/>
          </p:cNvSpPr>
          <p:nvPr/>
        </p:nvSpPr>
        <p:spPr bwMode="auto">
          <a:xfrm>
            <a:off x="4343400" y="1226403"/>
            <a:ext cx="4579780" cy="830997"/>
          </a:xfrm>
          <a:prstGeom prst="rect">
            <a:avLst/>
          </a:prstGeom>
          <a:noFill/>
          <a:ln w="9525" algn="ctr">
            <a:noFill/>
            <a:miter lim="800000"/>
            <a:headEnd/>
            <a:tailEnd/>
          </a:ln>
        </p:spPr>
        <p:txBody>
          <a:bodyPr wrap="none" lIns="45720" rIns="45720">
            <a:spAutoFit/>
          </a:bodyPr>
          <a:lstStyle/>
          <a:p>
            <a:pPr eaLnBrk="0" hangingPunct="0"/>
            <a:r>
              <a:rPr lang="en-US" b="1" dirty="0">
                <a:solidFill>
                  <a:srgbClr val="000000"/>
                </a:solidFill>
                <a:latin typeface="Calibri" pitchFamily="34" charset="0"/>
              </a:rPr>
              <a:t>Drill Anywhere with</a:t>
            </a:r>
            <a:br>
              <a:rPr lang="en-US" b="1" dirty="0">
                <a:solidFill>
                  <a:srgbClr val="000000"/>
                </a:solidFill>
                <a:latin typeface="Calibri" pitchFamily="34" charset="0"/>
              </a:rPr>
            </a:br>
            <a:r>
              <a:rPr lang="en-US" b="1" dirty="0">
                <a:solidFill>
                  <a:srgbClr val="000000"/>
                </a:solidFill>
                <a:latin typeface="Calibri" pitchFamily="34" charset="0"/>
              </a:rPr>
              <a:t>Advanced Relational OLAP Analysis</a:t>
            </a:r>
          </a:p>
        </p:txBody>
      </p:sp>
      <p:sp>
        <p:nvSpPr>
          <p:cNvPr id="7187" name="Text Box 49"/>
          <p:cNvSpPr txBox="1">
            <a:spLocks noChangeArrowheads="1"/>
          </p:cNvSpPr>
          <p:nvPr/>
        </p:nvSpPr>
        <p:spPr bwMode="auto">
          <a:xfrm>
            <a:off x="1176538" y="1226403"/>
            <a:ext cx="1980800" cy="646331"/>
          </a:xfrm>
          <a:prstGeom prst="rect">
            <a:avLst/>
          </a:prstGeom>
          <a:noFill/>
          <a:ln w="9525" algn="ctr">
            <a:noFill/>
            <a:miter lim="800000"/>
            <a:headEnd/>
            <a:tailEnd/>
          </a:ln>
        </p:spPr>
        <p:txBody>
          <a:bodyPr wrap="none" lIns="45720" rIns="45720">
            <a:spAutoFit/>
          </a:bodyPr>
          <a:lstStyle>
            <a:defPPr>
              <a:defRPr lang="en-US"/>
            </a:defPPr>
            <a:lvl1pPr eaLnBrk="0" hangingPunct="0">
              <a:defRPr sz="1800" b="1">
                <a:latin typeface="Calibri" pitchFamily="34" charset="0"/>
              </a:defRPr>
            </a:lvl1pPr>
          </a:lstStyle>
          <a:p>
            <a:r>
              <a:rPr lang="en-US" dirty="0">
                <a:solidFill>
                  <a:srgbClr val="000000"/>
                </a:solidFill>
              </a:rPr>
              <a:t>Slice and Dice with</a:t>
            </a:r>
            <a:br>
              <a:rPr lang="en-US" dirty="0">
                <a:solidFill>
                  <a:srgbClr val="000000"/>
                </a:solidFill>
              </a:rPr>
            </a:br>
            <a:r>
              <a:rPr lang="en-US" dirty="0">
                <a:solidFill>
                  <a:srgbClr val="000000"/>
                </a:solidFill>
              </a:rPr>
              <a:t>Basic OLAP Analysis</a:t>
            </a:r>
          </a:p>
        </p:txBody>
      </p:sp>
      <p:sp>
        <p:nvSpPr>
          <p:cNvPr id="7189" name="Freeform 51"/>
          <p:cNvSpPr>
            <a:spLocks/>
          </p:cNvSpPr>
          <p:nvPr/>
        </p:nvSpPr>
        <p:spPr bwMode="auto">
          <a:xfrm>
            <a:off x="6481763" y="3013517"/>
            <a:ext cx="671512" cy="182562"/>
          </a:xfrm>
          <a:custGeom>
            <a:avLst/>
            <a:gdLst>
              <a:gd name="T0" fmla="*/ 2147483647 w 423"/>
              <a:gd name="T1" fmla="*/ 0 h 112"/>
              <a:gd name="T2" fmla="*/ 0 w 423"/>
              <a:gd name="T3" fmla="*/ 2147483647 h 112"/>
              <a:gd name="T4" fmla="*/ 2147483647 w 423"/>
              <a:gd name="T5" fmla="*/ 2147483647 h 112"/>
              <a:gd name="T6" fmla="*/ 2147483647 w 423"/>
              <a:gd name="T7" fmla="*/ 2147483647 h 112"/>
              <a:gd name="T8" fmla="*/ 2147483647 w 423"/>
              <a:gd name="T9" fmla="*/ 0 h 112"/>
              <a:gd name="T10" fmla="*/ 0 60000 65536"/>
              <a:gd name="T11" fmla="*/ 0 60000 65536"/>
              <a:gd name="T12" fmla="*/ 0 60000 65536"/>
              <a:gd name="T13" fmla="*/ 0 60000 65536"/>
              <a:gd name="T14" fmla="*/ 0 60000 65536"/>
              <a:gd name="T15" fmla="*/ 0 w 423"/>
              <a:gd name="T16" fmla="*/ 0 h 112"/>
              <a:gd name="T17" fmla="*/ 423 w 423"/>
              <a:gd name="T18" fmla="*/ 112 h 112"/>
            </a:gdLst>
            <a:ahLst/>
            <a:cxnLst>
              <a:cxn ang="T10">
                <a:pos x="T0" y="T1"/>
              </a:cxn>
              <a:cxn ang="T11">
                <a:pos x="T2" y="T3"/>
              </a:cxn>
              <a:cxn ang="T12">
                <a:pos x="T4" y="T5"/>
              </a:cxn>
              <a:cxn ang="T13">
                <a:pos x="T6" y="T7"/>
              </a:cxn>
              <a:cxn ang="T14">
                <a:pos x="T8" y="T9"/>
              </a:cxn>
            </a:cxnLst>
            <a:rect l="T15" t="T16" r="T17" b="T18"/>
            <a:pathLst>
              <a:path w="423" h="112">
                <a:moveTo>
                  <a:pt x="108" y="0"/>
                </a:moveTo>
                <a:lnTo>
                  <a:pt x="0" y="112"/>
                </a:lnTo>
                <a:lnTo>
                  <a:pt x="312" y="111"/>
                </a:lnTo>
                <a:lnTo>
                  <a:pt x="423" y="1"/>
                </a:lnTo>
                <a:lnTo>
                  <a:pt x="108" y="0"/>
                </a:lnTo>
                <a:close/>
              </a:path>
            </a:pathLst>
          </a:custGeom>
          <a:solidFill>
            <a:srgbClr val="F8F8F8"/>
          </a:solidFill>
          <a:ln w="3175">
            <a:solidFill>
              <a:srgbClr val="336699"/>
            </a:solidFill>
            <a:prstDash val="lgDash"/>
            <a:round/>
            <a:headEnd/>
            <a:tailEnd/>
          </a:ln>
        </p:spPr>
        <p:txBody>
          <a:bodyPr wrap="none" lIns="45720" rIns="45720" anchor="ctr"/>
          <a:lstStyle/>
          <a:p>
            <a:pPr algn="l"/>
            <a:endParaRPr lang="en-US">
              <a:latin typeface="Calibri" pitchFamily="34" charset="0"/>
            </a:endParaRPr>
          </a:p>
        </p:txBody>
      </p:sp>
      <p:sp>
        <p:nvSpPr>
          <p:cNvPr id="7190" name="AutoShape 52"/>
          <p:cNvSpPr>
            <a:spLocks noChangeArrowheads="1"/>
          </p:cNvSpPr>
          <p:nvPr/>
        </p:nvSpPr>
        <p:spPr bwMode="auto">
          <a:xfrm>
            <a:off x="982663" y="2962717"/>
            <a:ext cx="1044575" cy="860425"/>
          </a:xfrm>
          <a:prstGeom prst="cube">
            <a:avLst>
              <a:gd name="adj" fmla="val 22273"/>
            </a:avLst>
          </a:prstGeom>
          <a:solidFill>
            <a:srgbClr val="E6F4FF"/>
          </a:solidFill>
          <a:ln w="9525">
            <a:solidFill>
              <a:srgbClr val="336699"/>
            </a:solidFill>
            <a:miter lim="800000"/>
            <a:headEnd/>
            <a:tailEnd/>
          </a:ln>
        </p:spPr>
        <p:txBody>
          <a:bodyPr wrap="none" lIns="45720" rIns="45720" anchor="ctr"/>
          <a:lstStyle/>
          <a:p>
            <a:pPr algn="l"/>
            <a:endParaRPr lang="en-US" sz="2000">
              <a:latin typeface="Calibri" pitchFamily="34" charset="0"/>
            </a:endParaRPr>
          </a:p>
        </p:txBody>
      </p:sp>
      <p:sp>
        <p:nvSpPr>
          <p:cNvPr id="7191" name="Text Box 53"/>
          <p:cNvSpPr txBox="1">
            <a:spLocks noChangeArrowheads="1"/>
          </p:cNvSpPr>
          <p:nvPr/>
        </p:nvSpPr>
        <p:spPr bwMode="auto">
          <a:xfrm>
            <a:off x="1093788" y="3123054"/>
            <a:ext cx="691856" cy="253916"/>
          </a:xfrm>
          <a:prstGeom prst="rect">
            <a:avLst/>
          </a:prstGeom>
          <a:noFill/>
          <a:ln w="9525" algn="ctr">
            <a:noFill/>
            <a:miter lim="800000"/>
            <a:headEnd/>
            <a:tailEnd/>
          </a:ln>
        </p:spPr>
        <p:txBody>
          <a:bodyPr wrap="none" lIns="45720" rIns="45720">
            <a:spAutoFit/>
          </a:bodyPr>
          <a:lstStyle/>
          <a:p>
            <a:pPr algn="l" eaLnBrk="0" hangingPunct="0"/>
            <a:r>
              <a:rPr lang="en-US" sz="1050">
                <a:solidFill>
                  <a:srgbClr val="336699"/>
                </a:solidFill>
                <a:latin typeface="Calibri" pitchFamily="34" charset="0"/>
              </a:rPr>
              <a:t>Geography</a:t>
            </a:r>
          </a:p>
        </p:txBody>
      </p:sp>
      <p:sp>
        <p:nvSpPr>
          <p:cNvPr id="7192" name="Text Box 54"/>
          <p:cNvSpPr txBox="1">
            <a:spLocks noChangeArrowheads="1"/>
          </p:cNvSpPr>
          <p:nvPr/>
        </p:nvSpPr>
        <p:spPr bwMode="auto">
          <a:xfrm rot="-5400000">
            <a:off x="592057" y="3357253"/>
            <a:ext cx="574837" cy="253916"/>
          </a:xfrm>
          <a:prstGeom prst="rect">
            <a:avLst/>
          </a:prstGeom>
          <a:noFill/>
          <a:ln w="9525" algn="ctr">
            <a:noFill/>
            <a:miter lim="800000"/>
            <a:headEnd/>
            <a:tailEnd/>
          </a:ln>
        </p:spPr>
        <p:txBody>
          <a:bodyPr wrap="none" lIns="45720" rIns="45720">
            <a:spAutoFit/>
          </a:bodyPr>
          <a:lstStyle/>
          <a:p>
            <a:pPr eaLnBrk="0" hangingPunct="0"/>
            <a:r>
              <a:rPr lang="en-US" sz="1050">
                <a:solidFill>
                  <a:srgbClr val="336699"/>
                </a:solidFill>
                <a:latin typeface="Calibri" pitchFamily="34" charset="0"/>
              </a:rPr>
              <a:t>Products</a:t>
            </a:r>
          </a:p>
        </p:txBody>
      </p:sp>
      <p:sp>
        <p:nvSpPr>
          <p:cNvPr id="7193" name="Text Box 55"/>
          <p:cNvSpPr txBox="1">
            <a:spLocks noChangeArrowheads="1"/>
          </p:cNvSpPr>
          <p:nvPr/>
        </p:nvSpPr>
        <p:spPr bwMode="auto">
          <a:xfrm rot="-2700000">
            <a:off x="804218" y="2869097"/>
            <a:ext cx="363241" cy="253916"/>
          </a:xfrm>
          <a:prstGeom prst="rect">
            <a:avLst/>
          </a:prstGeom>
          <a:noFill/>
          <a:ln w="9525" algn="ctr">
            <a:noFill/>
            <a:miter lim="800000"/>
            <a:headEnd/>
            <a:tailEnd/>
          </a:ln>
        </p:spPr>
        <p:txBody>
          <a:bodyPr wrap="none" lIns="45720" rIns="45720">
            <a:spAutoFit/>
          </a:bodyPr>
          <a:lstStyle/>
          <a:p>
            <a:pPr eaLnBrk="0" hangingPunct="0"/>
            <a:r>
              <a:rPr lang="en-US" sz="1050">
                <a:solidFill>
                  <a:srgbClr val="336699"/>
                </a:solidFill>
                <a:latin typeface="Calibri" pitchFamily="34" charset="0"/>
              </a:rPr>
              <a:t>Time</a:t>
            </a:r>
          </a:p>
        </p:txBody>
      </p:sp>
      <p:grpSp>
        <p:nvGrpSpPr>
          <p:cNvPr id="10" name="Group 56"/>
          <p:cNvGrpSpPr>
            <a:grpSpLocks/>
          </p:cNvGrpSpPr>
          <p:nvPr/>
        </p:nvGrpSpPr>
        <p:grpSpPr bwMode="auto">
          <a:xfrm>
            <a:off x="1411288" y="1930842"/>
            <a:ext cx="2317750" cy="1216025"/>
            <a:chOff x="889" y="965"/>
            <a:chExt cx="1460" cy="766"/>
          </a:xfrm>
        </p:grpSpPr>
        <p:sp>
          <p:nvSpPr>
            <p:cNvPr id="7202" name="Text Box 57"/>
            <p:cNvSpPr txBox="1">
              <a:spLocks noChangeArrowheads="1"/>
            </p:cNvSpPr>
            <p:nvPr/>
          </p:nvSpPr>
          <p:spPr bwMode="auto">
            <a:xfrm>
              <a:off x="1071" y="973"/>
              <a:ext cx="1278" cy="407"/>
            </a:xfrm>
            <a:prstGeom prst="rect">
              <a:avLst/>
            </a:prstGeom>
            <a:noFill/>
            <a:ln w="9525" algn="ctr">
              <a:noFill/>
              <a:miter lim="800000"/>
              <a:headEnd/>
              <a:tailEnd/>
            </a:ln>
          </p:spPr>
          <p:txBody>
            <a:bodyPr wrap="none" lIns="45720" rIns="45720">
              <a:spAutoFit/>
            </a:bodyPr>
            <a:lstStyle/>
            <a:p>
              <a:pPr algn="l" eaLnBrk="0" hangingPunct="0"/>
              <a:r>
                <a:rPr lang="en-US" sz="1200" dirty="0">
                  <a:solidFill>
                    <a:srgbClr val="000000"/>
                  </a:solidFill>
                  <a:latin typeface="Calibri" pitchFamily="34" charset="0"/>
                </a:rPr>
                <a:t>Revenue for Laptop Computers</a:t>
              </a:r>
            </a:p>
            <a:p>
              <a:pPr algn="l" eaLnBrk="0" hangingPunct="0"/>
              <a:r>
                <a:rPr lang="en-US" sz="1200" dirty="0">
                  <a:solidFill>
                    <a:srgbClr val="000000"/>
                  </a:solidFill>
                  <a:latin typeface="Calibri" pitchFamily="34" charset="0"/>
                </a:rPr>
                <a:t>In </a:t>
              </a:r>
              <a:r>
                <a:rPr lang="en-US" sz="1200" dirty="0" smtClean="0">
                  <a:solidFill>
                    <a:srgbClr val="000000"/>
                  </a:solidFill>
                  <a:latin typeface="Calibri" pitchFamily="34" charset="0"/>
                </a:rPr>
                <a:t>2011</a:t>
              </a:r>
              <a:endParaRPr lang="en-US" sz="1200" dirty="0">
                <a:solidFill>
                  <a:srgbClr val="000000"/>
                </a:solidFill>
                <a:latin typeface="Calibri" pitchFamily="34" charset="0"/>
              </a:endParaRPr>
            </a:p>
            <a:p>
              <a:pPr algn="l" eaLnBrk="0" hangingPunct="0"/>
              <a:r>
                <a:rPr lang="en-US" sz="1200" dirty="0">
                  <a:solidFill>
                    <a:srgbClr val="000000"/>
                  </a:solidFill>
                  <a:latin typeface="Calibri" pitchFamily="34" charset="0"/>
                </a:rPr>
                <a:t>At All Stores</a:t>
              </a:r>
            </a:p>
          </p:txBody>
        </p:sp>
        <p:grpSp>
          <p:nvGrpSpPr>
            <p:cNvPr id="11" name="Group 58"/>
            <p:cNvGrpSpPr>
              <a:grpSpLocks/>
            </p:cNvGrpSpPr>
            <p:nvPr/>
          </p:nvGrpSpPr>
          <p:grpSpPr bwMode="auto">
            <a:xfrm>
              <a:off x="889" y="965"/>
              <a:ext cx="117" cy="766"/>
              <a:chOff x="889" y="965"/>
              <a:chExt cx="117" cy="766"/>
            </a:xfrm>
          </p:grpSpPr>
          <p:sp>
            <p:nvSpPr>
              <p:cNvPr id="7204" name="Line 59"/>
              <p:cNvSpPr>
                <a:spLocks noChangeShapeType="1"/>
              </p:cNvSpPr>
              <p:nvPr/>
            </p:nvSpPr>
            <p:spPr bwMode="auto">
              <a:xfrm rot="16200000" flipV="1">
                <a:off x="871" y="1480"/>
                <a:ext cx="268" cy="2"/>
              </a:xfrm>
              <a:prstGeom prst="line">
                <a:avLst/>
              </a:prstGeom>
              <a:noFill/>
              <a:ln w="3175">
                <a:solidFill>
                  <a:srgbClr val="336699"/>
                </a:solidFill>
                <a:prstDash val="dash"/>
                <a:round/>
                <a:headEnd/>
                <a:tailEnd/>
              </a:ln>
            </p:spPr>
            <p:txBody>
              <a:bodyPr wrap="none" lIns="45720" rIns="45720" anchor="ctr"/>
              <a:lstStyle/>
              <a:p>
                <a:endParaRPr lang="en-US">
                  <a:latin typeface="Calibri" pitchFamily="34" charset="0"/>
                </a:endParaRPr>
              </a:p>
            </p:txBody>
          </p:sp>
          <p:sp>
            <p:nvSpPr>
              <p:cNvPr id="7205" name="Line 60"/>
              <p:cNvSpPr>
                <a:spLocks noChangeShapeType="1"/>
              </p:cNvSpPr>
              <p:nvPr/>
            </p:nvSpPr>
            <p:spPr bwMode="auto">
              <a:xfrm rot="16200000" flipV="1">
                <a:off x="769" y="1611"/>
                <a:ext cx="240" cy="0"/>
              </a:xfrm>
              <a:prstGeom prst="line">
                <a:avLst/>
              </a:prstGeom>
              <a:noFill/>
              <a:ln w="3175">
                <a:solidFill>
                  <a:srgbClr val="336699"/>
                </a:solidFill>
                <a:prstDash val="dash"/>
                <a:round/>
                <a:headEnd/>
                <a:tailEnd/>
              </a:ln>
            </p:spPr>
            <p:txBody>
              <a:bodyPr wrap="none" lIns="45720" rIns="45720" anchor="ctr"/>
              <a:lstStyle/>
              <a:p>
                <a:endParaRPr lang="en-US">
                  <a:latin typeface="Calibri" pitchFamily="34" charset="0"/>
                </a:endParaRPr>
              </a:p>
            </p:txBody>
          </p:sp>
          <p:sp>
            <p:nvSpPr>
              <p:cNvPr id="7206" name="Line 61"/>
              <p:cNvSpPr>
                <a:spLocks noChangeShapeType="1"/>
              </p:cNvSpPr>
              <p:nvPr/>
            </p:nvSpPr>
            <p:spPr bwMode="auto">
              <a:xfrm flipV="1">
                <a:off x="889" y="1615"/>
                <a:ext cx="116" cy="116"/>
              </a:xfrm>
              <a:prstGeom prst="line">
                <a:avLst/>
              </a:prstGeom>
              <a:noFill/>
              <a:ln w="3175">
                <a:solidFill>
                  <a:schemeClr val="folHlink"/>
                </a:solidFill>
                <a:round/>
                <a:headEnd/>
                <a:tailEnd/>
              </a:ln>
            </p:spPr>
            <p:txBody>
              <a:bodyPr wrap="none" lIns="45720" rIns="45720" anchor="ctr"/>
              <a:lstStyle/>
              <a:p>
                <a:endParaRPr lang="en-US">
                  <a:latin typeface="Calibri" pitchFamily="34" charset="0"/>
                </a:endParaRPr>
              </a:p>
            </p:txBody>
          </p:sp>
          <p:pic>
            <p:nvPicPr>
              <p:cNvPr id="7207" name="Picture 62" descr="1"/>
              <p:cNvPicPr>
                <a:picLocks noChangeAspect="1" noChangeArrowheads="1"/>
              </p:cNvPicPr>
              <p:nvPr/>
            </p:nvPicPr>
            <p:blipFill>
              <a:blip r:embed="rId5" cstate="print"/>
              <a:srcRect/>
              <a:stretch>
                <a:fillRect/>
              </a:stretch>
            </p:blipFill>
            <p:spPr bwMode="auto">
              <a:xfrm>
                <a:off x="889" y="965"/>
                <a:ext cx="117" cy="531"/>
              </a:xfrm>
              <a:prstGeom prst="rect">
                <a:avLst/>
              </a:prstGeom>
              <a:noFill/>
              <a:ln w="9525">
                <a:noFill/>
                <a:miter lim="800000"/>
                <a:headEnd/>
                <a:tailEnd/>
              </a:ln>
            </p:spPr>
          </p:pic>
        </p:grpSp>
      </p:grpSp>
      <p:grpSp>
        <p:nvGrpSpPr>
          <p:cNvPr id="12" name="Group 63"/>
          <p:cNvGrpSpPr>
            <a:grpSpLocks/>
          </p:cNvGrpSpPr>
          <p:nvPr/>
        </p:nvGrpSpPr>
        <p:grpSpPr bwMode="auto">
          <a:xfrm>
            <a:off x="1843088" y="3130994"/>
            <a:ext cx="2154238" cy="874713"/>
            <a:chOff x="1161" y="1721"/>
            <a:chExt cx="1357" cy="551"/>
          </a:xfrm>
        </p:grpSpPr>
        <p:sp>
          <p:nvSpPr>
            <p:cNvPr id="7196" name="Text Box 64"/>
            <p:cNvSpPr txBox="1">
              <a:spLocks noChangeArrowheads="1"/>
            </p:cNvSpPr>
            <p:nvPr/>
          </p:nvSpPr>
          <p:spPr bwMode="auto">
            <a:xfrm>
              <a:off x="1413" y="1865"/>
              <a:ext cx="1105" cy="407"/>
            </a:xfrm>
            <a:prstGeom prst="rect">
              <a:avLst/>
            </a:prstGeom>
            <a:noFill/>
            <a:ln w="9525" algn="ctr">
              <a:noFill/>
              <a:miter lim="800000"/>
              <a:headEnd/>
              <a:tailEnd/>
            </a:ln>
          </p:spPr>
          <p:txBody>
            <a:bodyPr wrap="none" lIns="45720" rIns="45720">
              <a:spAutoFit/>
            </a:bodyPr>
            <a:lstStyle/>
            <a:p>
              <a:pPr algn="l" eaLnBrk="0" hangingPunct="0"/>
              <a:r>
                <a:rPr lang="en-US" sz="1200" dirty="0">
                  <a:solidFill>
                    <a:srgbClr val="000000"/>
                  </a:solidFill>
                  <a:latin typeface="Calibri" pitchFamily="34" charset="0"/>
                </a:rPr>
                <a:t>Revenue for All Electronics</a:t>
              </a:r>
            </a:p>
            <a:p>
              <a:pPr algn="l" eaLnBrk="0" hangingPunct="0"/>
              <a:r>
                <a:rPr lang="en-US" sz="1200" dirty="0">
                  <a:solidFill>
                    <a:srgbClr val="000000"/>
                  </a:solidFill>
                  <a:latin typeface="Calibri" pitchFamily="34" charset="0"/>
                </a:rPr>
                <a:t>In </a:t>
              </a:r>
              <a:r>
                <a:rPr lang="en-US" sz="1200" dirty="0" smtClean="0">
                  <a:solidFill>
                    <a:srgbClr val="000000"/>
                  </a:solidFill>
                  <a:latin typeface="Calibri" pitchFamily="34" charset="0"/>
                </a:rPr>
                <a:t>2011 </a:t>
              </a:r>
              <a:r>
                <a:rPr lang="en-US" sz="1200" dirty="0">
                  <a:solidFill>
                    <a:srgbClr val="000000"/>
                  </a:solidFill>
                  <a:latin typeface="Calibri" pitchFamily="34" charset="0"/>
                </a:rPr>
                <a:t>and Q1 </a:t>
              </a:r>
              <a:r>
                <a:rPr lang="en-US" sz="1200" dirty="0" smtClean="0">
                  <a:solidFill>
                    <a:srgbClr val="000000"/>
                  </a:solidFill>
                  <a:latin typeface="Calibri" pitchFamily="34" charset="0"/>
                </a:rPr>
                <a:t>2012</a:t>
              </a:r>
              <a:endParaRPr lang="en-US" sz="1200" dirty="0">
                <a:solidFill>
                  <a:srgbClr val="000000"/>
                </a:solidFill>
                <a:latin typeface="Calibri" pitchFamily="34" charset="0"/>
              </a:endParaRPr>
            </a:p>
            <a:p>
              <a:pPr algn="l" eaLnBrk="0" hangingPunct="0"/>
              <a:r>
                <a:rPr lang="en-US" sz="1200" dirty="0">
                  <a:solidFill>
                    <a:srgbClr val="000000"/>
                  </a:solidFill>
                  <a:latin typeface="Calibri" pitchFamily="34" charset="0"/>
                </a:rPr>
                <a:t>At Stores in the NE Region</a:t>
              </a:r>
            </a:p>
          </p:txBody>
        </p:sp>
        <p:grpSp>
          <p:nvGrpSpPr>
            <p:cNvPr id="13" name="Group 65"/>
            <p:cNvGrpSpPr>
              <a:grpSpLocks/>
            </p:cNvGrpSpPr>
            <p:nvPr/>
          </p:nvGrpSpPr>
          <p:grpSpPr bwMode="auto">
            <a:xfrm>
              <a:off x="1161" y="1721"/>
              <a:ext cx="937" cy="128"/>
              <a:chOff x="1161" y="1721"/>
              <a:chExt cx="937" cy="128"/>
            </a:xfrm>
          </p:grpSpPr>
          <p:sp>
            <p:nvSpPr>
              <p:cNvPr id="7198" name="Line 66"/>
              <p:cNvSpPr>
                <a:spLocks noChangeShapeType="1"/>
              </p:cNvSpPr>
              <p:nvPr/>
            </p:nvSpPr>
            <p:spPr bwMode="auto">
              <a:xfrm flipH="1">
                <a:off x="1277" y="1725"/>
                <a:ext cx="271" cy="0"/>
              </a:xfrm>
              <a:prstGeom prst="line">
                <a:avLst/>
              </a:prstGeom>
              <a:noFill/>
              <a:ln w="3175">
                <a:solidFill>
                  <a:srgbClr val="336699"/>
                </a:solidFill>
                <a:prstDash val="dash"/>
                <a:round/>
                <a:headEnd/>
                <a:tailEnd/>
              </a:ln>
            </p:spPr>
            <p:txBody>
              <a:bodyPr wrap="none" lIns="45720" rIns="45720" anchor="ctr"/>
              <a:lstStyle/>
              <a:p>
                <a:endParaRPr lang="en-US" sz="2000">
                  <a:latin typeface="Calibri" pitchFamily="34" charset="0"/>
                </a:endParaRPr>
              </a:p>
            </p:txBody>
          </p:sp>
          <p:sp>
            <p:nvSpPr>
              <p:cNvPr id="7199" name="Line 67"/>
              <p:cNvSpPr>
                <a:spLocks noChangeShapeType="1"/>
              </p:cNvSpPr>
              <p:nvPr/>
            </p:nvSpPr>
            <p:spPr bwMode="auto">
              <a:xfrm flipH="1">
                <a:off x="1161" y="1841"/>
                <a:ext cx="271" cy="0"/>
              </a:xfrm>
              <a:prstGeom prst="line">
                <a:avLst/>
              </a:prstGeom>
              <a:noFill/>
              <a:ln w="3175">
                <a:solidFill>
                  <a:srgbClr val="336699"/>
                </a:solidFill>
                <a:prstDash val="dash"/>
                <a:round/>
                <a:headEnd/>
                <a:tailEnd/>
              </a:ln>
            </p:spPr>
            <p:txBody>
              <a:bodyPr wrap="none" lIns="45720" rIns="45720" anchor="ctr"/>
              <a:lstStyle/>
              <a:p>
                <a:endParaRPr lang="en-US" sz="2000">
                  <a:latin typeface="Calibri" pitchFamily="34" charset="0"/>
                </a:endParaRPr>
              </a:p>
            </p:txBody>
          </p:sp>
          <p:sp>
            <p:nvSpPr>
              <p:cNvPr id="7200" name="Line 68"/>
              <p:cNvSpPr>
                <a:spLocks noChangeShapeType="1"/>
              </p:cNvSpPr>
              <p:nvPr/>
            </p:nvSpPr>
            <p:spPr bwMode="auto">
              <a:xfrm flipV="1">
                <a:off x="1161" y="1725"/>
                <a:ext cx="116" cy="116"/>
              </a:xfrm>
              <a:prstGeom prst="line">
                <a:avLst/>
              </a:prstGeom>
              <a:noFill/>
              <a:ln w="3175">
                <a:solidFill>
                  <a:schemeClr val="bg2"/>
                </a:solidFill>
                <a:round/>
                <a:headEnd/>
                <a:tailEnd/>
              </a:ln>
            </p:spPr>
            <p:txBody>
              <a:bodyPr wrap="none" lIns="45720" rIns="45720" anchor="ctr"/>
              <a:lstStyle/>
              <a:p>
                <a:endParaRPr lang="en-US" sz="2000">
                  <a:latin typeface="Calibri" pitchFamily="34" charset="0"/>
                </a:endParaRPr>
              </a:p>
            </p:txBody>
          </p:sp>
          <p:pic>
            <p:nvPicPr>
              <p:cNvPr id="7201" name="Picture 69" descr="2"/>
              <p:cNvPicPr>
                <a:picLocks noChangeAspect="1" noChangeArrowheads="1"/>
              </p:cNvPicPr>
              <p:nvPr/>
            </p:nvPicPr>
            <p:blipFill>
              <a:blip r:embed="rId6" cstate="print"/>
              <a:srcRect/>
              <a:stretch>
                <a:fillRect/>
              </a:stretch>
            </p:blipFill>
            <p:spPr bwMode="auto">
              <a:xfrm>
                <a:off x="1436" y="1721"/>
                <a:ext cx="662" cy="128"/>
              </a:xfrm>
              <a:prstGeom prst="rect">
                <a:avLst/>
              </a:prstGeom>
              <a:noFill/>
              <a:ln w="9525">
                <a:noFill/>
                <a:miter lim="800000"/>
                <a:headEnd/>
                <a:tailEnd/>
              </a:ln>
            </p:spPr>
          </p:pic>
        </p:grpSp>
      </p:grpSp>
      <p:cxnSp>
        <p:nvCxnSpPr>
          <p:cNvPr id="70" name="Straight Connector 164"/>
          <p:cNvCxnSpPr>
            <a:cxnSpLocks noChangeShapeType="1"/>
          </p:cNvCxnSpPr>
          <p:nvPr/>
        </p:nvCxnSpPr>
        <p:spPr bwMode="auto">
          <a:xfrm rot="16200000" flipH="1">
            <a:off x="1442857" y="3804984"/>
            <a:ext cx="5395931" cy="556"/>
          </a:xfrm>
          <a:prstGeom prst="line">
            <a:avLst/>
          </a:prstGeom>
          <a:noFill/>
          <a:ln w="12700" algn="ctr">
            <a:solidFill>
              <a:schemeClr val="bg1">
                <a:lumMod val="50000"/>
              </a:schemeClr>
            </a:solidFill>
            <a:round/>
            <a:headEnd/>
            <a:tailEnd/>
          </a:ln>
        </p:spPr>
      </p:cxnSp>
    </p:spTree>
    <p:extLst>
      <p:ext uri="{BB962C8B-B14F-4D97-AF65-F5344CB8AC3E}">
        <p14:creationId xmlns:p14="http://schemas.microsoft.com/office/powerpoint/2010/main" val="24892024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04800" y="152400"/>
            <a:ext cx="85344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de-DE" altLang="en-US" sz="2200" b="1" dirty="0">
                <a:solidFill>
                  <a:srgbClr val="000000"/>
                </a:solidFill>
                <a:latin typeface="Arial Unicode MS" panose="020B0604020202020204" pitchFamily="34" charset="-128"/>
              </a:rPr>
              <a:t>Example: Olap Usage of an Automobile Marketer</a:t>
            </a:r>
            <a:endParaRPr lang="en-US" altLang="en-US" sz="2000" b="1" i="1" dirty="0">
              <a:solidFill>
                <a:srgbClr val="000000"/>
              </a:solidFill>
              <a:latin typeface="Arial Unicode MS" panose="020B0604020202020204" pitchFamily="34" charset="-128"/>
            </a:endParaRPr>
          </a:p>
        </p:txBody>
      </p:sp>
      <p:sp>
        <p:nvSpPr>
          <p:cNvPr id="8196" name="Rectangle 4"/>
          <p:cNvSpPr>
            <a:spLocks noChangeArrowheads="1"/>
          </p:cNvSpPr>
          <p:nvPr/>
        </p:nvSpPr>
        <p:spPr bwMode="auto">
          <a:xfrm>
            <a:off x="304800" y="990600"/>
            <a:ext cx="1143000" cy="4800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nvGrpSpPr>
          <p:cNvPr id="8197" name="Group 5"/>
          <p:cNvGrpSpPr>
            <a:grpSpLocks/>
          </p:cNvGrpSpPr>
          <p:nvPr/>
        </p:nvGrpSpPr>
        <p:grpSpPr bwMode="auto">
          <a:xfrm>
            <a:off x="457200" y="1142999"/>
            <a:ext cx="8534400" cy="1016000"/>
            <a:chOff x="240" y="1056"/>
            <a:chExt cx="5376" cy="640"/>
          </a:xfrm>
        </p:grpSpPr>
        <p:sp>
          <p:nvSpPr>
            <p:cNvPr id="8204" name="Rectangle 6"/>
            <p:cNvSpPr>
              <a:spLocks noChangeArrowheads="1"/>
            </p:cNvSpPr>
            <p:nvPr/>
          </p:nvSpPr>
          <p:spPr bwMode="auto">
            <a:xfrm>
              <a:off x="240" y="1104"/>
              <a:ext cx="1483" cy="311"/>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b="1">
                  <a:solidFill>
                    <a:srgbClr val="000000"/>
                  </a:solidFill>
                  <a:latin typeface="Arial Unicode MS" panose="020B0604020202020204" pitchFamily="34" charset="-128"/>
                </a:rPr>
                <a:t>The Story</a:t>
              </a:r>
              <a:endParaRPr lang="en-US" altLang="en-US" b="1">
                <a:solidFill>
                  <a:srgbClr val="000000"/>
                </a:solidFill>
                <a:latin typeface="Arial Unicode MS" panose="020B0604020202020204" pitchFamily="34" charset="-128"/>
              </a:endParaRPr>
            </a:p>
          </p:txBody>
        </p:sp>
        <p:sp>
          <p:nvSpPr>
            <p:cNvPr id="8205" name="Text Box 7"/>
            <p:cNvSpPr txBox="1">
              <a:spLocks noChangeArrowheads="1"/>
            </p:cNvSpPr>
            <p:nvPr/>
          </p:nvSpPr>
          <p:spPr bwMode="auto">
            <a:xfrm>
              <a:off x="1872" y="1056"/>
              <a:ext cx="3744"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None/>
              </a:pPr>
              <a:r>
                <a:rPr lang="de-DE" altLang="en-US" sz="2000" dirty="0">
                  <a:solidFill>
                    <a:srgbClr val="000000"/>
                  </a:solidFill>
                  <a:latin typeface="Arial Unicode MS" panose="020B0604020202020204" pitchFamily="34" charset="-128"/>
                </a:rPr>
                <a:t>An automobile marketer wants to improve business activity. Therefore he wants to view sales figures from different perspectives.</a:t>
              </a:r>
              <a:endParaRPr lang="de-DE" altLang="en-US" sz="1800" dirty="0">
                <a:solidFill>
                  <a:srgbClr val="000000"/>
                </a:solidFill>
                <a:latin typeface="Times New Roman" panose="02020603050405020304" pitchFamily="18" charset="0"/>
              </a:endParaRPr>
            </a:p>
          </p:txBody>
        </p:sp>
      </p:grpSp>
      <p:grpSp>
        <p:nvGrpSpPr>
          <p:cNvPr id="65544" name="Group 8"/>
          <p:cNvGrpSpPr>
            <a:grpSpLocks/>
          </p:cNvGrpSpPr>
          <p:nvPr/>
        </p:nvGrpSpPr>
        <p:grpSpPr bwMode="auto">
          <a:xfrm>
            <a:off x="457200" y="4495802"/>
            <a:ext cx="8534401" cy="1016001"/>
            <a:chOff x="288" y="2976"/>
            <a:chExt cx="5376" cy="640"/>
          </a:xfrm>
        </p:grpSpPr>
        <p:sp>
          <p:nvSpPr>
            <p:cNvPr id="8202" name="Rectangle 9"/>
            <p:cNvSpPr>
              <a:spLocks noChangeArrowheads="1"/>
            </p:cNvSpPr>
            <p:nvPr/>
          </p:nvSpPr>
          <p:spPr bwMode="auto">
            <a:xfrm>
              <a:off x="288" y="3024"/>
              <a:ext cx="1483" cy="31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b="1">
                  <a:solidFill>
                    <a:srgbClr val="000000"/>
                  </a:solidFill>
                  <a:latin typeface="Arial Unicode MS" panose="020B0604020202020204" pitchFamily="34" charset="-128"/>
                </a:rPr>
                <a:t>A Question</a:t>
              </a:r>
              <a:endParaRPr lang="en-US" altLang="en-US" b="1">
                <a:solidFill>
                  <a:srgbClr val="000000"/>
                </a:solidFill>
                <a:latin typeface="Arial Unicode MS" panose="020B0604020202020204" pitchFamily="34" charset="-128"/>
              </a:endParaRPr>
            </a:p>
          </p:txBody>
        </p:sp>
        <p:sp>
          <p:nvSpPr>
            <p:cNvPr id="8203" name="Text Box 10"/>
            <p:cNvSpPr txBox="1">
              <a:spLocks noChangeArrowheads="1"/>
            </p:cNvSpPr>
            <p:nvPr/>
          </p:nvSpPr>
          <p:spPr bwMode="auto">
            <a:xfrm>
              <a:off x="1915" y="2976"/>
              <a:ext cx="3749"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None/>
              </a:pPr>
              <a:r>
                <a:rPr lang="de-DE" altLang="en-US" sz="2000" dirty="0">
                  <a:solidFill>
                    <a:srgbClr val="000000"/>
                  </a:solidFill>
                </a:rPr>
                <a:t>What is the trend in sales volumes over a period of time for a specific model and color across a specific group of dealerships ? </a:t>
              </a:r>
              <a:endParaRPr lang="en-US" altLang="en-US" sz="2000" dirty="0">
                <a:solidFill>
                  <a:srgbClr val="000000"/>
                </a:solidFill>
              </a:endParaRPr>
            </a:p>
          </p:txBody>
        </p:sp>
      </p:grpSp>
      <p:grpSp>
        <p:nvGrpSpPr>
          <p:cNvPr id="65547" name="Group 11"/>
          <p:cNvGrpSpPr>
            <a:grpSpLocks/>
          </p:cNvGrpSpPr>
          <p:nvPr/>
        </p:nvGrpSpPr>
        <p:grpSpPr bwMode="auto">
          <a:xfrm>
            <a:off x="457200" y="2438401"/>
            <a:ext cx="8534400" cy="1938338"/>
            <a:chOff x="240" y="2016"/>
            <a:chExt cx="5376" cy="1221"/>
          </a:xfrm>
        </p:grpSpPr>
        <p:sp>
          <p:nvSpPr>
            <p:cNvPr id="8200" name="Rectangle 12"/>
            <p:cNvSpPr>
              <a:spLocks noChangeArrowheads="1"/>
            </p:cNvSpPr>
            <p:nvPr/>
          </p:nvSpPr>
          <p:spPr bwMode="auto">
            <a:xfrm>
              <a:off x="240" y="2064"/>
              <a:ext cx="1483" cy="31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de-DE" altLang="en-US" b="1">
                  <a:solidFill>
                    <a:srgbClr val="000000"/>
                  </a:solidFill>
                  <a:latin typeface="Arial Unicode MS" panose="020B0604020202020204" pitchFamily="34" charset="-128"/>
                </a:rPr>
                <a:t>The Data Needs</a:t>
              </a:r>
              <a:endParaRPr lang="en-US" altLang="en-US" b="1">
                <a:solidFill>
                  <a:srgbClr val="000000"/>
                </a:solidFill>
                <a:latin typeface="Arial Unicode MS" panose="020B0604020202020204" pitchFamily="34" charset="-128"/>
              </a:endParaRPr>
            </a:p>
          </p:txBody>
        </p:sp>
        <p:sp>
          <p:nvSpPr>
            <p:cNvPr id="8201" name="Text Box 13"/>
            <p:cNvSpPr txBox="1">
              <a:spLocks noChangeArrowheads="1"/>
            </p:cNvSpPr>
            <p:nvPr/>
          </p:nvSpPr>
          <p:spPr bwMode="auto">
            <a:xfrm>
              <a:off x="1872" y="2016"/>
              <a:ext cx="3744"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buFont typeface="Wingdings" panose="05000000000000000000" pitchFamily="2" charset="2"/>
                <a:buChar char="Ø"/>
              </a:pPr>
              <a:r>
                <a:rPr lang="de-DE" altLang="en-US" sz="2000" dirty="0">
                  <a:solidFill>
                    <a:srgbClr val="000000"/>
                  </a:solidFill>
                </a:rPr>
                <a:t>Sales by </a:t>
              </a:r>
              <a:r>
                <a:rPr lang="de-DE" altLang="en-US" sz="2000" dirty="0" smtClean="0">
                  <a:solidFill>
                    <a:srgbClr val="000000"/>
                  </a:solidFill>
                </a:rPr>
                <a:t>model</a:t>
              </a:r>
            </a:p>
            <a:p>
              <a:pPr>
                <a:lnSpc>
                  <a:spcPct val="80000"/>
                </a:lnSpc>
                <a:spcBef>
                  <a:spcPct val="50000"/>
                </a:spcBef>
                <a:buFont typeface="Wingdings" panose="05000000000000000000" pitchFamily="2" charset="2"/>
                <a:buChar char="Ø"/>
              </a:pPr>
              <a:r>
                <a:rPr lang="de-DE" altLang="en-US" sz="2000" dirty="0">
                  <a:solidFill>
                    <a:srgbClr val="000000"/>
                  </a:solidFill>
                </a:rPr>
                <a:t>S</a:t>
              </a:r>
              <a:r>
                <a:rPr lang="de-DE" altLang="en-US" sz="2000" dirty="0" smtClean="0">
                  <a:solidFill>
                    <a:srgbClr val="000000"/>
                  </a:solidFill>
                </a:rPr>
                <a:t>ales </a:t>
              </a:r>
              <a:r>
                <a:rPr lang="de-DE" altLang="en-US" sz="2000" dirty="0">
                  <a:solidFill>
                    <a:srgbClr val="000000"/>
                  </a:solidFill>
                </a:rPr>
                <a:t>by </a:t>
              </a:r>
              <a:r>
                <a:rPr lang="de-DE" altLang="en-US" sz="2000" dirty="0" smtClean="0">
                  <a:solidFill>
                    <a:srgbClr val="000000"/>
                  </a:solidFill>
                </a:rPr>
                <a:t>dealership</a:t>
              </a:r>
            </a:p>
            <a:p>
              <a:pPr>
                <a:lnSpc>
                  <a:spcPct val="80000"/>
                </a:lnSpc>
                <a:spcBef>
                  <a:spcPct val="50000"/>
                </a:spcBef>
                <a:buFont typeface="Wingdings" panose="05000000000000000000" pitchFamily="2" charset="2"/>
                <a:buChar char="Ø"/>
              </a:pPr>
              <a:r>
                <a:rPr lang="de-DE" altLang="en-US" sz="2000" dirty="0">
                  <a:solidFill>
                    <a:srgbClr val="000000"/>
                  </a:solidFill>
                </a:rPr>
                <a:t>S</a:t>
              </a:r>
              <a:r>
                <a:rPr lang="de-DE" altLang="en-US" sz="2000" dirty="0" smtClean="0">
                  <a:solidFill>
                    <a:srgbClr val="000000"/>
                  </a:solidFill>
                </a:rPr>
                <a:t>ales </a:t>
              </a:r>
              <a:r>
                <a:rPr lang="de-DE" altLang="en-US" sz="2000" dirty="0">
                  <a:solidFill>
                    <a:srgbClr val="000000"/>
                  </a:solidFill>
                </a:rPr>
                <a:t>by </a:t>
              </a:r>
              <a:r>
                <a:rPr lang="de-DE" altLang="en-US" sz="2000" dirty="0" smtClean="0">
                  <a:solidFill>
                    <a:srgbClr val="000000"/>
                  </a:solidFill>
                </a:rPr>
                <a:t>color</a:t>
              </a:r>
            </a:p>
            <a:p>
              <a:pPr>
                <a:lnSpc>
                  <a:spcPct val="80000"/>
                </a:lnSpc>
                <a:spcBef>
                  <a:spcPct val="50000"/>
                </a:spcBef>
                <a:buFont typeface="Wingdings" panose="05000000000000000000" pitchFamily="2" charset="2"/>
                <a:buChar char="Ø"/>
              </a:pPr>
              <a:r>
                <a:rPr lang="de-DE" altLang="en-US" sz="2000" dirty="0">
                  <a:solidFill>
                    <a:srgbClr val="000000"/>
                  </a:solidFill>
                </a:rPr>
                <a:t>S</a:t>
              </a:r>
              <a:r>
                <a:rPr lang="de-DE" altLang="en-US" sz="2000" dirty="0" smtClean="0">
                  <a:solidFill>
                    <a:srgbClr val="000000"/>
                  </a:solidFill>
                </a:rPr>
                <a:t>ales </a:t>
              </a:r>
              <a:r>
                <a:rPr lang="de-DE" altLang="en-US" sz="2000" dirty="0">
                  <a:solidFill>
                    <a:srgbClr val="000000"/>
                  </a:solidFill>
                </a:rPr>
                <a:t>over </a:t>
              </a:r>
              <a:r>
                <a:rPr lang="de-DE" altLang="en-US" sz="2000" dirty="0" smtClean="0">
                  <a:solidFill>
                    <a:srgbClr val="000000"/>
                  </a:solidFill>
                </a:rPr>
                <a:t>time</a:t>
              </a:r>
            </a:p>
            <a:p>
              <a:pPr>
                <a:lnSpc>
                  <a:spcPct val="80000"/>
                </a:lnSpc>
                <a:spcBef>
                  <a:spcPct val="50000"/>
                </a:spcBef>
                <a:buFont typeface="Wingdings" panose="05000000000000000000" pitchFamily="2" charset="2"/>
                <a:buChar char="Ø"/>
              </a:pPr>
              <a:r>
                <a:rPr lang="de-DE" altLang="en-US" sz="2000" dirty="0">
                  <a:solidFill>
                    <a:srgbClr val="000000"/>
                  </a:solidFill>
                </a:rPr>
                <a:t>e</a:t>
              </a:r>
              <a:r>
                <a:rPr lang="de-DE" altLang="en-US" sz="2000" dirty="0" smtClean="0">
                  <a:solidFill>
                    <a:srgbClr val="000000"/>
                  </a:solidFill>
                </a:rPr>
                <a:t>tc</a:t>
              </a:r>
              <a:r>
                <a:rPr lang="de-DE" altLang="en-US" sz="2000" dirty="0">
                  <a:solidFill>
                    <a:srgbClr val="000000"/>
                  </a:solidFill>
                </a:rPr>
                <a:t>.</a:t>
              </a:r>
              <a:endParaRPr lang="en-US" altLang="en-US" sz="2000" dirty="0">
                <a:solidFill>
                  <a:srgbClr val="000000"/>
                </a:solidFill>
              </a:endParaRPr>
            </a:p>
          </p:txBody>
        </p:sp>
      </p:grpSp>
      <p:sp>
        <p:nvSpPr>
          <p:cNvPr id="2" name="Rectangle 1"/>
          <p:cNvSpPr/>
          <p:nvPr/>
        </p:nvSpPr>
        <p:spPr>
          <a:xfrm>
            <a:off x="5181600" y="5791200"/>
            <a:ext cx="3657600" cy="461665"/>
          </a:xfrm>
          <a:prstGeom prst="rect">
            <a:avLst/>
          </a:prstGeom>
        </p:spPr>
        <p:txBody>
          <a:bodyPr wrap="square">
            <a:spAutoFit/>
          </a:bodyPr>
          <a:lstStyle/>
          <a:p>
            <a:pPr lvl="0">
              <a:spcBef>
                <a:spcPct val="30000"/>
              </a:spcBef>
            </a:pPr>
            <a:r>
              <a:rPr lang="en-US" altLang="en-US" sz="1200" dirty="0">
                <a:solidFill>
                  <a:srgbClr val="000000"/>
                </a:solidFill>
              </a:rPr>
              <a:t>Adopted from Teradata University Network presentation on OLAP. </a:t>
            </a:r>
          </a:p>
        </p:txBody>
      </p:sp>
    </p:spTree>
    <p:extLst>
      <p:ext uri="{BB962C8B-B14F-4D97-AF65-F5344CB8AC3E}">
        <p14:creationId xmlns:p14="http://schemas.microsoft.com/office/powerpoint/2010/main" val="1889526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55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5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04800" y="152400"/>
            <a:ext cx="85344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2200" b="1" dirty="0">
                <a:solidFill>
                  <a:srgbClr val="000000"/>
                </a:solidFill>
                <a:latin typeface="Arial Unicode MS" panose="020B0604020202020204" pitchFamily="34" charset="-128"/>
              </a:rPr>
              <a:t>Example: The Multidimensional View of the Data</a:t>
            </a:r>
            <a:endParaRPr lang="en-US" altLang="en-US" sz="2000" b="1" i="1" dirty="0">
              <a:solidFill>
                <a:srgbClr val="000000"/>
              </a:solidFill>
              <a:latin typeface="Arial Unicode MS" panose="020B0604020202020204" pitchFamily="34" charset="-128"/>
            </a:endParaRPr>
          </a:p>
        </p:txBody>
      </p:sp>
      <p:sp>
        <p:nvSpPr>
          <p:cNvPr id="10243" name="Line 3"/>
          <p:cNvSpPr>
            <a:spLocks noChangeShapeType="1"/>
          </p:cNvSpPr>
          <p:nvPr/>
        </p:nvSpPr>
        <p:spPr bwMode="auto">
          <a:xfrm>
            <a:off x="304800" y="685800"/>
            <a:ext cx="853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244" name="Group 4"/>
          <p:cNvGrpSpPr>
            <a:grpSpLocks/>
          </p:cNvGrpSpPr>
          <p:nvPr/>
        </p:nvGrpSpPr>
        <p:grpSpPr bwMode="auto">
          <a:xfrm>
            <a:off x="2667000" y="1905000"/>
            <a:ext cx="3276600" cy="2895600"/>
            <a:chOff x="480" y="576"/>
            <a:chExt cx="1615" cy="1536"/>
          </a:xfrm>
        </p:grpSpPr>
        <p:grpSp>
          <p:nvGrpSpPr>
            <p:cNvPr id="10259" name="Group 5"/>
            <p:cNvGrpSpPr>
              <a:grpSpLocks/>
            </p:cNvGrpSpPr>
            <p:nvPr/>
          </p:nvGrpSpPr>
          <p:grpSpPr bwMode="auto">
            <a:xfrm>
              <a:off x="480" y="576"/>
              <a:ext cx="1615" cy="1536"/>
              <a:chOff x="480" y="576"/>
              <a:chExt cx="1615" cy="1536"/>
            </a:xfrm>
          </p:grpSpPr>
          <p:sp>
            <p:nvSpPr>
              <p:cNvPr id="10272" name="Rectangle 6"/>
              <p:cNvSpPr>
                <a:spLocks noChangeArrowheads="1"/>
              </p:cNvSpPr>
              <p:nvPr/>
            </p:nvSpPr>
            <p:spPr bwMode="auto">
              <a:xfrm>
                <a:off x="480" y="960"/>
                <a:ext cx="1200" cy="115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0273" name="AutoShape 7"/>
              <p:cNvSpPr>
                <a:spLocks noChangeArrowheads="1"/>
              </p:cNvSpPr>
              <p:nvPr/>
            </p:nvSpPr>
            <p:spPr bwMode="auto">
              <a:xfrm>
                <a:off x="480" y="576"/>
                <a:ext cx="1615" cy="377"/>
              </a:xfrm>
              <a:prstGeom prst="parallelogram">
                <a:avLst>
                  <a:gd name="adj" fmla="val 10709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0274" name="AutoShape 8"/>
              <p:cNvSpPr>
                <a:spLocks noChangeArrowheads="1"/>
              </p:cNvSpPr>
              <p:nvPr/>
            </p:nvSpPr>
            <p:spPr bwMode="auto">
              <a:xfrm rot="5412256" flipH="1">
                <a:off x="1104" y="1152"/>
                <a:ext cx="1536" cy="384"/>
              </a:xfrm>
              <a:prstGeom prst="parallelogram">
                <a:avLst>
                  <a:gd name="adj" fmla="val 10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grpSp>
        <p:sp>
          <p:nvSpPr>
            <p:cNvPr id="10260" name="Line 9"/>
            <p:cNvSpPr>
              <a:spLocks noChangeShapeType="1"/>
            </p:cNvSpPr>
            <p:nvPr/>
          </p:nvSpPr>
          <p:spPr bwMode="auto">
            <a:xfrm>
              <a:off x="864" y="960"/>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0261" name="Line 10"/>
            <p:cNvSpPr>
              <a:spLocks noChangeShapeType="1"/>
            </p:cNvSpPr>
            <p:nvPr/>
          </p:nvSpPr>
          <p:spPr bwMode="auto">
            <a:xfrm>
              <a:off x="1248" y="960"/>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0262" name="Line 11"/>
            <p:cNvSpPr>
              <a:spLocks noChangeShapeType="1"/>
            </p:cNvSpPr>
            <p:nvPr/>
          </p:nvSpPr>
          <p:spPr bwMode="auto">
            <a:xfrm rot="-5400000">
              <a:off x="1080" y="744"/>
              <a:ext cx="0" cy="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0263" name="Line 12"/>
            <p:cNvSpPr>
              <a:spLocks noChangeShapeType="1"/>
            </p:cNvSpPr>
            <p:nvPr/>
          </p:nvSpPr>
          <p:spPr bwMode="auto">
            <a:xfrm rot="-5400000">
              <a:off x="1080" y="1128"/>
              <a:ext cx="0" cy="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0264" name="Line 13"/>
            <p:cNvSpPr>
              <a:spLocks noChangeShapeType="1"/>
            </p:cNvSpPr>
            <p:nvPr/>
          </p:nvSpPr>
          <p:spPr bwMode="auto">
            <a:xfrm flipV="1">
              <a:off x="864" y="576"/>
              <a:ext cx="38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0265" name="Line 14"/>
            <p:cNvSpPr>
              <a:spLocks noChangeShapeType="1"/>
            </p:cNvSpPr>
            <p:nvPr/>
          </p:nvSpPr>
          <p:spPr bwMode="auto">
            <a:xfrm flipV="1">
              <a:off x="1248" y="576"/>
              <a:ext cx="38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0266" name="Line 15"/>
            <p:cNvSpPr>
              <a:spLocks noChangeShapeType="1"/>
            </p:cNvSpPr>
            <p:nvPr/>
          </p:nvSpPr>
          <p:spPr bwMode="auto">
            <a:xfrm rot="-5400000">
              <a:off x="1224" y="216"/>
              <a:ext cx="0" cy="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0267" name="Line 16"/>
            <p:cNvSpPr>
              <a:spLocks noChangeShapeType="1"/>
            </p:cNvSpPr>
            <p:nvPr/>
          </p:nvSpPr>
          <p:spPr bwMode="auto">
            <a:xfrm rot="-5400000">
              <a:off x="1368" y="72"/>
              <a:ext cx="0" cy="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0268" name="Line 17"/>
            <p:cNvSpPr>
              <a:spLocks noChangeShapeType="1"/>
            </p:cNvSpPr>
            <p:nvPr/>
          </p:nvSpPr>
          <p:spPr bwMode="auto">
            <a:xfrm>
              <a:off x="1824" y="816"/>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0269" name="Line 18"/>
            <p:cNvSpPr>
              <a:spLocks noChangeShapeType="1"/>
            </p:cNvSpPr>
            <p:nvPr/>
          </p:nvSpPr>
          <p:spPr bwMode="auto">
            <a:xfrm>
              <a:off x="1968" y="672"/>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0270" name="Line 19"/>
            <p:cNvSpPr>
              <a:spLocks noChangeShapeType="1"/>
            </p:cNvSpPr>
            <p:nvPr/>
          </p:nvSpPr>
          <p:spPr bwMode="auto">
            <a:xfrm flipV="1">
              <a:off x="1680" y="960"/>
              <a:ext cx="38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0271" name="Line 20"/>
            <p:cNvSpPr>
              <a:spLocks noChangeShapeType="1"/>
            </p:cNvSpPr>
            <p:nvPr/>
          </p:nvSpPr>
          <p:spPr bwMode="auto">
            <a:xfrm flipV="1">
              <a:off x="1680" y="1344"/>
              <a:ext cx="38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grpSp>
      <p:sp>
        <p:nvSpPr>
          <p:cNvPr id="10245" name="Text Box 21"/>
          <p:cNvSpPr txBox="1">
            <a:spLocks noChangeArrowheads="1"/>
          </p:cNvSpPr>
          <p:nvPr/>
        </p:nvSpPr>
        <p:spPr bwMode="auto">
          <a:xfrm>
            <a:off x="3352800" y="1143000"/>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2000" b="1" dirty="0">
                <a:solidFill>
                  <a:srgbClr val="000000"/>
                </a:solidFill>
                <a:latin typeface="Arial Unicode MS" panose="020B0604020202020204" pitchFamily="34" charset="-128"/>
              </a:rPr>
              <a:t>Sales Volumes</a:t>
            </a:r>
            <a:endParaRPr lang="en-US" altLang="en-US" sz="2000" b="1" dirty="0">
              <a:solidFill>
                <a:srgbClr val="000000"/>
              </a:solidFill>
              <a:latin typeface="Arial Unicode MS" panose="020B0604020202020204" pitchFamily="34" charset="-128"/>
            </a:endParaRPr>
          </a:p>
        </p:txBody>
      </p:sp>
      <p:sp>
        <p:nvSpPr>
          <p:cNvPr id="10246" name="Text Box 22"/>
          <p:cNvSpPr txBox="1">
            <a:spLocks noChangeArrowheads="1"/>
          </p:cNvSpPr>
          <p:nvPr/>
        </p:nvSpPr>
        <p:spPr bwMode="auto">
          <a:xfrm>
            <a:off x="2743200" y="487680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600">
                <a:solidFill>
                  <a:srgbClr val="000000"/>
                </a:solidFill>
                <a:latin typeface="Arial Unicode MS" panose="020B0604020202020204" pitchFamily="34" charset="-128"/>
              </a:rPr>
              <a:t>Blue</a:t>
            </a:r>
            <a:endParaRPr lang="en-US" altLang="en-US" sz="1600">
              <a:solidFill>
                <a:srgbClr val="000000"/>
              </a:solidFill>
              <a:latin typeface="Arial Unicode MS" panose="020B0604020202020204" pitchFamily="34" charset="-128"/>
            </a:endParaRPr>
          </a:p>
        </p:txBody>
      </p:sp>
      <p:sp>
        <p:nvSpPr>
          <p:cNvPr id="10247" name="Text Box 23"/>
          <p:cNvSpPr txBox="1">
            <a:spLocks noChangeArrowheads="1"/>
          </p:cNvSpPr>
          <p:nvPr/>
        </p:nvSpPr>
        <p:spPr bwMode="auto">
          <a:xfrm>
            <a:off x="3429000" y="487680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600">
                <a:solidFill>
                  <a:srgbClr val="000000"/>
                </a:solidFill>
                <a:latin typeface="Arial Unicode MS" panose="020B0604020202020204" pitchFamily="34" charset="-128"/>
              </a:rPr>
              <a:t>Red</a:t>
            </a:r>
            <a:endParaRPr lang="en-US" altLang="en-US" sz="1600">
              <a:solidFill>
                <a:srgbClr val="000000"/>
              </a:solidFill>
              <a:latin typeface="Arial Unicode MS" panose="020B0604020202020204" pitchFamily="34" charset="-128"/>
            </a:endParaRPr>
          </a:p>
        </p:txBody>
      </p:sp>
      <p:sp>
        <p:nvSpPr>
          <p:cNvPr id="10248" name="Text Box 24"/>
          <p:cNvSpPr txBox="1">
            <a:spLocks noChangeArrowheads="1"/>
          </p:cNvSpPr>
          <p:nvPr/>
        </p:nvSpPr>
        <p:spPr bwMode="auto">
          <a:xfrm>
            <a:off x="4191000" y="4876800"/>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600">
                <a:solidFill>
                  <a:srgbClr val="000000"/>
                </a:solidFill>
                <a:latin typeface="Arial Unicode MS" panose="020B0604020202020204" pitchFamily="34" charset="-128"/>
              </a:rPr>
              <a:t>White</a:t>
            </a:r>
            <a:endParaRPr lang="en-US" altLang="en-US" sz="1600">
              <a:solidFill>
                <a:srgbClr val="000000"/>
              </a:solidFill>
              <a:latin typeface="Arial Unicode MS" panose="020B0604020202020204" pitchFamily="34" charset="-128"/>
            </a:endParaRPr>
          </a:p>
        </p:txBody>
      </p:sp>
      <p:sp>
        <p:nvSpPr>
          <p:cNvPr id="10249" name="Text Box 25"/>
          <p:cNvSpPr txBox="1">
            <a:spLocks noChangeArrowheads="1"/>
          </p:cNvSpPr>
          <p:nvPr/>
        </p:nvSpPr>
        <p:spPr bwMode="auto">
          <a:xfrm>
            <a:off x="2057400" y="2743200"/>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600">
                <a:solidFill>
                  <a:srgbClr val="000000"/>
                </a:solidFill>
                <a:latin typeface="Arial Unicode MS" panose="020B0604020202020204" pitchFamily="34" charset="-128"/>
              </a:rPr>
              <a:t>Van</a:t>
            </a:r>
            <a:endParaRPr lang="en-US" altLang="en-US" sz="1600">
              <a:solidFill>
                <a:srgbClr val="000000"/>
              </a:solidFill>
              <a:latin typeface="Arial Unicode MS" panose="020B0604020202020204" pitchFamily="34" charset="-128"/>
            </a:endParaRPr>
          </a:p>
        </p:txBody>
      </p:sp>
      <p:sp>
        <p:nvSpPr>
          <p:cNvPr id="10250" name="Text Box 26"/>
          <p:cNvSpPr txBox="1">
            <a:spLocks noChangeArrowheads="1"/>
          </p:cNvSpPr>
          <p:nvPr/>
        </p:nvSpPr>
        <p:spPr bwMode="auto">
          <a:xfrm>
            <a:off x="1905000" y="3443288"/>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600" dirty="0">
                <a:solidFill>
                  <a:srgbClr val="000000"/>
                </a:solidFill>
                <a:latin typeface="Arial Unicode MS" panose="020B0604020202020204" pitchFamily="34" charset="-128"/>
              </a:rPr>
              <a:t>Coupe</a:t>
            </a:r>
            <a:endParaRPr lang="en-US" altLang="en-US" sz="1600" dirty="0">
              <a:solidFill>
                <a:srgbClr val="000000"/>
              </a:solidFill>
              <a:latin typeface="Arial Unicode MS" panose="020B0604020202020204" pitchFamily="34" charset="-128"/>
            </a:endParaRPr>
          </a:p>
        </p:txBody>
      </p:sp>
      <p:sp>
        <p:nvSpPr>
          <p:cNvPr id="10251" name="Text Box 27"/>
          <p:cNvSpPr txBox="1">
            <a:spLocks noChangeArrowheads="1"/>
          </p:cNvSpPr>
          <p:nvPr/>
        </p:nvSpPr>
        <p:spPr bwMode="auto">
          <a:xfrm>
            <a:off x="1905000" y="4191000"/>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600">
                <a:solidFill>
                  <a:srgbClr val="000000"/>
                </a:solidFill>
                <a:latin typeface="Arial Unicode MS" panose="020B0604020202020204" pitchFamily="34" charset="-128"/>
              </a:rPr>
              <a:t>Sedan</a:t>
            </a:r>
            <a:endParaRPr lang="en-US" altLang="en-US" sz="1600">
              <a:solidFill>
                <a:srgbClr val="000000"/>
              </a:solidFill>
              <a:latin typeface="Arial Unicode MS" panose="020B0604020202020204" pitchFamily="34" charset="-128"/>
            </a:endParaRPr>
          </a:p>
        </p:txBody>
      </p:sp>
      <p:sp>
        <p:nvSpPr>
          <p:cNvPr id="10252" name="Text Box 28"/>
          <p:cNvSpPr txBox="1">
            <a:spLocks noChangeArrowheads="1"/>
          </p:cNvSpPr>
          <p:nvPr/>
        </p:nvSpPr>
        <p:spPr bwMode="auto">
          <a:xfrm>
            <a:off x="5334000" y="4648200"/>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600">
                <a:solidFill>
                  <a:srgbClr val="000000"/>
                </a:solidFill>
                <a:latin typeface="Arial Unicode MS" panose="020B0604020202020204" pitchFamily="34" charset="-128"/>
              </a:rPr>
              <a:t>Miller</a:t>
            </a:r>
            <a:endParaRPr lang="en-US" altLang="en-US" sz="1600">
              <a:solidFill>
                <a:srgbClr val="000000"/>
              </a:solidFill>
              <a:latin typeface="Arial Unicode MS" panose="020B0604020202020204" pitchFamily="34" charset="-128"/>
            </a:endParaRPr>
          </a:p>
        </p:txBody>
      </p:sp>
      <p:sp>
        <p:nvSpPr>
          <p:cNvPr id="10253" name="Text Box 29"/>
          <p:cNvSpPr txBox="1">
            <a:spLocks noChangeArrowheads="1"/>
          </p:cNvSpPr>
          <p:nvPr/>
        </p:nvSpPr>
        <p:spPr bwMode="auto">
          <a:xfrm>
            <a:off x="5715000" y="4267200"/>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600">
                <a:solidFill>
                  <a:srgbClr val="000000"/>
                </a:solidFill>
                <a:latin typeface="Arial Unicode MS" panose="020B0604020202020204" pitchFamily="34" charset="-128"/>
              </a:rPr>
              <a:t>Clyde</a:t>
            </a:r>
            <a:endParaRPr lang="en-US" altLang="en-US" sz="1600">
              <a:solidFill>
                <a:srgbClr val="000000"/>
              </a:solidFill>
              <a:latin typeface="Arial Unicode MS" panose="020B0604020202020204" pitchFamily="34" charset="-128"/>
            </a:endParaRPr>
          </a:p>
        </p:txBody>
      </p:sp>
      <p:sp>
        <p:nvSpPr>
          <p:cNvPr id="10254" name="Text Box 30"/>
          <p:cNvSpPr txBox="1">
            <a:spLocks noChangeArrowheads="1"/>
          </p:cNvSpPr>
          <p:nvPr/>
        </p:nvSpPr>
        <p:spPr bwMode="auto">
          <a:xfrm>
            <a:off x="6019800" y="3962400"/>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600">
                <a:solidFill>
                  <a:srgbClr val="000000"/>
                </a:solidFill>
                <a:latin typeface="Arial Unicode MS" panose="020B0604020202020204" pitchFamily="34" charset="-128"/>
              </a:rPr>
              <a:t>Smith</a:t>
            </a:r>
            <a:endParaRPr lang="en-US" altLang="en-US" sz="1600">
              <a:solidFill>
                <a:srgbClr val="000000"/>
              </a:solidFill>
              <a:latin typeface="Arial Unicode MS" panose="020B0604020202020204" pitchFamily="34" charset="-128"/>
            </a:endParaRPr>
          </a:p>
        </p:txBody>
      </p:sp>
      <p:sp>
        <p:nvSpPr>
          <p:cNvPr id="10255" name="Line 31"/>
          <p:cNvSpPr>
            <a:spLocks noChangeShapeType="1"/>
          </p:cNvSpPr>
          <p:nvPr/>
        </p:nvSpPr>
        <p:spPr bwMode="auto">
          <a:xfrm flipV="1">
            <a:off x="6400800" y="4191000"/>
            <a:ext cx="762000" cy="762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0256" name="Text Box 32"/>
          <p:cNvSpPr txBox="1">
            <a:spLocks noChangeArrowheads="1"/>
          </p:cNvSpPr>
          <p:nvPr/>
        </p:nvSpPr>
        <p:spPr bwMode="auto">
          <a:xfrm>
            <a:off x="3200400" y="5410200"/>
            <a:ext cx="1371600"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2000" b="1">
                <a:solidFill>
                  <a:srgbClr val="000000"/>
                </a:solidFill>
                <a:latin typeface="Arial Unicode MS" panose="020B0604020202020204" pitchFamily="34" charset="-128"/>
              </a:rPr>
              <a:t>COLOR</a:t>
            </a:r>
            <a:endParaRPr lang="en-US" altLang="en-US" sz="2000" b="1">
              <a:solidFill>
                <a:srgbClr val="000000"/>
              </a:solidFill>
              <a:latin typeface="Arial Unicode MS" panose="020B0604020202020204" pitchFamily="34" charset="-128"/>
            </a:endParaRPr>
          </a:p>
        </p:txBody>
      </p:sp>
      <p:sp>
        <p:nvSpPr>
          <p:cNvPr id="10257" name="Text Box 33"/>
          <p:cNvSpPr txBox="1">
            <a:spLocks noChangeArrowheads="1"/>
          </p:cNvSpPr>
          <p:nvPr/>
        </p:nvSpPr>
        <p:spPr bwMode="auto">
          <a:xfrm>
            <a:off x="6629400" y="4876800"/>
            <a:ext cx="2209800"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2000" b="1">
                <a:solidFill>
                  <a:srgbClr val="000000"/>
                </a:solidFill>
                <a:latin typeface="Arial Unicode MS" panose="020B0604020202020204" pitchFamily="34" charset="-128"/>
              </a:rPr>
              <a:t>DEALERSHIP</a:t>
            </a:r>
            <a:endParaRPr lang="en-US" altLang="en-US" sz="2000" b="1">
              <a:solidFill>
                <a:srgbClr val="000000"/>
              </a:solidFill>
              <a:latin typeface="Arial Unicode MS" panose="020B0604020202020204" pitchFamily="34" charset="-128"/>
            </a:endParaRPr>
          </a:p>
        </p:txBody>
      </p:sp>
      <p:sp>
        <p:nvSpPr>
          <p:cNvPr id="10258" name="Text Box 34"/>
          <p:cNvSpPr txBox="1">
            <a:spLocks noChangeArrowheads="1"/>
          </p:cNvSpPr>
          <p:nvPr/>
        </p:nvSpPr>
        <p:spPr bwMode="auto">
          <a:xfrm rot="-5400000">
            <a:off x="587613" y="3213100"/>
            <a:ext cx="1723549"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2000" b="1">
                <a:solidFill>
                  <a:srgbClr val="000000"/>
                </a:solidFill>
                <a:latin typeface="Arial Unicode MS" panose="020B0604020202020204" pitchFamily="34" charset="-128"/>
              </a:rPr>
              <a:t>MOD E L</a:t>
            </a:r>
            <a:endParaRPr lang="en-US" altLang="en-US" sz="2000" b="1">
              <a:solidFill>
                <a:srgbClr val="000000"/>
              </a:solidFill>
              <a:latin typeface="Arial Unicode MS" panose="020B0604020202020204" pitchFamily="34" charset="-128"/>
            </a:endParaRPr>
          </a:p>
        </p:txBody>
      </p:sp>
      <p:sp>
        <p:nvSpPr>
          <p:cNvPr id="2" name="Rectangle 1"/>
          <p:cNvSpPr/>
          <p:nvPr/>
        </p:nvSpPr>
        <p:spPr>
          <a:xfrm>
            <a:off x="5156100" y="5802243"/>
            <a:ext cx="4114800" cy="461665"/>
          </a:xfrm>
          <a:prstGeom prst="rect">
            <a:avLst/>
          </a:prstGeom>
        </p:spPr>
        <p:txBody>
          <a:bodyPr wrap="square">
            <a:spAutoFit/>
          </a:bodyPr>
          <a:lstStyle/>
          <a:p>
            <a:pPr lvl="0">
              <a:spcBef>
                <a:spcPct val="30000"/>
              </a:spcBef>
            </a:pPr>
            <a:r>
              <a:rPr lang="en-US" altLang="en-US" sz="1200" dirty="0">
                <a:solidFill>
                  <a:srgbClr val="000000"/>
                </a:solidFill>
              </a:rPr>
              <a:t>Adopted from Teradata University Network presentation on OLAP. </a:t>
            </a:r>
          </a:p>
        </p:txBody>
      </p:sp>
    </p:spTree>
    <p:extLst>
      <p:ext uri="{BB962C8B-B14F-4D97-AF65-F5344CB8AC3E}">
        <p14:creationId xmlns:p14="http://schemas.microsoft.com/office/powerpoint/2010/main" val="60430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04800" y="258762"/>
            <a:ext cx="85344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2200" b="1" dirty="0">
                <a:solidFill>
                  <a:srgbClr val="000000"/>
                </a:solidFill>
                <a:latin typeface="Arial Unicode MS" panose="020B0604020202020204" pitchFamily="34" charset="-128"/>
              </a:rPr>
              <a:t>OLAP Features: “Slicing and Dicing“ the Data</a:t>
            </a:r>
            <a:endParaRPr lang="en-US" altLang="en-US" sz="2000" b="1" i="1" dirty="0">
              <a:solidFill>
                <a:srgbClr val="000000"/>
              </a:solidFill>
              <a:latin typeface="Arial Unicode MS" panose="020B0604020202020204" pitchFamily="34" charset="-128"/>
            </a:endParaRPr>
          </a:p>
        </p:txBody>
      </p:sp>
      <p:grpSp>
        <p:nvGrpSpPr>
          <p:cNvPr id="12292" name="Group 4"/>
          <p:cNvGrpSpPr>
            <a:grpSpLocks/>
          </p:cNvGrpSpPr>
          <p:nvPr/>
        </p:nvGrpSpPr>
        <p:grpSpPr bwMode="auto">
          <a:xfrm>
            <a:off x="1501775" y="2376488"/>
            <a:ext cx="2359025" cy="2408237"/>
            <a:chOff x="480" y="576"/>
            <a:chExt cx="1615" cy="1536"/>
          </a:xfrm>
        </p:grpSpPr>
        <p:sp>
          <p:nvSpPr>
            <p:cNvPr id="12354" name="Rectangle 5"/>
            <p:cNvSpPr>
              <a:spLocks noChangeArrowheads="1"/>
            </p:cNvSpPr>
            <p:nvPr/>
          </p:nvSpPr>
          <p:spPr bwMode="auto">
            <a:xfrm>
              <a:off x="480" y="960"/>
              <a:ext cx="1200" cy="115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2355" name="AutoShape 6"/>
            <p:cNvSpPr>
              <a:spLocks noChangeArrowheads="1"/>
            </p:cNvSpPr>
            <p:nvPr/>
          </p:nvSpPr>
          <p:spPr bwMode="auto">
            <a:xfrm>
              <a:off x="480" y="576"/>
              <a:ext cx="1615" cy="377"/>
            </a:xfrm>
            <a:prstGeom prst="parallelogram">
              <a:avLst>
                <a:gd name="adj" fmla="val 10709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2356" name="AutoShape 7"/>
            <p:cNvSpPr>
              <a:spLocks noChangeArrowheads="1"/>
            </p:cNvSpPr>
            <p:nvPr/>
          </p:nvSpPr>
          <p:spPr bwMode="auto">
            <a:xfrm rot="5412256" flipH="1">
              <a:off x="1104" y="1152"/>
              <a:ext cx="1536" cy="384"/>
            </a:xfrm>
            <a:prstGeom prst="parallelogram">
              <a:avLst>
                <a:gd name="adj" fmla="val 10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grpSp>
      <p:sp>
        <p:nvSpPr>
          <p:cNvPr id="12293" name="Line 8"/>
          <p:cNvSpPr>
            <a:spLocks noChangeShapeType="1"/>
          </p:cNvSpPr>
          <p:nvPr/>
        </p:nvSpPr>
        <p:spPr bwMode="auto">
          <a:xfrm>
            <a:off x="2062163" y="2978150"/>
            <a:ext cx="0" cy="1806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2294" name="Line 9"/>
          <p:cNvSpPr>
            <a:spLocks noChangeShapeType="1"/>
          </p:cNvSpPr>
          <p:nvPr/>
        </p:nvSpPr>
        <p:spPr bwMode="auto">
          <a:xfrm>
            <a:off x="2624138" y="2978150"/>
            <a:ext cx="0" cy="1806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2295" name="Line 10"/>
          <p:cNvSpPr>
            <a:spLocks noChangeShapeType="1"/>
          </p:cNvSpPr>
          <p:nvPr/>
        </p:nvSpPr>
        <p:spPr bwMode="auto">
          <a:xfrm rot="-5400000">
            <a:off x="2378075" y="2705100"/>
            <a:ext cx="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2296" name="Line 11"/>
          <p:cNvSpPr>
            <a:spLocks noChangeShapeType="1"/>
          </p:cNvSpPr>
          <p:nvPr/>
        </p:nvSpPr>
        <p:spPr bwMode="auto">
          <a:xfrm rot="-5400000">
            <a:off x="2378075" y="3306763"/>
            <a:ext cx="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2297" name="Line 12"/>
          <p:cNvSpPr>
            <a:spLocks noChangeShapeType="1"/>
          </p:cNvSpPr>
          <p:nvPr/>
        </p:nvSpPr>
        <p:spPr bwMode="auto">
          <a:xfrm flipV="1">
            <a:off x="2062163" y="2376488"/>
            <a:ext cx="561975" cy="601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2298" name="Line 13"/>
          <p:cNvSpPr>
            <a:spLocks noChangeShapeType="1"/>
          </p:cNvSpPr>
          <p:nvPr/>
        </p:nvSpPr>
        <p:spPr bwMode="auto">
          <a:xfrm flipV="1">
            <a:off x="2624138" y="2376488"/>
            <a:ext cx="560387" cy="6016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2299" name="Line 14"/>
          <p:cNvSpPr>
            <a:spLocks noChangeShapeType="1"/>
          </p:cNvSpPr>
          <p:nvPr/>
        </p:nvSpPr>
        <p:spPr bwMode="auto">
          <a:xfrm rot="-5400000">
            <a:off x="2588419" y="1875631"/>
            <a:ext cx="0" cy="1754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2300" name="Line 15"/>
          <p:cNvSpPr>
            <a:spLocks noChangeShapeType="1"/>
          </p:cNvSpPr>
          <p:nvPr/>
        </p:nvSpPr>
        <p:spPr bwMode="auto">
          <a:xfrm rot="-5400000">
            <a:off x="2798763" y="1651000"/>
            <a:ext cx="0" cy="175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2301" name="Line 16"/>
          <p:cNvSpPr>
            <a:spLocks noChangeShapeType="1"/>
          </p:cNvSpPr>
          <p:nvPr/>
        </p:nvSpPr>
        <p:spPr bwMode="auto">
          <a:xfrm>
            <a:off x="3465513" y="2752725"/>
            <a:ext cx="0" cy="1806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2302" name="Line 17"/>
          <p:cNvSpPr>
            <a:spLocks noChangeShapeType="1"/>
          </p:cNvSpPr>
          <p:nvPr/>
        </p:nvSpPr>
        <p:spPr bwMode="auto">
          <a:xfrm>
            <a:off x="3675063" y="2527300"/>
            <a:ext cx="0" cy="1806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2303" name="Line 18"/>
          <p:cNvSpPr>
            <a:spLocks noChangeShapeType="1"/>
          </p:cNvSpPr>
          <p:nvPr/>
        </p:nvSpPr>
        <p:spPr bwMode="auto">
          <a:xfrm flipV="1">
            <a:off x="3254375" y="2978150"/>
            <a:ext cx="560388" cy="603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2304" name="Line 19"/>
          <p:cNvSpPr>
            <a:spLocks noChangeShapeType="1"/>
          </p:cNvSpPr>
          <p:nvPr/>
        </p:nvSpPr>
        <p:spPr bwMode="auto">
          <a:xfrm flipV="1">
            <a:off x="3254375" y="3581400"/>
            <a:ext cx="560388" cy="601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2305" name="Text Box 20"/>
          <p:cNvSpPr txBox="1">
            <a:spLocks noChangeArrowheads="1"/>
          </p:cNvSpPr>
          <p:nvPr/>
        </p:nvSpPr>
        <p:spPr bwMode="auto">
          <a:xfrm>
            <a:off x="1711325" y="1743075"/>
            <a:ext cx="25082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b="1" dirty="0">
                <a:solidFill>
                  <a:srgbClr val="000000"/>
                </a:solidFill>
                <a:latin typeface="Arial Unicode MS" panose="020B0604020202020204" pitchFamily="34" charset="-128"/>
              </a:rPr>
              <a:t>Sales Volumes</a:t>
            </a:r>
            <a:endParaRPr lang="en-US" altLang="en-US" b="1" dirty="0">
              <a:solidFill>
                <a:srgbClr val="000000"/>
              </a:solidFill>
              <a:latin typeface="Arial Unicode MS" panose="020B0604020202020204" pitchFamily="34" charset="-128"/>
            </a:endParaRPr>
          </a:p>
        </p:txBody>
      </p:sp>
      <p:sp>
        <p:nvSpPr>
          <p:cNvPr id="12306" name="Text Box 21"/>
          <p:cNvSpPr txBox="1">
            <a:spLocks noChangeArrowheads="1"/>
          </p:cNvSpPr>
          <p:nvPr/>
        </p:nvSpPr>
        <p:spPr bwMode="auto">
          <a:xfrm>
            <a:off x="1557338" y="4848225"/>
            <a:ext cx="4937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200">
                <a:solidFill>
                  <a:srgbClr val="000000"/>
                </a:solidFill>
                <a:latin typeface="Arial Unicode MS" panose="020B0604020202020204" pitchFamily="34" charset="-128"/>
              </a:rPr>
              <a:t>Blue</a:t>
            </a:r>
            <a:endParaRPr lang="en-US" altLang="en-US" sz="1200">
              <a:solidFill>
                <a:srgbClr val="000000"/>
              </a:solidFill>
              <a:latin typeface="Arial Unicode MS" panose="020B0604020202020204" pitchFamily="34" charset="-128"/>
            </a:endParaRPr>
          </a:p>
        </p:txBody>
      </p:sp>
      <p:sp>
        <p:nvSpPr>
          <p:cNvPr id="12307" name="Text Box 22"/>
          <p:cNvSpPr txBox="1">
            <a:spLocks noChangeArrowheads="1"/>
          </p:cNvSpPr>
          <p:nvPr/>
        </p:nvSpPr>
        <p:spPr bwMode="auto">
          <a:xfrm>
            <a:off x="2051050" y="4848225"/>
            <a:ext cx="4921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200">
                <a:solidFill>
                  <a:srgbClr val="000000"/>
                </a:solidFill>
                <a:latin typeface="Arial Unicode MS" panose="020B0604020202020204" pitchFamily="34" charset="-128"/>
              </a:rPr>
              <a:t>Red</a:t>
            </a:r>
            <a:endParaRPr lang="en-US" altLang="en-US" sz="1200">
              <a:solidFill>
                <a:srgbClr val="000000"/>
              </a:solidFill>
              <a:latin typeface="Arial Unicode MS" panose="020B0604020202020204" pitchFamily="34" charset="-128"/>
            </a:endParaRPr>
          </a:p>
        </p:txBody>
      </p:sp>
      <p:sp>
        <p:nvSpPr>
          <p:cNvPr id="12308" name="Text Box 23"/>
          <p:cNvSpPr txBox="1">
            <a:spLocks noChangeArrowheads="1"/>
          </p:cNvSpPr>
          <p:nvPr/>
        </p:nvSpPr>
        <p:spPr bwMode="auto">
          <a:xfrm>
            <a:off x="2597150" y="4848225"/>
            <a:ext cx="6064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200">
                <a:solidFill>
                  <a:srgbClr val="000000"/>
                </a:solidFill>
                <a:latin typeface="Arial Unicode MS" panose="020B0604020202020204" pitchFamily="34" charset="-128"/>
              </a:rPr>
              <a:t>White</a:t>
            </a:r>
            <a:endParaRPr lang="en-US" altLang="en-US" sz="1200">
              <a:solidFill>
                <a:srgbClr val="000000"/>
              </a:solidFill>
              <a:latin typeface="Arial Unicode MS" panose="020B0604020202020204" pitchFamily="34" charset="-128"/>
            </a:endParaRPr>
          </a:p>
        </p:txBody>
      </p:sp>
      <p:sp>
        <p:nvSpPr>
          <p:cNvPr id="12309" name="Text Box 24"/>
          <p:cNvSpPr txBox="1">
            <a:spLocks noChangeArrowheads="1"/>
          </p:cNvSpPr>
          <p:nvPr/>
        </p:nvSpPr>
        <p:spPr bwMode="auto">
          <a:xfrm>
            <a:off x="1063625" y="3073400"/>
            <a:ext cx="4937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200">
                <a:solidFill>
                  <a:srgbClr val="000000"/>
                </a:solidFill>
                <a:latin typeface="Arial Unicode MS" panose="020B0604020202020204" pitchFamily="34" charset="-128"/>
              </a:rPr>
              <a:t>Van</a:t>
            </a:r>
            <a:endParaRPr lang="en-US" altLang="en-US" sz="1200">
              <a:solidFill>
                <a:srgbClr val="000000"/>
              </a:solidFill>
              <a:latin typeface="Arial Unicode MS" panose="020B0604020202020204" pitchFamily="34" charset="-128"/>
            </a:endParaRPr>
          </a:p>
        </p:txBody>
      </p:sp>
      <p:sp>
        <p:nvSpPr>
          <p:cNvPr id="12310" name="Text Box 25"/>
          <p:cNvSpPr txBox="1">
            <a:spLocks noChangeArrowheads="1"/>
          </p:cNvSpPr>
          <p:nvPr/>
        </p:nvSpPr>
        <p:spPr bwMode="auto">
          <a:xfrm>
            <a:off x="914400" y="3656013"/>
            <a:ext cx="6429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200">
                <a:solidFill>
                  <a:srgbClr val="000000"/>
                </a:solidFill>
                <a:latin typeface="Arial Unicode MS" panose="020B0604020202020204" pitchFamily="34" charset="-128"/>
              </a:rPr>
              <a:t>Coupe</a:t>
            </a:r>
            <a:endParaRPr lang="en-US" altLang="en-US" sz="1200">
              <a:solidFill>
                <a:srgbClr val="000000"/>
              </a:solidFill>
              <a:latin typeface="Arial Unicode MS" panose="020B0604020202020204" pitchFamily="34" charset="-128"/>
            </a:endParaRPr>
          </a:p>
        </p:txBody>
      </p:sp>
      <p:sp>
        <p:nvSpPr>
          <p:cNvPr id="12311" name="Text Box 26"/>
          <p:cNvSpPr txBox="1">
            <a:spLocks noChangeArrowheads="1"/>
          </p:cNvSpPr>
          <p:nvPr/>
        </p:nvSpPr>
        <p:spPr bwMode="auto">
          <a:xfrm>
            <a:off x="838200" y="4278313"/>
            <a:ext cx="7191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200">
                <a:solidFill>
                  <a:srgbClr val="000000"/>
                </a:solidFill>
                <a:latin typeface="Arial Unicode MS" panose="020B0604020202020204" pitchFamily="34" charset="-128"/>
              </a:rPr>
              <a:t>Sedan</a:t>
            </a:r>
            <a:endParaRPr lang="en-US" altLang="en-US" sz="1200">
              <a:solidFill>
                <a:srgbClr val="000000"/>
              </a:solidFill>
              <a:latin typeface="Arial Unicode MS" panose="020B0604020202020204" pitchFamily="34" charset="-128"/>
            </a:endParaRPr>
          </a:p>
        </p:txBody>
      </p:sp>
      <p:sp>
        <p:nvSpPr>
          <p:cNvPr id="12312" name="Text Box 27"/>
          <p:cNvSpPr txBox="1">
            <a:spLocks noChangeArrowheads="1"/>
          </p:cNvSpPr>
          <p:nvPr/>
        </p:nvSpPr>
        <p:spPr bwMode="auto">
          <a:xfrm>
            <a:off x="3421063" y="4657725"/>
            <a:ext cx="603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200">
                <a:solidFill>
                  <a:srgbClr val="000000"/>
                </a:solidFill>
                <a:latin typeface="Arial Unicode MS" panose="020B0604020202020204" pitchFamily="34" charset="-128"/>
              </a:rPr>
              <a:t>Miller</a:t>
            </a:r>
            <a:endParaRPr lang="en-US" altLang="en-US" sz="1200">
              <a:solidFill>
                <a:srgbClr val="000000"/>
              </a:solidFill>
              <a:latin typeface="Arial Unicode MS" panose="020B0604020202020204" pitchFamily="34" charset="-128"/>
            </a:endParaRPr>
          </a:p>
        </p:txBody>
      </p:sp>
      <p:sp>
        <p:nvSpPr>
          <p:cNvPr id="12313" name="Text Box 28"/>
          <p:cNvSpPr txBox="1">
            <a:spLocks noChangeArrowheads="1"/>
          </p:cNvSpPr>
          <p:nvPr/>
        </p:nvSpPr>
        <p:spPr bwMode="auto">
          <a:xfrm>
            <a:off x="3694113" y="4341813"/>
            <a:ext cx="6064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200">
                <a:solidFill>
                  <a:srgbClr val="000000"/>
                </a:solidFill>
                <a:latin typeface="Arial Unicode MS" panose="020B0604020202020204" pitchFamily="34" charset="-128"/>
              </a:rPr>
              <a:t>Clyde</a:t>
            </a:r>
            <a:endParaRPr lang="en-US" altLang="en-US" sz="1200">
              <a:solidFill>
                <a:srgbClr val="000000"/>
              </a:solidFill>
              <a:latin typeface="Arial Unicode MS" panose="020B0604020202020204" pitchFamily="34" charset="-128"/>
            </a:endParaRPr>
          </a:p>
        </p:txBody>
      </p:sp>
      <p:sp>
        <p:nvSpPr>
          <p:cNvPr id="12314" name="Text Box 29"/>
          <p:cNvSpPr txBox="1">
            <a:spLocks noChangeArrowheads="1"/>
          </p:cNvSpPr>
          <p:nvPr/>
        </p:nvSpPr>
        <p:spPr bwMode="auto">
          <a:xfrm>
            <a:off x="3914775" y="4087813"/>
            <a:ext cx="6016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200">
                <a:solidFill>
                  <a:srgbClr val="000000"/>
                </a:solidFill>
                <a:latin typeface="Arial Unicode MS" panose="020B0604020202020204" pitchFamily="34" charset="-128"/>
              </a:rPr>
              <a:t>Smith</a:t>
            </a:r>
            <a:endParaRPr lang="en-US" altLang="en-US" sz="1200">
              <a:solidFill>
                <a:srgbClr val="000000"/>
              </a:solidFill>
              <a:latin typeface="Arial Unicode MS" panose="020B0604020202020204" pitchFamily="34" charset="-128"/>
            </a:endParaRPr>
          </a:p>
        </p:txBody>
      </p:sp>
      <p:sp>
        <p:nvSpPr>
          <p:cNvPr id="12315" name="Line 30"/>
          <p:cNvSpPr>
            <a:spLocks noChangeShapeType="1"/>
          </p:cNvSpPr>
          <p:nvPr/>
        </p:nvSpPr>
        <p:spPr bwMode="auto">
          <a:xfrm flipV="1">
            <a:off x="4189413" y="4278313"/>
            <a:ext cx="547687" cy="63341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2316" name="Text Box 31"/>
          <p:cNvSpPr txBox="1">
            <a:spLocks noChangeArrowheads="1"/>
          </p:cNvSpPr>
          <p:nvPr/>
        </p:nvSpPr>
        <p:spPr bwMode="auto">
          <a:xfrm>
            <a:off x="1885950" y="5292725"/>
            <a:ext cx="987425"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600" b="1">
                <a:solidFill>
                  <a:srgbClr val="000000"/>
                </a:solidFill>
                <a:latin typeface="Arial Unicode MS" panose="020B0604020202020204" pitchFamily="34" charset="-128"/>
              </a:rPr>
              <a:t>COLOR</a:t>
            </a:r>
            <a:endParaRPr lang="en-US" altLang="en-US" sz="1600" b="1">
              <a:solidFill>
                <a:srgbClr val="000000"/>
              </a:solidFill>
              <a:latin typeface="Arial Unicode MS" panose="020B0604020202020204" pitchFamily="34" charset="-128"/>
            </a:endParaRPr>
          </a:p>
        </p:txBody>
      </p:sp>
      <p:sp>
        <p:nvSpPr>
          <p:cNvPr id="12317" name="Text Box 32"/>
          <p:cNvSpPr txBox="1">
            <a:spLocks noChangeArrowheads="1"/>
          </p:cNvSpPr>
          <p:nvPr/>
        </p:nvSpPr>
        <p:spPr bwMode="auto">
          <a:xfrm>
            <a:off x="4352925" y="4848225"/>
            <a:ext cx="1590675" cy="3460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600" b="1">
                <a:solidFill>
                  <a:srgbClr val="000000"/>
                </a:solidFill>
                <a:latin typeface="Arial Unicode MS" panose="020B0604020202020204" pitchFamily="34" charset="-128"/>
              </a:rPr>
              <a:t>DEALERSHIP</a:t>
            </a:r>
            <a:endParaRPr lang="en-US" altLang="en-US" sz="1600" b="1">
              <a:solidFill>
                <a:srgbClr val="000000"/>
              </a:solidFill>
              <a:latin typeface="Arial Unicode MS" panose="020B0604020202020204" pitchFamily="34" charset="-128"/>
            </a:endParaRPr>
          </a:p>
        </p:txBody>
      </p:sp>
      <p:sp>
        <p:nvSpPr>
          <p:cNvPr id="12318" name="Text Box 33"/>
          <p:cNvSpPr txBox="1">
            <a:spLocks noChangeArrowheads="1"/>
          </p:cNvSpPr>
          <p:nvPr/>
        </p:nvSpPr>
        <p:spPr bwMode="auto">
          <a:xfrm rot="-5400000">
            <a:off x="-82411" y="3479800"/>
            <a:ext cx="1415772" cy="336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600" b="1">
                <a:solidFill>
                  <a:srgbClr val="000000"/>
                </a:solidFill>
                <a:latin typeface="Arial Unicode MS" panose="020B0604020202020204" pitchFamily="34" charset="-128"/>
              </a:rPr>
              <a:t>MOD E L</a:t>
            </a:r>
            <a:endParaRPr lang="en-US" altLang="en-US" sz="1600" b="1">
              <a:solidFill>
                <a:srgbClr val="000000"/>
              </a:solidFill>
              <a:latin typeface="Arial Unicode MS" panose="020B0604020202020204" pitchFamily="34" charset="-128"/>
            </a:endParaRPr>
          </a:p>
        </p:txBody>
      </p:sp>
      <p:grpSp>
        <p:nvGrpSpPr>
          <p:cNvPr id="69666" name="Group 34"/>
          <p:cNvGrpSpPr>
            <a:grpSpLocks/>
          </p:cNvGrpSpPr>
          <p:nvPr/>
        </p:nvGrpSpPr>
        <p:grpSpPr bwMode="auto">
          <a:xfrm>
            <a:off x="1500188" y="2371725"/>
            <a:ext cx="2303462" cy="2419350"/>
            <a:chOff x="945" y="1494"/>
            <a:chExt cx="1451" cy="1524"/>
          </a:xfrm>
        </p:grpSpPr>
        <p:sp>
          <p:nvSpPr>
            <p:cNvPr id="12342" name="Rectangle 35"/>
            <p:cNvSpPr>
              <a:spLocks noChangeArrowheads="1"/>
            </p:cNvSpPr>
            <p:nvPr/>
          </p:nvSpPr>
          <p:spPr bwMode="auto">
            <a:xfrm>
              <a:off x="945" y="1866"/>
              <a:ext cx="351" cy="115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2343" name="Line 36"/>
            <p:cNvSpPr>
              <a:spLocks noChangeShapeType="1"/>
            </p:cNvSpPr>
            <p:nvPr/>
          </p:nvSpPr>
          <p:spPr bwMode="auto">
            <a:xfrm flipH="1">
              <a:off x="948" y="2258"/>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2344" name="Line 37"/>
            <p:cNvSpPr>
              <a:spLocks noChangeShapeType="1"/>
            </p:cNvSpPr>
            <p:nvPr/>
          </p:nvSpPr>
          <p:spPr bwMode="auto">
            <a:xfrm flipH="1">
              <a:off x="956" y="2634"/>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2345" name="Rectangle 38"/>
            <p:cNvSpPr>
              <a:spLocks noChangeArrowheads="1"/>
            </p:cNvSpPr>
            <p:nvPr/>
          </p:nvSpPr>
          <p:spPr bwMode="auto">
            <a:xfrm>
              <a:off x="1660" y="1866"/>
              <a:ext cx="384" cy="115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2346" name="Line 39"/>
            <p:cNvSpPr>
              <a:spLocks noChangeShapeType="1"/>
            </p:cNvSpPr>
            <p:nvPr/>
          </p:nvSpPr>
          <p:spPr bwMode="auto">
            <a:xfrm flipH="1">
              <a:off x="1663" y="2258"/>
              <a:ext cx="368"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2347" name="Line 40"/>
            <p:cNvSpPr>
              <a:spLocks noChangeShapeType="1"/>
            </p:cNvSpPr>
            <p:nvPr/>
          </p:nvSpPr>
          <p:spPr bwMode="auto">
            <a:xfrm flipH="1">
              <a:off x="1671" y="2634"/>
              <a:ext cx="368" cy="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12348" name="AutoShape 41"/>
            <p:cNvSpPr>
              <a:spLocks noChangeArrowheads="1"/>
            </p:cNvSpPr>
            <p:nvPr/>
          </p:nvSpPr>
          <p:spPr bwMode="auto">
            <a:xfrm>
              <a:off x="960" y="1734"/>
              <a:ext cx="480" cy="132"/>
            </a:xfrm>
            <a:prstGeom prst="parallelogram">
              <a:avLst>
                <a:gd name="adj" fmla="val 90909"/>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2349" name="AutoShape 42"/>
            <p:cNvSpPr>
              <a:spLocks noChangeArrowheads="1"/>
            </p:cNvSpPr>
            <p:nvPr/>
          </p:nvSpPr>
          <p:spPr bwMode="auto">
            <a:xfrm>
              <a:off x="1080" y="1598"/>
              <a:ext cx="480" cy="132"/>
            </a:xfrm>
            <a:prstGeom prst="parallelogram">
              <a:avLst>
                <a:gd name="adj" fmla="val 90909"/>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2350" name="AutoShape 43"/>
            <p:cNvSpPr>
              <a:spLocks noChangeArrowheads="1"/>
            </p:cNvSpPr>
            <p:nvPr/>
          </p:nvSpPr>
          <p:spPr bwMode="auto">
            <a:xfrm>
              <a:off x="1172" y="1494"/>
              <a:ext cx="480" cy="132"/>
            </a:xfrm>
            <a:prstGeom prst="parallelogram">
              <a:avLst>
                <a:gd name="adj" fmla="val 90909"/>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2351" name="AutoShape 44"/>
            <p:cNvSpPr>
              <a:spLocks noChangeArrowheads="1"/>
            </p:cNvSpPr>
            <p:nvPr/>
          </p:nvSpPr>
          <p:spPr bwMode="auto">
            <a:xfrm>
              <a:off x="1676" y="1734"/>
              <a:ext cx="508" cy="128"/>
            </a:xfrm>
            <a:prstGeom prst="parallelogram">
              <a:avLst>
                <a:gd name="adj" fmla="val 99219"/>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2352" name="AutoShape 45"/>
            <p:cNvSpPr>
              <a:spLocks noChangeArrowheads="1"/>
            </p:cNvSpPr>
            <p:nvPr/>
          </p:nvSpPr>
          <p:spPr bwMode="auto">
            <a:xfrm>
              <a:off x="1796" y="1598"/>
              <a:ext cx="508" cy="128"/>
            </a:xfrm>
            <a:prstGeom prst="parallelogram">
              <a:avLst>
                <a:gd name="adj" fmla="val 99219"/>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2353" name="AutoShape 46"/>
            <p:cNvSpPr>
              <a:spLocks noChangeArrowheads="1"/>
            </p:cNvSpPr>
            <p:nvPr/>
          </p:nvSpPr>
          <p:spPr bwMode="auto">
            <a:xfrm>
              <a:off x="1888" y="1494"/>
              <a:ext cx="508" cy="128"/>
            </a:xfrm>
            <a:prstGeom prst="parallelogram">
              <a:avLst>
                <a:gd name="adj" fmla="val 99219"/>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grpSp>
      <p:grpSp>
        <p:nvGrpSpPr>
          <p:cNvPr id="69679" name="Group 47"/>
          <p:cNvGrpSpPr>
            <a:grpSpLocks/>
          </p:cNvGrpSpPr>
          <p:nvPr/>
        </p:nvGrpSpPr>
        <p:grpSpPr bwMode="auto">
          <a:xfrm>
            <a:off x="2254250" y="2530475"/>
            <a:ext cx="1422400" cy="2019300"/>
            <a:chOff x="1420" y="1594"/>
            <a:chExt cx="896" cy="1272"/>
          </a:xfrm>
        </p:grpSpPr>
        <p:sp>
          <p:nvSpPr>
            <p:cNvPr id="12339" name="AutoShape 48"/>
            <p:cNvSpPr>
              <a:spLocks noChangeArrowheads="1"/>
            </p:cNvSpPr>
            <p:nvPr/>
          </p:nvSpPr>
          <p:spPr bwMode="auto">
            <a:xfrm>
              <a:off x="1420" y="1614"/>
              <a:ext cx="480" cy="116"/>
            </a:xfrm>
            <a:prstGeom prst="parallelogram">
              <a:avLst>
                <a:gd name="adj" fmla="val 103448"/>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2340" name="AutoShape 49"/>
            <p:cNvSpPr>
              <a:spLocks noChangeArrowheads="1"/>
            </p:cNvSpPr>
            <p:nvPr/>
          </p:nvSpPr>
          <p:spPr bwMode="auto">
            <a:xfrm rot="5400000" flipV="1">
              <a:off x="1988" y="1790"/>
              <a:ext cx="524" cy="132"/>
            </a:xfrm>
            <a:prstGeom prst="parallelogram">
              <a:avLst>
                <a:gd name="adj" fmla="val 118246"/>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2341" name="AutoShape 50"/>
            <p:cNvSpPr>
              <a:spLocks noChangeArrowheads="1"/>
            </p:cNvSpPr>
            <p:nvPr/>
          </p:nvSpPr>
          <p:spPr bwMode="auto">
            <a:xfrm rot="5400000" flipV="1">
              <a:off x="1988" y="2538"/>
              <a:ext cx="524" cy="132"/>
            </a:xfrm>
            <a:prstGeom prst="parallelogram">
              <a:avLst>
                <a:gd name="adj" fmla="val 118246"/>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grpSp>
      <p:sp>
        <p:nvSpPr>
          <p:cNvPr id="12321" name="Rectangle 51"/>
          <p:cNvSpPr>
            <a:spLocks noChangeArrowheads="1"/>
          </p:cNvSpPr>
          <p:nvPr/>
        </p:nvSpPr>
        <p:spPr bwMode="auto">
          <a:xfrm>
            <a:off x="2540000" y="2468563"/>
            <a:ext cx="488950" cy="746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2322" name="Text Box 52"/>
          <p:cNvSpPr txBox="1">
            <a:spLocks noChangeArrowheads="1"/>
          </p:cNvSpPr>
          <p:nvPr/>
        </p:nvSpPr>
        <p:spPr bwMode="auto">
          <a:xfrm>
            <a:off x="5398775" y="1264443"/>
            <a:ext cx="3810000" cy="97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50000"/>
              </a:spcBef>
              <a:buFontTx/>
              <a:buChar char="•"/>
            </a:pPr>
            <a:r>
              <a:rPr lang="de-DE" altLang="en-US" sz="2000" dirty="0">
                <a:solidFill>
                  <a:srgbClr val="000000"/>
                </a:solidFill>
                <a:latin typeface="Arial Unicode MS" panose="020B0604020202020204" pitchFamily="34" charset="-128"/>
              </a:rPr>
              <a:t> Color: Blue and White</a:t>
            </a:r>
          </a:p>
          <a:p>
            <a:pPr>
              <a:lnSpc>
                <a:spcPct val="50000"/>
              </a:lnSpc>
              <a:spcBef>
                <a:spcPct val="50000"/>
              </a:spcBef>
              <a:buFontTx/>
              <a:buChar char="•"/>
            </a:pPr>
            <a:r>
              <a:rPr lang="de-DE" altLang="en-US" sz="2000" dirty="0">
                <a:solidFill>
                  <a:srgbClr val="000000"/>
                </a:solidFill>
                <a:latin typeface="Arial Unicode MS" panose="020B0604020202020204" pitchFamily="34" charset="-128"/>
              </a:rPr>
              <a:t> Model: Coupe only</a:t>
            </a:r>
          </a:p>
          <a:p>
            <a:pPr>
              <a:lnSpc>
                <a:spcPct val="60000"/>
              </a:lnSpc>
              <a:spcBef>
                <a:spcPct val="50000"/>
              </a:spcBef>
              <a:buFontTx/>
              <a:buChar char="•"/>
            </a:pPr>
            <a:r>
              <a:rPr lang="de-DE" altLang="en-US" sz="2000" dirty="0">
                <a:solidFill>
                  <a:srgbClr val="000000"/>
                </a:solidFill>
                <a:latin typeface="Arial Unicode MS" panose="020B0604020202020204" pitchFamily="34" charset="-128"/>
              </a:rPr>
              <a:t> Dealership: Clyde only</a:t>
            </a:r>
            <a:endParaRPr lang="en-US" altLang="en-US" sz="2000" dirty="0">
              <a:solidFill>
                <a:srgbClr val="000000"/>
              </a:solidFill>
              <a:latin typeface="Arial Unicode MS" panose="020B0604020202020204" pitchFamily="34" charset="-128"/>
            </a:endParaRPr>
          </a:p>
        </p:txBody>
      </p:sp>
      <p:grpSp>
        <p:nvGrpSpPr>
          <p:cNvPr id="69685" name="Group 53"/>
          <p:cNvGrpSpPr>
            <a:grpSpLocks/>
          </p:cNvGrpSpPr>
          <p:nvPr/>
        </p:nvGrpSpPr>
        <p:grpSpPr bwMode="auto">
          <a:xfrm>
            <a:off x="4572000" y="2971801"/>
            <a:ext cx="4114800" cy="2135188"/>
            <a:chOff x="2832" y="1866"/>
            <a:chExt cx="2592" cy="1345"/>
          </a:xfrm>
        </p:grpSpPr>
        <p:sp>
          <p:nvSpPr>
            <p:cNvPr id="12331" name="AutoShape 54"/>
            <p:cNvSpPr>
              <a:spLocks noChangeArrowheads="1"/>
            </p:cNvSpPr>
            <p:nvPr/>
          </p:nvSpPr>
          <p:spPr bwMode="auto">
            <a:xfrm>
              <a:off x="2832" y="1866"/>
              <a:ext cx="528" cy="528"/>
            </a:xfrm>
            <a:custGeom>
              <a:avLst/>
              <a:gdLst>
                <a:gd name="T0" fmla="*/ 396 w 21600"/>
                <a:gd name="T1" fmla="*/ 0 h 21600"/>
                <a:gd name="T2" fmla="*/ 0 w 21600"/>
                <a:gd name="T3" fmla="*/ 264 h 21600"/>
                <a:gd name="T4" fmla="*/ 396 w 21600"/>
                <a:gd name="T5" fmla="*/ 528 h 21600"/>
                <a:gd name="T6" fmla="*/ 528 w 21600"/>
                <a:gd name="T7" fmla="*/ 264 h 21600"/>
                <a:gd name="T8" fmla="*/ 17694720 60000 65536"/>
                <a:gd name="T9" fmla="*/ 11796480 60000 65536"/>
                <a:gd name="T10" fmla="*/ 5898240 60000 65536"/>
                <a:gd name="T11" fmla="*/ 0 60000 65536"/>
                <a:gd name="T12" fmla="*/ 339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00000"/>
                </a:solidFill>
              </a:endParaRPr>
            </a:p>
          </p:txBody>
        </p:sp>
        <p:sp>
          <p:nvSpPr>
            <p:cNvPr id="12332" name="AutoShape 55"/>
            <p:cNvSpPr>
              <a:spLocks noChangeArrowheads="1"/>
            </p:cNvSpPr>
            <p:nvPr/>
          </p:nvSpPr>
          <p:spPr bwMode="auto">
            <a:xfrm>
              <a:off x="4050" y="1914"/>
              <a:ext cx="541" cy="432"/>
            </a:xfrm>
            <a:prstGeom prst="cube">
              <a:avLst>
                <a:gd name="adj" fmla="val 25000"/>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2333" name="AutoShape 56"/>
            <p:cNvSpPr>
              <a:spLocks noChangeArrowheads="1"/>
            </p:cNvSpPr>
            <p:nvPr/>
          </p:nvSpPr>
          <p:spPr bwMode="auto">
            <a:xfrm>
              <a:off x="4370" y="1914"/>
              <a:ext cx="430" cy="432"/>
            </a:xfrm>
            <a:prstGeom prst="cube">
              <a:avLst>
                <a:gd name="adj" fmla="val 25000"/>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2334" name="Text Box 57"/>
            <p:cNvSpPr txBox="1">
              <a:spLocks noChangeArrowheads="1"/>
            </p:cNvSpPr>
            <p:nvPr/>
          </p:nvSpPr>
          <p:spPr bwMode="auto">
            <a:xfrm>
              <a:off x="4946" y="2010"/>
              <a:ext cx="4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400" b="1">
                  <a:solidFill>
                    <a:srgbClr val="000000"/>
                  </a:solidFill>
                  <a:latin typeface="Arial Unicode MS" panose="020B0604020202020204" pitchFamily="34" charset="-128"/>
                </a:rPr>
                <a:t>Clyde</a:t>
              </a:r>
              <a:endParaRPr lang="en-US" altLang="en-US" sz="1400" b="1">
                <a:solidFill>
                  <a:srgbClr val="000000"/>
                </a:solidFill>
                <a:latin typeface="Arial Unicode MS" panose="020B0604020202020204" pitchFamily="34" charset="-128"/>
              </a:endParaRPr>
            </a:p>
          </p:txBody>
        </p:sp>
        <p:sp>
          <p:nvSpPr>
            <p:cNvPr id="12335" name="Text Box 58"/>
            <p:cNvSpPr txBox="1">
              <a:spLocks noChangeArrowheads="1"/>
            </p:cNvSpPr>
            <p:nvPr/>
          </p:nvSpPr>
          <p:spPr bwMode="auto">
            <a:xfrm>
              <a:off x="4034" y="2442"/>
              <a:ext cx="38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400" b="1">
                  <a:solidFill>
                    <a:srgbClr val="000000"/>
                  </a:solidFill>
                  <a:latin typeface="Arial Unicode MS" panose="020B0604020202020204" pitchFamily="34" charset="-128"/>
                </a:rPr>
                <a:t>Blue</a:t>
              </a:r>
              <a:endParaRPr lang="en-US" altLang="en-US" sz="1400" b="1">
                <a:solidFill>
                  <a:srgbClr val="000000"/>
                </a:solidFill>
                <a:latin typeface="Arial Unicode MS" panose="020B0604020202020204" pitchFamily="34" charset="-128"/>
              </a:endParaRPr>
            </a:p>
          </p:txBody>
        </p:sp>
        <p:sp>
          <p:nvSpPr>
            <p:cNvPr id="12336" name="Text Box 59"/>
            <p:cNvSpPr txBox="1">
              <a:spLocks noChangeArrowheads="1"/>
            </p:cNvSpPr>
            <p:nvPr/>
          </p:nvSpPr>
          <p:spPr bwMode="auto">
            <a:xfrm>
              <a:off x="4370" y="2442"/>
              <a:ext cx="4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400" b="1">
                  <a:solidFill>
                    <a:srgbClr val="000000"/>
                  </a:solidFill>
                  <a:latin typeface="Arial Unicode MS" panose="020B0604020202020204" pitchFamily="34" charset="-128"/>
                </a:rPr>
                <a:t>White</a:t>
              </a:r>
              <a:endParaRPr lang="en-US" altLang="en-US" sz="1400" b="1">
                <a:solidFill>
                  <a:srgbClr val="000000"/>
                </a:solidFill>
                <a:latin typeface="Arial Unicode MS" panose="020B0604020202020204" pitchFamily="34" charset="-128"/>
              </a:endParaRPr>
            </a:p>
          </p:txBody>
        </p:sp>
        <p:sp>
          <p:nvSpPr>
            <p:cNvPr id="12337" name="Text Box 60"/>
            <p:cNvSpPr txBox="1">
              <a:spLocks noChangeArrowheads="1"/>
            </p:cNvSpPr>
            <p:nvPr/>
          </p:nvSpPr>
          <p:spPr bwMode="auto">
            <a:xfrm>
              <a:off x="3554" y="2010"/>
              <a:ext cx="50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sz="1400" b="1">
                  <a:solidFill>
                    <a:srgbClr val="000000"/>
                  </a:solidFill>
                  <a:latin typeface="Arial Unicode MS" panose="020B0604020202020204" pitchFamily="34" charset="-128"/>
                </a:rPr>
                <a:t>Coupe</a:t>
              </a:r>
              <a:endParaRPr lang="en-US" altLang="en-US" sz="1400" b="1">
                <a:solidFill>
                  <a:srgbClr val="000000"/>
                </a:solidFill>
                <a:latin typeface="Arial Unicode MS" panose="020B0604020202020204" pitchFamily="34" charset="-128"/>
              </a:endParaRPr>
            </a:p>
          </p:txBody>
        </p:sp>
        <p:sp>
          <p:nvSpPr>
            <p:cNvPr id="12338" name="Text Box 61"/>
            <p:cNvSpPr txBox="1">
              <a:spLocks noChangeArrowheads="1"/>
            </p:cNvSpPr>
            <p:nvPr/>
          </p:nvSpPr>
          <p:spPr bwMode="auto">
            <a:xfrm>
              <a:off x="3984" y="2688"/>
              <a:ext cx="1191"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de-DE" altLang="en-US" b="1">
                  <a:solidFill>
                    <a:srgbClr val="000000"/>
                  </a:solidFill>
                  <a:latin typeface="Arial Unicode MS" panose="020B0604020202020204" pitchFamily="34" charset="-128"/>
                </a:rPr>
                <a:t>“Sliced and Diced“ Data</a:t>
              </a:r>
              <a:endParaRPr lang="en-US" altLang="en-US" b="1">
                <a:solidFill>
                  <a:srgbClr val="000000"/>
                </a:solidFill>
                <a:latin typeface="Arial Unicode MS" panose="020B0604020202020204" pitchFamily="34" charset="-128"/>
              </a:endParaRPr>
            </a:p>
          </p:txBody>
        </p:sp>
      </p:grpSp>
      <p:sp>
        <p:nvSpPr>
          <p:cNvPr id="12324" name="Text Box 62"/>
          <p:cNvSpPr txBox="1">
            <a:spLocks noChangeArrowheads="1"/>
          </p:cNvSpPr>
          <p:nvPr/>
        </p:nvSpPr>
        <p:spPr bwMode="auto">
          <a:xfrm>
            <a:off x="233362" y="1173956"/>
            <a:ext cx="533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50000"/>
              </a:spcBef>
            </a:pPr>
            <a:r>
              <a:rPr lang="de-DE" altLang="en-US" sz="2000" dirty="0">
                <a:solidFill>
                  <a:srgbClr val="000000"/>
                </a:solidFill>
                <a:latin typeface="Arial Unicode MS" panose="020B0604020202020204" pitchFamily="34" charset="-128"/>
              </a:rPr>
              <a:t>Choosing a range out of each dimension</a:t>
            </a:r>
            <a:r>
              <a:rPr lang="de-DE" altLang="en-US" sz="2000" b="1" dirty="0">
                <a:solidFill>
                  <a:srgbClr val="000000"/>
                </a:solidFill>
                <a:latin typeface="Arial Unicode MS" panose="020B0604020202020204" pitchFamily="34" charset="-128"/>
              </a:rPr>
              <a:t>:</a:t>
            </a:r>
          </a:p>
        </p:txBody>
      </p:sp>
      <p:grpSp>
        <p:nvGrpSpPr>
          <p:cNvPr id="69695" name="Group 63"/>
          <p:cNvGrpSpPr>
            <a:grpSpLocks/>
          </p:cNvGrpSpPr>
          <p:nvPr/>
        </p:nvGrpSpPr>
        <p:grpSpPr bwMode="auto">
          <a:xfrm>
            <a:off x="2057400" y="2974975"/>
            <a:ext cx="1758950" cy="1219200"/>
            <a:chOff x="1296" y="1874"/>
            <a:chExt cx="1108" cy="768"/>
          </a:xfrm>
        </p:grpSpPr>
        <p:sp>
          <p:nvSpPr>
            <p:cNvPr id="12327" name="AutoShape 64"/>
            <p:cNvSpPr>
              <a:spLocks noChangeArrowheads="1"/>
            </p:cNvSpPr>
            <p:nvPr/>
          </p:nvSpPr>
          <p:spPr bwMode="auto">
            <a:xfrm rot="5400000" flipV="1">
              <a:off x="1984" y="2166"/>
              <a:ext cx="524" cy="132"/>
            </a:xfrm>
            <a:prstGeom prst="parallelogram">
              <a:avLst>
                <a:gd name="adj" fmla="val 118246"/>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2328" name="Rectangle 65"/>
            <p:cNvSpPr>
              <a:spLocks noChangeArrowheads="1"/>
            </p:cNvSpPr>
            <p:nvPr/>
          </p:nvSpPr>
          <p:spPr bwMode="auto">
            <a:xfrm>
              <a:off x="1296" y="2250"/>
              <a:ext cx="356" cy="384"/>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2329" name="AutoShape 66"/>
            <p:cNvSpPr>
              <a:spLocks noChangeArrowheads="1"/>
            </p:cNvSpPr>
            <p:nvPr/>
          </p:nvSpPr>
          <p:spPr bwMode="auto">
            <a:xfrm rot="5400000" flipV="1">
              <a:off x="1848" y="2314"/>
              <a:ext cx="524" cy="132"/>
            </a:xfrm>
            <a:prstGeom prst="parallelogram">
              <a:avLst>
                <a:gd name="adj" fmla="val 118246"/>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sp>
          <p:nvSpPr>
            <p:cNvPr id="12330" name="AutoShape 67"/>
            <p:cNvSpPr>
              <a:spLocks noChangeArrowheads="1"/>
            </p:cNvSpPr>
            <p:nvPr/>
          </p:nvSpPr>
          <p:spPr bwMode="auto">
            <a:xfrm rot="5400000" flipV="1">
              <a:off x="2106" y="2076"/>
              <a:ext cx="500" cy="96"/>
            </a:xfrm>
            <a:prstGeom prst="parallelogram">
              <a:avLst>
                <a:gd name="adj" fmla="val 116657"/>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solidFill>
                  <a:srgbClr val="000000"/>
                </a:solidFill>
              </a:endParaRPr>
            </a:p>
          </p:txBody>
        </p:sp>
      </p:grpSp>
      <p:sp>
        <p:nvSpPr>
          <p:cNvPr id="12326" name="Line 68"/>
          <p:cNvSpPr>
            <a:spLocks noChangeShapeType="1"/>
          </p:cNvSpPr>
          <p:nvPr/>
        </p:nvSpPr>
        <p:spPr bwMode="auto">
          <a:xfrm>
            <a:off x="2438400" y="25781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endParaRPr>
          </a:p>
        </p:txBody>
      </p:sp>
      <p:sp>
        <p:nvSpPr>
          <p:cNvPr id="2" name="Rectangle 1"/>
          <p:cNvSpPr/>
          <p:nvPr/>
        </p:nvSpPr>
        <p:spPr>
          <a:xfrm>
            <a:off x="5078413" y="5764212"/>
            <a:ext cx="3989387" cy="461665"/>
          </a:xfrm>
          <a:prstGeom prst="rect">
            <a:avLst/>
          </a:prstGeom>
        </p:spPr>
        <p:txBody>
          <a:bodyPr wrap="square">
            <a:spAutoFit/>
          </a:bodyPr>
          <a:lstStyle/>
          <a:p>
            <a:pPr lvl="0">
              <a:spcBef>
                <a:spcPct val="30000"/>
              </a:spcBef>
            </a:pPr>
            <a:r>
              <a:rPr lang="en-US" altLang="en-US" sz="1200" dirty="0">
                <a:solidFill>
                  <a:srgbClr val="000000"/>
                </a:solidFill>
              </a:rPr>
              <a:t>Adopted from Teradata University Network presentation on OLAP. </a:t>
            </a:r>
          </a:p>
        </p:txBody>
      </p:sp>
    </p:spTree>
    <p:extLst>
      <p:ext uri="{BB962C8B-B14F-4D97-AF65-F5344CB8AC3E}">
        <p14:creationId xmlns:p14="http://schemas.microsoft.com/office/powerpoint/2010/main" val="1607896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9666"/>
                                        </p:tgtEl>
                                        <p:attrNameLst>
                                          <p:attrName>style.visibility</p:attrName>
                                        </p:attrNameLst>
                                      </p:cBhvr>
                                      <p:to>
                                        <p:strVal val="visible"/>
                                      </p:to>
                                    </p:set>
                                    <p:animEffect transition="in" filter="box(out)">
                                      <p:cBhvr>
                                        <p:cTn id="7" dur="500"/>
                                        <p:tgtEl>
                                          <p:spTgt spid="696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69695"/>
                                        </p:tgtEl>
                                        <p:attrNameLst>
                                          <p:attrName>style.visibility</p:attrName>
                                        </p:attrNameLst>
                                      </p:cBhvr>
                                      <p:to>
                                        <p:strVal val="visible"/>
                                      </p:to>
                                    </p:set>
                                    <p:animEffect transition="in" filter="box(out)">
                                      <p:cBhvr>
                                        <p:cTn id="12" dur="500"/>
                                        <p:tgtEl>
                                          <p:spTgt spid="696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69679"/>
                                        </p:tgtEl>
                                        <p:attrNameLst>
                                          <p:attrName>style.visibility</p:attrName>
                                        </p:attrNameLst>
                                      </p:cBhvr>
                                      <p:to>
                                        <p:strVal val="visible"/>
                                      </p:to>
                                    </p:set>
                                    <p:animEffect transition="in" filter="box(out)">
                                      <p:cBhvr>
                                        <p:cTn id="17" dur="500"/>
                                        <p:tgtEl>
                                          <p:spTgt spid="696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69685"/>
                                        </p:tgtEl>
                                        <p:attrNameLst>
                                          <p:attrName>style.visibility</p:attrName>
                                        </p:attrNameLst>
                                      </p:cBhvr>
                                      <p:to>
                                        <p:strVal val="visible"/>
                                      </p:to>
                                    </p:set>
                                    <p:animEffect transition="in" filter="box(out)">
                                      <p:cBhvr>
                                        <p:cTn id="22" dur="500"/>
                                        <p:tgtEl>
                                          <p:spTgt spid="69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0002&quot;&gt;&lt;object type=&quot;3&quot; unique_id=&quot;10003&quot;&gt;&lt;property id=&quot;20148&quot; value=&quot;5&quot;/&gt;&lt;property id=&quot;20300&quot; value=&quot;Slide 1 - &amp;quot;Business Intelligence Concepts,  Tools, and Applications &amp;quot;&quot;/&gt;&lt;property id=&quot;20307&quot; value=&quot;256&quot;/&gt;&lt;/object&gt;&lt;object type=&quot;3&quot; unique_id=&quot;10004&quot;&gt;&lt;property id=&quot;20148&quot; value=&quot;5&quot;/&gt;&lt;property id=&quot;20300&quot; value=&quot;Slide 2 - &amp;quot;BI OLAP Styles Versus OLTP&amp;quot;&quot;/&gt;&lt;property id=&quot;20307&quot; value=&quot;257&quot;/&gt;&lt;/object&gt;&lt;object type=&quot;3&quot; unique_id=&quot;10006&quot;&gt;&lt;property id=&quot;20148&quot; value=&quot;5&quot;/&gt;&lt;property id=&quot;20300&quot; value=&quot;Slide 5 - &amp;quot;OLAP Styles&amp;quot;&quot;/&gt;&lt;property id=&quot;20307&quot; value=&quot;259&quot;/&gt;&lt;/object&gt;&lt;object type=&quot;3&quot; unique_id=&quot;10007&quot;&gt;&lt;property id=&quot;20148&quot; value=&quot;5&quot;/&gt;&lt;property id=&quot;20300&quot; value=&quot;Slide 6 - &amp;quot;OLAP Analysis and Advanced ROLAP Analysis MicroStrategy Satisfies All Analysis Needs&amp;quot;&quot;/&gt;&lt;property id=&quot;20307&quot; value=&quot;260&quot;/&gt;&lt;/object&gt;&lt;object type=&quot;3&quot; unique_id=&quot;10008&quot;&gt;&lt;property id=&quot;20148&quot; value=&quot;5&quot;/&gt;&lt;property id=&quot;20300&quot; value=&quot;Slide 4 - &amp;quot;OLAP Applications&amp;quot;&quot;/&gt;&lt;property id=&quot;20307&quot; value=&quot;261&quot;/&gt;&lt;/object&gt;&lt;object type=&quot;3&quot; unique_id=&quot;10009&quot;&gt;&lt;property id=&quot;20148&quot; value=&quot;5&quot;/&gt;&lt;property id=&quot;20300&quot; value=&quot;Slide 3 - &amp;quot;OLAP Applications – contd. &amp;quot;&quot;/&gt;&lt;property id=&quot;20307&quot; value=&quot;262&quot;/&gt;&lt;/object&gt;&lt;object type=&quot;3&quot; unique_id=&quot;10010&quot;&gt;&lt;property id=&quot;20148&quot; value=&quot;5&quot;/&gt;&lt;property id=&quot;20300&quot; value=&quot;Slide 7&quot;/&gt;&lt;property id=&quot;20307&quot; value=&quot;263&quot;/&gt;&lt;/object&gt;&lt;object type=&quot;3&quot; unique_id=&quot;10011&quot;&gt;&lt;property id=&quot;20148&quot; value=&quot;5&quot;/&gt;&lt;property id=&quot;20300&quot; value=&quot;Slide 8&quot;/&gt;&lt;property id=&quot;20307&quot; value=&quot;264&quot;/&gt;&lt;/object&gt;&lt;object type=&quot;3&quot; unique_id=&quot;10012&quot;&gt;&lt;property id=&quot;20148&quot; value=&quot;5&quot;/&gt;&lt;property id=&quot;20300&quot; value=&quot;Slide 9&quot;/&gt;&lt;property id=&quot;20307&quot; value=&quot;265&quot;/&gt;&lt;/object&gt;&lt;object type=&quot;3&quot; unique_id=&quot;10013&quot;&gt;&lt;property id=&quot;20148&quot; value=&quot;5&quot;/&gt;&lt;property id=&quot;20300&quot; value=&quot;Slide 10&quot;/&gt;&lt;property id=&quot;20307&quot; value=&quot;266&quot;/&gt;&lt;/object&gt;&lt;object type=&quot;3&quot; unique_id=&quot;10014&quot;&gt;&lt;property id=&quot;20148&quot; value=&quot;5&quot;/&gt;&lt;property id=&quot;20300&quot; value=&quot;Slide 11&quot;/&gt;&lt;property id=&quot;20307&quot; value=&quot;267&quot;/&gt;&lt;/object&gt;&lt;object type=&quot;3&quot; unique_id=&quot;10015&quot;&gt;&lt;property id=&quot;20148&quot; value=&quot;5&quot;/&gt;&lt;property id=&quot;20300&quot; value=&quot;Slide 12 - &amp;quot;OLTP versus OLAP&amp;quot;&quot;/&gt;&lt;property id=&quot;20307&quot; value=&quot;268&quot;/&gt;&lt;/object&gt;&lt;/object&gt;&lt;object type=&quot;8&quot; unique_id=&quot;10030&quot;&gt;&lt;/object&gt;&lt;/object&gt;&lt;/database&gt;"/>
  <p:tag name="SECTOMILLISECCONVERTED" val="1"/>
</p:tagLst>
</file>

<file path=ppt/theme/theme1.xml><?xml version="1.0" encoding="utf-8"?>
<a:theme xmlns:a="http://schemas.openxmlformats.org/drawingml/2006/main" name="Blank Presentation">
  <a:themeElements>
    <a:clrScheme name="">
      <a:dk1>
        <a:srgbClr val="808080"/>
      </a:dk1>
      <a:lt1>
        <a:srgbClr val="FFFFFF"/>
      </a:lt1>
      <a:dk2>
        <a:srgbClr val="FFFFFF"/>
      </a:dk2>
      <a:lt2>
        <a:srgbClr val="B3B3B3"/>
      </a:lt2>
      <a:accent1>
        <a:srgbClr val="779A09"/>
      </a:accent1>
      <a:accent2>
        <a:srgbClr val="0096A4"/>
      </a:accent2>
      <a:accent3>
        <a:srgbClr val="FFFFFF"/>
      </a:accent3>
      <a:accent4>
        <a:srgbClr val="6C6C6C"/>
      </a:accent4>
      <a:accent5>
        <a:srgbClr val="BDCAAA"/>
      </a:accent5>
      <a:accent6>
        <a:srgbClr val="008794"/>
      </a:accent6>
      <a:hlink>
        <a:srgbClr val="70887C"/>
      </a:hlink>
      <a:folHlink>
        <a:srgbClr val="AC9922"/>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27" charset="0"/>
            <a:ea typeface="ＭＳ Ｐゴシック" pitchFamily="127" charset="-128"/>
            <a:cs typeface="ＭＳ Ｐゴシック" pitchFamily="12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BS-MOOC-IS_ppt_template</Template>
  <TotalTime>124</TotalTime>
  <Words>1245</Words>
  <Application>Microsoft Office PowerPoint</Application>
  <PresentationFormat>On-screen Show (4:3)</PresentationFormat>
  <Paragraphs>262</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 Unicode MS</vt:lpstr>
      <vt:lpstr>ＭＳ Ｐゴシック</vt:lpstr>
      <vt:lpstr>Arial</vt:lpstr>
      <vt:lpstr>Arial Narrow</vt:lpstr>
      <vt:lpstr>Calibri</vt:lpstr>
      <vt:lpstr>Monotype Sorts</vt:lpstr>
      <vt:lpstr>Symbol</vt:lpstr>
      <vt:lpstr>Times New Roman</vt:lpstr>
      <vt:lpstr>Wingdings</vt:lpstr>
      <vt:lpstr>Blank Presentation</vt:lpstr>
      <vt:lpstr>Business Intelligence Concepts,  Tools, and Applications </vt:lpstr>
      <vt:lpstr>BI OLAP Styles Versus OLTP</vt:lpstr>
      <vt:lpstr>OLAP Applications – contd. </vt:lpstr>
      <vt:lpstr>OLAP Applications</vt:lpstr>
      <vt:lpstr>OLAP Styles</vt:lpstr>
      <vt:lpstr>OLAP Analysis and Advanced ROLAP Analysis MicroStrategy Satisfies All Analysis Needs</vt:lpstr>
      <vt:lpstr>PowerPoint Presentation</vt:lpstr>
      <vt:lpstr>PowerPoint Presentation</vt:lpstr>
      <vt:lpstr>PowerPoint Presentation</vt:lpstr>
      <vt:lpstr>PowerPoint Presentation</vt:lpstr>
      <vt:lpstr>PowerPoint Presentation</vt:lpstr>
      <vt:lpstr>OLTP versus OLAP</vt:lpstr>
    </vt:vector>
  </TitlesOfParts>
  <Company>Korak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dc:title>
  <dc:creator>matt</dc:creator>
  <cp:lastModifiedBy>Karimi, Jahangir</cp:lastModifiedBy>
  <cp:revision>28</cp:revision>
  <cp:lastPrinted>2014-09-08T17:56:58Z</cp:lastPrinted>
  <dcterms:created xsi:type="dcterms:W3CDTF">2015-10-02T00:09:05Z</dcterms:created>
  <dcterms:modified xsi:type="dcterms:W3CDTF">2015-11-25T17:10:46Z</dcterms:modified>
</cp:coreProperties>
</file>