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70" r:id="rId7"/>
    <p:sldId id="271" r:id="rId8"/>
    <p:sldId id="262" r:id="rId9"/>
    <p:sldId id="263" r:id="rId10"/>
  </p:sldIdLst>
  <p:sldSz cx="9144000" cy="6858000" type="screen4x3"/>
  <p:notesSz cx="6858000" cy="9144000"/>
  <p:custDataLst>
    <p:tags r:id="rId12"/>
  </p:custDataLst>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87B8"/>
    <a:srgbClr val="0A5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9821" autoAdjust="0"/>
  </p:normalViewPr>
  <p:slideViewPr>
    <p:cSldViewPr>
      <p:cViewPr varScale="1">
        <p:scale>
          <a:sx n="73" d="100"/>
          <a:sy n="73" d="100"/>
        </p:scale>
        <p:origin x="900" y="5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B014-A7D7-4955-A04E-76201873E50A}" type="slidenum">
              <a:rPr lang="en-US"/>
              <a:pPr>
                <a:defRPr/>
              </a:pPr>
              <a:t>‹#›</a:t>
            </a:fld>
            <a:endParaRPr lang="en-US"/>
          </a:p>
        </p:txBody>
      </p:sp>
    </p:spTree>
    <p:extLst>
      <p:ext uri="{BB962C8B-B14F-4D97-AF65-F5344CB8AC3E}">
        <p14:creationId xmlns:p14="http://schemas.microsoft.com/office/powerpoint/2010/main" val="3233218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trategy.com/Strategy/media/downloads/training-events/microstrategy-world/2014-barcelona/MSTRWorldEU2014_T1_S3_Best_Practices_in_Data_Visualizations.pdf?ext=.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E3E28CA-1B7E-42DB-BC16-E6BAED1E33A0}" type="slidenum">
              <a:rPr lang="en-US"/>
              <a:pPr/>
              <a:t>0</a:t>
            </a:fld>
            <a:endParaRPr lang="en-US"/>
          </a:p>
        </p:txBody>
      </p:sp>
      <p:sp>
        <p:nvSpPr>
          <p:cNvPr id="15362" name="Placeholder 2"/>
          <p:cNvSpPr>
            <a:spLocks noGrp="1" noRot="1" noChangeAspect="1" noChangeArrowheads="1" noTextEdit="1"/>
          </p:cNvSpPr>
          <p:nvPr>
            <p:ph type="sldImg"/>
          </p:nvPr>
        </p:nvSpPr>
        <p:spPr>
          <a:ln/>
        </p:spPr>
      </p:sp>
      <p:sp>
        <p:nvSpPr>
          <p:cNvPr id="15363" name="Placeholder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75706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 </a:t>
            </a:r>
          </a:p>
          <a:p>
            <a:r>
              <a:rPr lang="en-US" sz="1200" kern="1200" dirty="0" smtClean="0">
                <a:solidFill>
                  <a:schemeClr val="tx1"/>
                </a:solidFill>
                <a:effectLst/>
                <a:latin typeface="Arial" charset="0"/>
                <a:ea typeface="+mn-ea"/>
                <a:cs typeface="+mn-cs"/>
              </a:rPr>
              <a:t>In</a:t>
            </a:r>
            <a:r>
              <a:rPr lang="en-US" sz="1200" kern="1200" baseline="0" dirty="0" smtClean="0">
                <a:solidFill>
                  <a:schemeClr val="tx1"/>
                </a:solidFill>
                <a:effectLst/>
                <a:latin typeface="Arial" charset="0"/>
                <a:ea typeface="+mn-ea"/>
                <a:cs typeface="+mn-cs"/>
              </a:rPr>
              <a:t> this course we are more focus the use of data visualization for business intelligence purposes</a:t>
            </a:r>
            <a:endParaRPr lang="en-US" sz="1200" kern="1200" dirty="0" smtClean="0">
              <a:solidFill>
                <a:schemeClr val="tx1"/>
              </a:solidFill>
              <a:effectLst/>
              <a:latin typeface="Arial" charset="0"/>
              <a:ea typeface="+mn-ea"/>
              <a:cs typeface="+mn-cs"/>
            </a:endParaRPr>
          </a:p>
          <a:p>
            <a:endParaRPr lang="en-US" b="1" dirty="0" smtClean="0"/>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2</a:t>
            </a:fld>
            <a:endParaRPr lang="en-US"/>
          </a:p>
        </p:txBody>
      </p:sp>
    </p:spTree>
    <p:extLst>
      <p:ext uri="{BB962C8B-B14F-4D97-AF65-F5344CB8AC3E}">
        <p14:creationId xmlns:p14="http://schemas.microsoft.com/office/powerpoint/2010/main" val="1904270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a:t>good way to think about Data Discovery is Self Service 2.0. Let me explain.</a:t>
            </a:r>
          </a:p>
          <a:p>
            <a:r>
              <a:rPr lang="en-US" dirty="0"/>
              <a:t> </a:t>
            </a:r>
          </a:p>
          <a:p>
            <a:r>
              <a:rPr lang="en-US" dirty="0"/>
              <a:t>Slide</a:t>
            </a:r>
          </a:p>
          <a:p>
            <a:r>
              <a:rPr lang="en-US" dirty="0"/>
              <a:t>Data discovery is an emerging style of BI that empowers Business people to conduct their own analysis without help from IT. For business people it is a brand new BI experience from going from data to Business insight</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There are three layers in data visualizations in a data Visualization Framework that helps us understand how data is processed for visualization.</a:t>
            </a:r>
          </a:p>
          <a:p>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Data Layer</a:t>
            </a:r>
          </a:p>
          <a:p>
            <a:pPr lvl="1"/>
            <a:r>
              <a:rPr lang="en-US" sz="1200" kern="1200" dirty="0" smtClean="0">
                <a:solidFill>
                  <a:schemeClr val="tx1"/>
                </a:solidFill>
                <a:effectLst/>
                <a:latin typeface="Arial" charset="0"/>
                <a:ea typeface="+mn-ea"/>
                <a:cs typeface="+mn-cs"/>
              </a:rPr>
              <a:t>•Locating and obtaining data</a:t>
            </a:r>
          </a:p>
          <a:p>
            <a:pPr lvl="1"/>
            <a:r>
              <a:rPr lang="en-US" sz="1200" kern="1200" dirty="0" smtClean="0">
                <a:solidFill>
                  <a:schemeClr val="tx1"/>
                </a:solidFill>
                <a:effectLst/>
                <a:latin typeface="Arial" charset="0"/>
                <a:ea typeface="+mn-ea"/>
                <a:cs typeface="+mn-cs"/>
              </a:rPr>
              <a:t>•Importing data in proper format</a:t>
            </a:r>
          </a:p>
          <a:p>
            <a:pPr lvl="1"/>
            <a:r>
              <a:rPr lang="en-US" sz="1200" kern="1200" dirty="0" smtClean="0">
                <a:solidFill>
                  <a:schemeClr val="tx1"/>
                </a:solidFill>
                <a:effectLst/>
                <a:latin typeface="Arial" charset="0"/>
                <a:ea typeface="+mn-ea"/>
                <a:cs typeface="+mn-cs"/>
              </a:rPr>
              <a:t>•Relating data for proper correspondence</a:t>
            </a:r>
          </a:p>
          <a:p>
            <a:pPr lvl="1"/>
            <a:r>
              <a:rPr lang="en-US" sz="1200" kern="1200" dirty="0" smtClean="0">
                <a:solidFill>
                  <a:schemeClr val="tx1"/>
                </a:solidFill>
                <a:effectLst/>
                <a:latin typeface="Arial" charset="0"/>
                <a:ea typeface="+mn-ea"/>
                <a:cs typeface="+mn-cs"/>
              </a:rPr>
              <a:t>•Data analysis and aggregation</a:t>
            </a:r>
          </a:p>
          <a:p>
            <a:r>
              <a:rPr lang="en-US" sz="1200" b="1" kern="1200" dirty="0" smtClean="0">
                <a:solidFill>
                  <a:schemeClr val="tx1"/>
                </a:solidFill>
                <a:effectLst/>
                <a:latin typeface="Arial" charset="0"/>
                <a:ea typeface="+mn-ea"/>
                <a:cs typeface="+mn-cs"/>
              </a:rPr>
              <a:t>Mapping Layer</a:t>
            </a:r>
          </a:p>
          <a:p>
            <a:pPr lvl="1"/>
            <a:r>
              <a:rPr lang="en-US" sz="1200" kern="1200" dirty="0" smtClean="0">
                <a:solidFill>
                  <a:schemeClr val="tx1"/>
                </a:solidFill>
                <a:effectLst/>
                <a:latin typeface="Arial" charset="0"/>
                <a:ea typeface="+mn-ea"/>
                <a:cs typeface="+mn-cs"/>
              </a:rPr>
              <a:t>• Associating appropriate geometry with  corresponding data channels</a:t>
            </a:r>
          </a:p>
          <a:p>
            <a:pPr lvl="1"/>
            <a:r>
              <a:rPr lang="en-US" sz="1200" kern="1200" dirty="0" smtClean="0">
                <a:solidFill>
                  <a:schemeClr val="tx1"/>
                </a:solidFill>
                <a:effectLst/>
                <a:latin typeface="Arial" charset="0"/>
                <a:ea typeface="+mn-ea"/>
                <a:cs typeface="+mn-cs"/>
              </a:rPr>
              <a:t>• Data analysis and  algorithms (e.g. contouring)</a:t>
            </a:r>
          </a:p>
          <a:p>
            <a:r>
              <a:rPr lang="en-US" sz="1200" b="1" kern="1200" dirty="0" smtClean="0">
                <a:solidFill>
                  <a:schemeClr val="tx1"/>
                </a:solidFill>
                <a:effectLst/>
                <a:latin typeface="Arial" charset="0"/>
                <a:ea typeface="+mn-ea"/>
                <a:cs typeface="+mn-cs"/>
              </a:rPr>
              <a:t>Graphics Layer</a:t>
            </a:r>
          </a:p>
          <a:p>
            <a:pPr lvl="1"/>
            <a:r>
              <a:rPr lang="en-US" sz="1200" kern="1200" dirty="0" smtClean="0">
                <a:solidFill>
                  <a:schemeClr val="tx1"/>
                </a:solidFill>
                <a:effectLst/>
                <a:latin typeface="Arial" charset="0"/>
                <a:ea typeface="+mn-ea"/>
                <a:cs typeface="+mn-cs"/>
              </a:rPr>
              <a:t>• Conversion of  geometry into  displayable image</a:t>
            </a:r>
          </a:p>
          <a:p>
            <a:pPr lvl="1"/>
            <a:r>
              <a:rPr lang="en-US" sz="1200" kern="1200" dirty="0" smtClean="0">
                <a:solidFill>
                  <a:schemeClr val="tx1"/>
                </a:solidFill>
                <a:effectLst/>
                <a:latin typeface="Arial" charset="0"/>
                <a:ea typeface="+mn-ea"/>
                <a:cs typeface="+mn-cs"/>
              </a:rPr>
              <a:t>•Decorations </a:t>
            </a:r>
          </a:p>
          <a:p>
            <a:pPr lvl="1"/>
            <a:r>
              <a:rPr lang="en-US" sz="1200" kern="1200" dirty="0" smtClean="0">
                <a:solidFill>
                  <a:schemeClr val="tx1"/>
                </a:solidFill>
                <a:effectLst/>
                <a:latin typeface="Arial" charset="0"/>
                <a:ea typeface="+mn-ea"/>
                <a:cs typeface="+mn-cs"/>
              </a:rPr>
              <a:t>• Managing interaction</a:t>
            </a:r>
          </a:p>
          <a:p>
            <a:endParaRPr lang="en-US" dirty="0"/>
          </a:p>
          <a:p>
            <a:r>
              <a:rPr lang="en-US" dirty="0"/>
              <a:t> </a:t>
            </a:r>
          </a:p>
          <a:p>
            <a:r>
              <a:rPr lang="en-US" dirty="0"/>
              <a:t>You start with data.  That data can be </a:t>
            </a:r>
            <a:r>
              <a:rPr lang="en-US" dirty="0" smtClean="0"/>
              <a:t> </a:t>
            </a:r>
            <a:r>
              <a:rPr lang="en-US" dirty="0"/>
              <a:t>managed data from database or it can be your own data in spreadsheets.  It’s up to you.</a:t>
            </a:r>
          </a:p>
          <a:p>
            <a:r>
              <a:rPr lang="en-US" dirty="0"/>
              <a:t> </a:t>
            </a:r>
            <a:r>
              <a:rPr lang="en-US" dirty="0" smtClean="0"/>
              <a:t>You </a:t>
            </a:r>
            <a:r>
              <a:rPr lang="en-US" dirty="0"/>
              <a:t>start by familiarizing yourself with the data.  You can look into the data and begin to understand any relationships.  </a:t>
            </a:r>
          </a:p>
          <a:p>
            <a:r>
              <a:rPr lang="en-US" dirty="0"/>
              <a:t> </a:t>
            </a:r>
            <a:r>
              <a:rPr lang="en-US" dirty="0" smtClean="0"/>
              <a:t>Next</a:t>
            </a:r>
            <a:r>
              <a:rPr lang="en-US" dirty="0"/>
              <a:t>,  you can apply visualizations to that data to help you discern patterns, problems, and trends.</a:t>
            </a:r>
          </a:p>
          <a:p>
            <a:r>
              <a:rPr lang="en-US" dirty="0"/>
              <a:t> </a:t>
            </a:r>
            <a:r>
              <a:rPr lang="en-US" dirty="0" smtClean="0"/>
              <a:t>You </a:t>
            </a:r>
            <a:r>
              <a:rPr lang="en-US" dirty="0"/>
              <a:t>can apply your own analysis to this by filtering the data, creating new calculations, and adding views of the data.</a:t>
            </a:r>
          </a:p>
          <a:p>
            <a:r>
              <a:rPr lang="en-US" dirty="0"/>
              <a:t> </a:t>
            </a:r>
            <a:r>
              <a:rPr lang="en-US" dirty="0" smtClean="0"/>
              <a:t>But </a:t>
            </a:r>
            <a:r>
              <a:rPr lang="en-US" dirty="0"/>
              <a:t>truthfully, the data discovery process is not so linear.  At any time you can add new visualizations, add new combinations of data, and refine your data analysis. </a:t>
            </a:r>
          </a:p>
          <a:p>
            <a:r>
              <a:rPr lang="en-US" dirty="0"/>
              <a:t> </a:t>
            </a:r>
          </a:p>
          <a:p>
            <a:r>
              <a:rPr lang="en-US" dirty="0" smtClean="0"/>
              <a:t>Until </a:t>
            </a:r>
            <a:r>
              <a:rPr lang="en-US" dirty="0"/>
              <a:t>you arrive at the business insight.</a:t>
            </a:r>
          </a:p>
          <a:p>
            <a:r>
              <a:rPr lang="en-US" dirty="0"/>
              <a:t> </a:t>
            </a:r>
          </a:p>
          <a:p>
            <a:r>
              <a:rPr lang="en-US" b="1" dirty="0"/>
              <a:t>Data Discovery</a:t>
            </a:r>
            <a:r>
              <a:rPr lang="en-US" dirty="0"/>
              <a:t> is an exploratory and iterative process.  That exploratory process is highly visual. A good way to describe it is Visual OLAP.   It’s a better way for many people to understand data than the classic OLAP tabular format. And business people can do all this on their own without help from IT.  At the same time, IT can make sure this can securely deploy at scale and with high performance.</a:t>
            </a:r>
          </a:p>
          <a:p>
            <a:endParaRPr lang="en-US" dirty="0"/>
          </a:p>
        </p:txBody>
      </p:sp>
      <p:sp>
        <p:nvSpPr>
          <p:cNvPr id="4" name="Slide Number Placeholder 3"/>
          <p:cNvSpPr>
            <a:spLocks noGrp="1"/>
          </p:cNvSpPr>
          <p:nvPr>
            <p:ph type="sldNum" sz="quarter" idx="10"/>
          </p:nvPr>
        </p:nvSpPr>
        <p:spPr/>
        <p:txBody>
          <a:bodyPr/>
          <a:lstStyle/>
          <a:p>
            <a:fld id="{51658B88-4777-4447-A7E8-23AB32551816}" type="slidenum">
              <a:rPr lang="en-US" smtClean="0"/>
              <a:pPr/>
              <a:t>3</a:t>
            </a:fld>
            <a:endParaRPr lang="en-US"/>
          </a:p>
        </p:txBody>
      </p:sp>
    </p:spTree>
    <p:extLst>
      <p:ext uri="{BB962C8B-B14F-4D97-AF65-F5344CB8AC3E}">
        <p14:creationId xmlns:p14="http://schemas.microsoft.com/office/powerpoint/2010/main" val="330013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From </a:t>
            </a:r>
            <a:r>
              <a:rPr lang="en-US" dirty="0" smtClean="0">
                <a:hlinkClick r:id="rId3"/>
              </a:rPr>
              <a:t>Best Practices in Data Visualization</a:t>
            </a:r>
            <a:r>
              <a:rPr lang="en-US" dirty="0" smtClean="0"/>
              <a:t>, by </a:t>
            </a:r>
            <a:r>
              <a:rPr lang="en-US" dirty="0" err="1" smtClean="0"/>
              <a:t>Vihao</a:t>
            </a:r>
            <a:r>
              <a:rPr lang="en-US" dirty="0" smtClean="0"/>
              <a:t> Pham 2014</a:t>
            </a: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4</a:t>
            </a:fld>
            <a:endParaRPr lang="en-US"/>
          </a:p>
        </p:txBody>
      </p:sp>
    </p:spTree>
    <p:extLst>
      <p:ext uri="{BB962C8B-B14F-4D97-AF65-F5344CB8AC3E}">
        <p14:creationId xmlns:p14="http://schemas.microsoft.com/office/powerpoint/2010/main" val="277545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From Zelazny, G.  Saying It With Charts: The executive's Guide to Visual Communication McGraw Hill Professional,  March 15, 2001</a:t>
            </a:r>
          </a:p>
          <a:p>
            <a:endParaRPr lang="en-US" dirty="0" smtClean="0"/>
          </a:p>
        </p:txBody>
      </p:sp>
      <p:sp>
        <p:nvSpPr>
          <p:cNvPr id="4" name="Slide Number Placeholder 3"/>
          <p:cNvSpPr>
            <a:spLocks noGrp="1"/>
          </p:cNvSpPr>
          <p:nvPr>
            <p:ph type="sldNum" sz="quarter" idx="10"/>
          </p:nvPr>
        </p:nvSpPr>
        <p:spPr/>
        <p:txBody>
          <a:bodyPr/>
          <a:lstStyle/>
          <a:p>
            <a:fld id="{9544C06E-888D-4E5D-A8F3-41B9B282410C}" type="slidenum">
              <a:rPr lang="en-US" smtClean="0"/>
              <a:pPr/>
              <a:t>5</a:t>
            </a:fld>
            <a:endParaRPr lang="en-US"/>
          </a:p>
        </p:txBody>
      </p:sp>
    </p:spTree>
    <p:extLst>
      <p:ext uri="{BB962C8B-B14F-4D97-AF65-F5344CB8AC3E}">
        <p14:creationId xmlns:p14="http://schemas.microsoft.com/office/powerpoint/2010/main" val="2703637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a:t>Corporate Overview 2005 Version 1.0</a:t>
            </a:r>
          </a:p>
        </p:txBody>
      </p:sp>
      <p:sp>
        <p:nvSpPr>
          <p:cNvPr id="54275" name="Rectangle 3"/>
          <p:cNvSpPr>
            <a:spLocks noGrp="1" noChangeArrowheads="1"/>
          </p:cNvSpPr>
          <p:nvPr>
            <p:ph type="dt" sz="quarter" idx="1"/>
          </p:nvPr>
        </p:nvSpPr>
        <p:spPr>
          <a:noFill/>
        </p:spPr>
        <p:txBody>
          <a:bodyPr/>
          <a:lstStyle/>
          <a:p>
            <a:r>
              <a:rPr lang="en-US" dirty="0"/>
              <a:t>Last Updated: June 2005</a:t>
            </a:r>
            <a:endParaRPr lang="en-US" sz="1100" dirty="0">
              <a:latin typeface="Times New Roman" pitchFamily="18" charset="0"/>
            </a:endParaRPr>
          </a:p>
        </p:txBody>
      </p:sp>
      <p:sp>
        <p:nvSpPr>
          <p:cNvPr id="54276" name="Rectangle 7"/>
          <p:cNvSpPr>
            <a:spLocks noGrp="1" noChangeArrowheads="1"/>
          </p:cNvSpPr>
          <p:nvPr>
            <p:ph type="sldNum" sz="quarter" idx="5"/>
          </p:nvPr>
        </p:nvSpPr>
        <p:spPr>
          <a:noFill/>
        </p:spPr>
        <p:txBody>
          <a:bodyPr/>
          <a:lstStyle/>
          <a:p>
            <a:fld id="{D904D8D9-FABF-4EF4-8A09-AA83D72D9E0F}" type="slidenum">
              <a:rPr lang="en-US"/>
              <a:pPr/>
              <a:t>6</a:t>
            </a:fld>
            <a:endParaRPr lang="en-US"/>
          </a:p>
        </p:txBody>
      </p:sp>
      <p:sp>
        <p:nvSpPr>
          <p:cNvPr id="54277" name="Rectangle 2"/>
          <p:cNvSpPr>
            <a:spLocks noGrp="1" noRot="1" noChangeAspect="1" noChangeArrowheads="1" noTextEdit="1"/>
          </p:cNvSpPr>
          <p:nvPr>
            <p:ph type="sldImg"/>
          </p:nvPr>
        </p:nvSpPr>
        <p:spPr>
          <a:xfrm>
            <a:off x="1182688" y="698500"/>
            <a:ext cx="4645025" cy="3484563"/>
          </a:xfrm>
          <a:ln/>
        </p:spPr>
      </p:sp>
      <p:sp>
        <p:nvSpPr>
          <p:cNvPr id="54278" name="Rectangle 3"/>
          <p:cNvSpPr>
            <a:spLocks noGrp="1" noChangeArrowheads="1"/>
          </p:cNvSpPr>
          <p:nvPr>
            <p:ph type="body" idx="1"/>
          </p:nvPr>
        </p:nvSpPr>
        <p:spPr>
          <a:xfrm>
            <a:off x="934112" y="4416101"/>
            <a:ext cx="5142177" cy="4182457"/>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Adopted from Zelazny, G.  Saying It With Charts: The executive's Guide to Visual Communication McGraw Hill Professional,  March 15, 2001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effectLst/>
              <a:latin typeface="Arial" charset="0"/>
              <a:ea typeface="+mn-ea"/>
              <a:cs typeface="+mn-cs"/>
            </a:endParaRPr>
          </a:p>
          <a:p>
            <a:r>
              <a:rPr lang="en-US" dirty="0" smtClean="0"/>
              <a:t>According to Zelazny, “it’s not the data or measure that indicate which chart to use; it’s what you say about it.”  </a:t>
            </a:r>
          </a:p>
          <a:p>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extLst>
      <p:ext uri="{BB962C8B-B14F-4D97-AF65-F5344CB8AC3E}">
        <p14:creationId xmlns:p14="http://schemas.microsoft.com/office/powerpoint/2010/main" val="3070880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372B15-A0A0-4460-9554-399842666855}" type="slidenum">
              <a:rPr lang="en-US"/>
              <a:pPr/>
              <a:t>7</a:t>
            </a:fld>
            <a:endParaRPr lang="en-US"/>
          </a:p>
        </p:txBody>
      </p:sp>
      <p:sp>
        <p:nvSpPr>
          <p:cNvPr id="1267714" name="Rectangle 2"/>
          <p:cNvSpPr>
            <a:spLocks noGrp="1" noRot="1" noChangeAspect="1" noChangeArrowheads="1" noTextEdit="1"/>
          </p:cNvSpPr>
          <p:nvPr>
            <p:ph type="sldImg"/>
          </p:nvPr>
        </p:nvSpPr>
        <p:spPr>
          <a:ln/>
        </p:spPr>
      </p:sp>
      <p:sp>
        <p:nvSpPr>
          <p:cNvPr id="1267715" name="Rectangle 3"/>
          <p:cNvSpPr>
            <a:spLocks noGrp="1" noChangeArrowheads="1"/>
          </p:cNvSpPr>
          <p:nvPr>
            <p:ph type="body" idx="1"/>
          </p:nvPr>
        </p:nvSpPr>
        <p:spPr/>
        <p:txBody>
          <a:bodyPr>
            <a:normAutofit/>
          </a:bodyPr>
          <a:lstStyle/>
          <a:p>
            <a:r>
              <a:rPr lang="en-US" b="1" dirty="0" smtClean="0"/>
              <a:t>From Zelazny, G.  Saying It With Charts: The executive's Guide to Visual Communication McGraw Hill Professional,  March 15, 2001</a:t>
            </a:r>
          </a:p>
          <a:p>
            <a:endParaRPr lang="en-US" b="1" dirty="0" smtClean="0"/>
          </a:p>
        </p:txBody>
      </p:sp>
    </p:spTree>
    <p:extLst>
      <p:ext uri="{BB962C8B-B14F-4D97-AF65-F5344CB8AC3E}">
        <p14:creationId xmlns:p14="http://schemas.microsoft.com/office/powerpoint/2010/main" val="2398259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E1DB04-22B8-4F68-996F-35FB56C2979D}" type="slidenum">
              <a:rPr lang="en-US"/>
              <a:pPr/>
              <a:t>8</a:t>
            </a:fld>
            <a:endParaRPr lang="en-US"/>
          </a:p>
        </p:txBody>
      </p:sp>
      <p:sp>
        <p:nvSpPr>
          <p:cNvPr id="1368066" name="Rectangle 2"/>
          <p:cNvSpPr>
            <a:spLocks noGrp="1" noRot="1" noChangeAspect="1" noChangeArrowheads="1" noTextEdit="1"/>
          </p:cNvSpPr>
          <p:nvPr>
            <p:ph type="sldImg"/>
          </p:nvPr>
        </p:nvSpPr>
        <p:spPr>
          <a:ln/>
        </p:spPr>
      </p:sp>
      <p:sp>
        <p:nvSpPr>
          <p:cNvPr id="1368067" name="Rectangle 3"/>
          <p:cNvSpPr>
            <a:spLocks noGrp="1" noChangeArrowheads="1"/>
          </p:cNvSpPr>
          <p:nvPr>
            <p:ph type="body" idx="1"/>
          </p:nvPr>
        </p:nvSpPr>
        <p:spPr/>
        <p:txBody>
          <a:bodyPr>
            <a:normAutofit/>
          </a:bodyPr>
          <a:lstStyle/>
          <a:p>
            <a:endParaRPr lang="en-US" sz="700" b="1" dirty="0"/>
          </a:p>
        </p:txBody>
      </p:sp>
    </p:spTree>
    <p:extLst>
      <p:ext uri="{BB962C8B-B14F-4D97-AF65-F5344CB8AC3E}">
        <p14:creationId xmlns:p14="http://schemas.microsoft.com/office/powerpoint/2010/main" val="644713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2530" name="Picture 14"/>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9050" y="0"/>
            <a:ext cx="9182100" cy="6858000"/>
          </a:xfrm>
          <a:prstGeom prst="rect">
            <a:avLst/>
          </a:prstGeom>
          <a:noFill/>
          <a:ln w="9525">
            <a:noFill/>
            <a:miter lim="800000"/>
            <a:headEnd/>
            <a:tailEnd/>
          </a:ln>
        </p:spPr>
      </p:pic>
      <p:sp>
        <p:nvSpPr>
          <p:cNvPr id="22533" name="Rectangle 1029"/>
          <p:cNvSpPr>
            <a:spLocks noGrp="1" noChangeArrowheads="1"/>
          </p:cNvSpPr>
          <p:nvPr userDrawn="1"/>
        </p:nvSpPr>
        <p:spPr bwMode="auto">
          <a:xfrm>
            <a:off x="990600" y="1981200"/>
            <a:ext cx="7391400" cy="1143000"/>
          </a:xfrm>
          <a:prstGeom prst="rect">
            <a:avLst/>
          </a:prstGeom>
          <a:noFill/>
          <a:ln w="9525">
            <a:noFill/>
            <a:miter lim="800000"/>
            <a:headEnd/>
            <a:tailEnd/>
          </a:ln>
        </p:spPr>
        <p:txBody>
          <a:bodyPr wrap="none" lIns="0" tIns="0" rIns="0" bIns="0">
            <a:prstTxWarp prst="textNoShape">
              <a:avLst/>
            </a:prstTxWarp>
          </a:bodyPr>
          <a:lstStyle/>
          <a:p>
            <a:pPr eaLnBrk="0" hangingPunct="0"/>
            <a:r>
              <a:rPr lang="en-US" sz="3200">
                <a:solidFill>
                  <a:schemeClr val="bg1"/>
                </a:solidFill>
              </a:rPr>
              <a:t>Click to edit Master title style</a:t>
            </a:r>
          </a:p>
        </p:txBody>
      </p:sp>
      <p:sp>
        <p:nvSpPr>
          <p:cNvPr id="22534" name="Rectangle 1030"/>
          <p:cNvSpPr>
            <a:spLocks noGrp="1" noChangeArrowheads="1"/>
          </p:cNvSpPr>
          <p:nvPr userDrawn="1"/>
        </p:nvSpPr>
        <p:spPr bwMode="auto">
          <a:xfrm>
            <a:off x="990600" y="3200400"/>
            <a:ext cx="7391400" cy="914400"/>
          </a:xfrm>
          <a:prstGeom prst="rect">
            <a:avLst/>
          </a:prstGeom>
          <a:noFill/>
          <a:ln w="9525">
            <a:noFill/>
            <a:miter lim="800000"/>
            <a:headEnd/>
            <a:tailEnd/>
          </a:ln>
        </p:spPr>
        <p:txBody>
          <a:bodyPr lIns="0" tIns="0" rIns="0" bIns="0">
            <a:prstTxWarp prst="textNoShape">
              <a:avLst/>
            </a:prstTxWarp>
          </a:bodyPr>
          <a:lstStyle/>
          <a:p>
            <a:pPr eaLnBrk="0" hangingPunct="0"/>
            <a:r>
              <a:rPr lang="en-US">
                <a:solidFill>
                  <a:schemeClr val="bg1"/>
                </a:solidFill>
              </a:rPr>
              <a:t>Click to edit Master subtitle style</a:t>
            </a:r>
          </a:p>
        </p:txBody>
      </p:sp>
      <p:sp>
        <p:nvSpPr>
          <p:cNvPr id="5" name="Rectangle 4"/>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6" name="Picture 5" descr="BUSlogo_horiz_rgb_rv_tp.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7" name="TextBox 6"/>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pic>
        <p:nvPicPr>
          <p:cNvPr id="2" name="Picture 1" descr="iStock_000018487654Medium.jp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50"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ctr" rtl="0" eaLnBrk="1" fontAlgn="base" hangingPunct="1">
        <a:spcBef>
          <a:spcPct val="0"/>
        </a:spcBef>
        <a:spcAft>
          <a:spcPct val="0"/>
        </a:spcAft>
        <a:defRPr sz="3200" b="0" i="0" u="none">
          <a:solidFill>
            <a:srgbClr val="000000"/>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b="0" i="0" u="none">
          <a:solidFill>
            <a:srgbClr val="000000"/>
          </a:solidFill>
          <a:latin typeface="+mn-lt"/>
          <a:ea typeface="+mn-ea"/>
        </a:defRPr>
      </a:lvl2pPr>
      <a:lvl3pPr marL="1143000" indent="-228600" algn="l" rtl="0" eaLnBrk="1" fontAlgn="base" hangingPunct="1">
        <a:spcBef>
          <a:spcPct val="20000"/>
        </a:spcBef>
        <a:spcAft>
          <a:spcPct val="0"/>
        </a:spcAft>
        <a:buChar char="•"/>
        <a:defRPr>
          <a:solidFill>
            <a:srgbClr val="000000"/>
          </a:solidFill>
          <a:latin typeface="+mn-lt"/>
          <a:ea typeface="+mn-ea"/>
        </a:defRPr>
      </a:lvl3pPr>
      <a:lvl4pPr marL="1600200" indent="-228600" algn="l" rtl="0" eaLnBrk="1" fontAlgn="base" hangingPunct="1">
        <a:spcBef>
          <a:spcPct val="20000"/>
        </a:spcBef>
        <a:spcAft>
          <a:spcPct val="0"/>
        </a:spcAft>
        <a:buChar char="–"/>
        <a:defRPr sz="1600">
          <a:solidFill>
            <a:srgbClr val="000000"/>
          </a:solidFill>
          <a:latin typeface="+mn-lt"/>
          <a:ea typeface="+mn-ea"/>
        </a:defRPr>
      </a:lvl4pPr>
      <a:lvl5pPr marL="2057400" indent="-228600" algn="l" rtl="0" eaLnBrk="1" fontAlgn="base" hangingPunct="1">
        <a:spcBef>
          <a:spcPct val="20000"/>
        </a:spcBef>
        <a:spcAft>
          <a:spcPct val="0"/>
        </a:spcAft>
        <a:buChar char="»"/>
        <a:defRPr sz="1600">
          <a:solidFill>
            <a:srgbClr val="000000"/>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trategy.com/Strategy/media/downloads/training-events/microstrategy-world/2014-barcelona/MSTRWorldEU2014_T1_S3_Best_Practices_in_Data_Visualizations.pdf?ext=.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2.png"/><Relationship Id="rId3" Type="http://schemas.openxmlformats.org/officeDocument/2006/relationships/notesSlide" Target="../notesSlides/notesSlide6.xml"/><Relationship Id="rId7" Type="http://schemas.openxmlformats.org/officeDocument/2006/relationships/oleObject" Target="../embeddings/Microsoft_Excel_97-2003_Worksheet1.xls"/><Relationship Id="rId12"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oleObject" Target="../embeddings/Microsoft_Excel_97-2003_Worksheet3.xls"/><Relationship Id="rId3" Type="http://schemas.openxmlformats.org/officeDocument/2006/relationships/notesSlide" Target="../notesSlides/notesSlide7.xml"/><Relationship Id="rId7" Type="http://schemas.openxmlformats.org/officeDocument/2006/relationships/oleObject" Target="../embeddings/oleObject3.bin"/><Relationship Id="rId12" Type="http://schemas.openxmlformats.org/officeDocument/2006/relationships/image" Target="../media/image25.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23.emf"/><Relationship Id="rId11" Type="http://schemas.openxmlformats.org/officeDocument/2006/relationships/oleObject" Target="../embeddings/Microsoft_Excel_97-2003_Worksheet4.xls"/><Relationship Id="rId5" Type="http://schemas.openxmlformats.org/officeDocument/2006/relationships/oleObject" Target="../embeddings/Microsoft_Excel_97-2003_Worksheet2.xls"/><Relationship Id="rId10" Type="http://schemas.openxmlformats.org/officeDocument/2006/relationships/oleObject" Target="../embeddings/oleObject4.bin"/><Relationship Id="rId4" Type="http://schemas.openxmlformats.org/officeDocument/2006/relationships/oleObject" Target="../embeddings/oleObject2.bin"/><Relationship Id="rId9" Type="http://schemas.openxmlformats.org/officeDocument/2006/relationships/image" Target="../media/image24.emf"/></Relationships>
</file>

<file path=ppt/slides/_rels/slide9.xml.rels><?xml version="1.0" encoding="UTF-8" standalone="yes"?>
<Relationships xmlns="http://schemas.openxmlformats.org/package/2006/relationships"><Relationship Id="rId8" Type="http://schemas.openxmlformats.org/officeDocument/2006/relationships/oleObject" Target="../embeddings/Microsoft_Excel_97-2003_Worksheet6.xls"/><Relationship Id="rId13" Type="http://schemas.openxmlformats.org/officeDocument/2006/relationships/image" Target="../media/image26.png"/><Relationship Id="rId3" Type="http://schemas.openxmlformats.org/officeDocument/2006/relationships/notesSlide" Target="../notesSlides/notesSlide8.xml"/><Relationship Id="rId7" Type="http://schemas.openxmlformats.org/officeDocument/2006/relationships/oleObject" Target="../embeddings/oleObject6.bin"/><Relationship Id="rId12" Type="http://schemas.openxmlformats.org/officeDocument/2006/relationships/image" Target="../media/image25.emf"/><Relationship Id="rId2" Type="http://schemas.openxmlformats.org/officeDocument/2006/relationships/slideLayout" Target="../slideLayouts/slideLayout7.xml"/><Relationship Id="rId16" Type="http://schemas.openxmlformats.org/officeDocument/2006/relationships/image" Target="../media/image29.png"/><Relationship Id="rId1" Type="http://schemas.openxmlformats.org/officeDocument/2006/relationships/vmlDrawing" Target="../drawings/vmlDrawing3.vml"/><Relationship Id="rId6" Type="http://schemas.openxmlformats.org/officeDocument/2006/relationships/image" Target="../media/image23.emf"/><Relationship Id="rId11" Type="http://schemas.openxmlformats.org/officeDocument/2006/relationships/oleObject" Target="../embeddings/Microsoft_Excel_97-2003_Worksheet7.xls"/><Relationship Id="rId5" Type="http://schemas.openxmlformats.org/officeDocument/2006/relationships/oleObject" Target="../embeddings/Microsoft_Excel_97-2003_Worksheet5.xls"/><Relationship Id="rId15" Type="http://schemas.openxmlformats.org/officeDocument/2006/relationships/image" Target="../media/image28.png"/><Relationship Id="rId10" Type="http://schemas.openxmlformats.org/officeDocument/2006/relationships/oleObject" Target="../embeddings/oleObject7.bin"/><Relationship Id="rId4" Type="http://schemas.openxmlformats.org/officeDocument/2006/relationships/oleObject" Target="../embeddings/oleObject5.bin"/><Relationship Id="rId9" Type="http://schemas.openxmlformats.org/officeDocument/2006/relationships/image" Target="../media/image24.emf"/><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14400" y="1447800"/>
            <a:ext cx="7391400" cy="1143000"/>
          </a:xfrm>
        </p:spPr>
        <p:txBody>
          <a:bodyPr/>
          <a:lstStyle/>
          <a:p>
            <a:pPr algn="l"/>
            <a:r>
              <a:rPr lang="en-US" dirty="0"/>
              <a:t>Business Intelligence Concepts, </a:t>
            </a:r>
            <a:br>
              <a:rPr lang="en-US" dirty="0"/>
            </a:br>
            <a:r>
              <a:rPr lang="en-US" dirty="0"/>
              <a:t>Tools, and Applications  </a:t>
            </a:r>
          </a:p>
        </p:txBody>
      </p:sp>
      <p:sp>
        <p:nvSpPr>
          <p:cNvPr id="14338" name="Rectangle 3"/>
          <p:cNvSpPr>
            <a:spLocks noGrp="1" noChangeArrowheads="1"/>
          </p:cNvSpPr>
          <p:nvPr>
            <p:ph type="subTitle" idx="1"/>
          </p:nvPr>
        </p:nvSpPr>
        <p:spPr>
          <a:xfrm>
            <a:off x="914400" y="2971800"/>
            <a:ext cx="7848600" cy="914400"/>
          </a:xfrm>
        </p:spPr>
        <p:txBody>
          <a:bodyPr/>
          <a:lstStyle/>
          <a:p>
            <a:r>
              <a:rPr lang="en-US" dirty="0" smtClean="0"/>
              <a:t>Week 3: </a:t>
            </a:r>
            <a:r>
              <a:rPr lang="en-US" dirty="0"/>
              <a:t>Data Visualization and Dashboard </a:t>
            </a:r>
            <a:r>
              <a:rPr lang="en-US" dirty="0" smtClean="0"/>
              <a:t>Design</a:t>
            </a:r>
          </a:p>
          <a:p>
            <a:r>
              <a:rPr lang="en-US" dirty="0" smtClean="0"/>
              <a:t>Lesson 1: </a:t>
            </a:r>
            <a:r>
              <a:rPr lang="en-US" smtClean="0"/>
              <a:t>Data </a:t>
            </a:r>
            <a:r>
              <a:rPr lang="en-US" smtClean="0"/>
              <a:t>Visualization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Visualizations</a:t>
            </a:r>
            <a:endParaRPr lang="en-US" dirty="0"/>
          </a:p>
        </p:txBody>
      </p:sp>
      <p:sp>
        <p:nvSpPr>
          <p:cNvPr id="3" name="Content Placeholder 2"/>
          <p:cNvSpPr>
            <a:spLocks noGrp="1"/>
          </p:cNvSpPr>
          <p:nvPr>
            <p:ph idx="1"/>
          </p:nvPr>
        </p:nvSpPr>
        <p:spPr>
          <a:xfrm>
            <a:off x="154745" y="1146175"/>
            <a:ext cx="8538405" cy="5176838"/>
          </a:xfrm>
        </p:spPr>
        <p:txBody>
          <a:bodyPr/>
          <a:lstStyle/>
          <a:p>
            <a:r>
              <a:rPr lang="en-US" dirty="0" smtClean="0"/>
              <a:t>Learning Objectives</a:t>
            </a:r>
            <a:r>
              <a:rPr lang="en-US" dirty="0"/>
              <a:t> </a:t>
            </a:r>
            <a:endParaRPr lang="en-US" sz="2000" dirty="0"/>
          </a:p>
          <a:p>
            <a:pPr lvl="1"/>
            <a:r>
              <a:rPr lang="en-US" dirty="0"/>
              <a:t>Define data visualization. </a:t>
            </a:r>
            <a:endParaRPr lang="en-US" sz="1600" dirty="0"/>
          </a:p>
          <a:p>
            <a:pPr lvl="1"/>
            <a:r>
              <a:rPr lang="en-US" dirty="0"/>
              <a:t>Identify different types of data that can be visually represented. </a:t>
            </a:r>
            <a:endParaRPr lang="en-US" sz="1600" dirty="0"/>
          </a:p>
          <a:p>
            <a:pPr lvl="1"/>
            <a:r>
              <a:rPr lang="en-US" dirty="0"/>
              <a:t>List types of basic and composite charts and compare and determine which is most effective to display data associated with unique case studies </a:t>
            </a:r>
            <a:endParaRPr lang="en-US" dirty="0" smtClean="0"/>
          </a:p>
        </p:txBody>
      </p:sp>
    </p:spTree>
    <p:extLst>
      <p:ext uri="{BB962C8B-B14F-4D97-AF65-F5344CB8AC3E}">
        <p14:creationId xmlns:p14="http://schemas.microsoft.com/office/powerpoint/2010/main" val="219058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a:t>
            </a:r>
            <a:endParaRPr lang="en-US" dirty="0"/>
          </a:p>
        </p:txBody>
      </p:sp>
      <p:sp>
        <p:nvSpPr>
          <p:cNvPr id="3" name="Content Placeholder 2"/>
          <p:cNvSpPr>
            <a:spLocks noGrp="1"/>
          </p:cNvSpPr>
          <p:nvPr>
            <p:ph idx="1"/>
          </p:nvPr>
        </p:nvSpPr>
        <p:spPr>
          <a:xfrm>
            <a:off x="211015" y="1146175"/>
            <a:ext cx="8482135" cy="5176838"/>
          </a:xfrm>
        </p:spPr>
        <p:txBody>
          <a:bodyPr/>
          <a:lstStyle/>
          <a:p>
            <a:r>
              <a:rPr lang="en-US" b="0" dirty="0"/>
              <a:t>Companies and individuals increasingly rely on data to make good </a:t>
            </a:r>
            <a:r>
              <a:rPr lang="en-US" b="0" dirty="0" smtClean="0"/>
              <a:t>decisions.</a:t>
            </a:r>
          </a:p>
          <a:p>
            <a:pPr lvl="1"/>
            <a:r>
              <a:rPr lang="en-US" dirty="0"/>
              <a:t>B</a:t>
            </a:r>
            <a:r>
              <a:rPr lang="en-US" b="0" dirty="0" smtClean="0"/>
              <a:t>ecause </a:t>
            </a:r>
            <a:r>
              <a:rPr lang="en-US" b="0" dirty="0"/>
              <a:t>data is so voluminous, there is a need for visual tools that help people understand </a:t>
            </a:r>
            <a:r>
              <a:rPr lang="en-US" b="0" dirty="0" smtClean="0"/>
              <a:t>it.</a:t>
            </a:r>
          </a:p>
          <a:p>
            <a:r>
              <a:rPr lang="en-US" dirty="0"/>
              <a:t>D</a:t>
            </a:r>
            <a:r>
              <a:rPr lang="en-US" b="0" dirty="0" smtClean="0"/>
              <a:t>ata or information visualization</a:t>
            </a:r>
          </a:p>
          <a:p>
            <a:pPr lvl="1"/>
            <a:r>
              <a:rPr lang="en-US" dirty="0"/>
              <a:t>i</a:t>
            </a:r>
            <a:r>
              <a:rPr lang="en-US" b="0" dirty="0" smtClean="0"/>
              <a:t>s </a:t>
            </a:r>
            <a:r>
              <a:rPr lang="en-US" b="0" dirty="0"/>
              <a:t>the use of visual representations to explore, make sense of, and communicate </a:t>
            </a:r>
            <a:r>
              <a:rPr lang="en-US" b="0" dirty="0" smtClean="0"/>
              <a:t>data.</a:t>
            </a:r>
          </a:p>
          <a:p>
            <a:r>
              <a:rPr lang="en-US" dirty="0"/>
              <a:t>W</a:t>
            </a:r>
            <a:r>
              <a:rPr lang="en-US" b="0" dirty="0" smtClean="0"/>
              <a:t>hat is portrayed in data visualizations</a:t>
            </a:r>
          </a:p>
          <a:p>
            <a:pPr lvl="1"/>
            <a:r>
              <a:rPr lang="en-US" dirty="0"/>
              <a:t>i</a:t>
            </a:r>
            <a:r>
              <a:rPr lang="en-US" b="0" dirty="0" smtClean="0"/>
              <a:t>s the information (aggregations, summarizations, and contextualization) and not the data.</a:t>
            </a:r>
          </a:p>
        </p:txBody>
      </p:sp>
    </p:spTree>
    <p:extLst>
      <p:ext uri="{BB962C8B-B14F-4D97-AF65-F5344CB8AC3E}">
        <p14:creationId xmlns:p14="http://schemas.microsoft.com/office/powerpoint/2010/main" val="415642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bwMode="auto">
          <a:xfrm>
            <a:off x="1237521" y="1495426"/>
            <a:ext cx="6501729" cy="3990974"/>
          </a:xfrm>
          <a:prstGeom prst="roundRect">
            <a:avLst>
              <a:gd name="adj" fmla="val 4868"/>
            </a:avLst>
          </a:prstGeom>
          <a:solidFill>
            <a:schemeClr val="bg1">
              <a:lumMod val="95000"/>
            </a:schemeClr>
          </a:solidFill>
          <a:ln w="19050" cap="flat" cmpd="sng" algn="ctr">
            <a:noFill/>
            <a:prstDash val="solid"/>
            <a:round/>
            <a:headEnd type="none" w="med" len="med"/>
            <a:tailEnd type="stealth" w="med" len="sm"/>
          </a:ln>
          <a:effectLst>
            <a:outerShdw blurRad="50800" dist="38100" dir="2700000" algn="tl" rotWithShape="0">
              <a:prstClr val="black">
                <a:alpha val="40000"/>
              </a:prstClr>
            </a:outerShdw>
          </a:effectLst>
        </p:spPr>
        <p:txBody>
          <a:bodyPr vert="horz" wrap="square" lIns="45720" tIns="45720" rIns="4572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ＭＳ Ｐゴシック" pitchFamily="80" charset="-128"/>
              <a:cs typeface="Calibri" pitchFamily="34" charset="0"/>
            </a:endParaRPr>
          </a:p>
        </p:txBody>
      </p:sp>
      <p:sp>
        <p:nvSpPr>
          <p:cNvPr id="2" name="Title 1"/>
          <p:cNvSpPr>
            <a:spLocks noGrp="1"/>
          </p:cNvSpPr>
          <p:nvPr>
            <p:ph type="title"/>
          </p:nvPr>
        </p:nvSpPr>
        <p:spPr/>
        <p:txBody>
          <a:bodyPr/>
          <a:lstStyle/>
          <a:p>
            <a:r>
              <a:rPr lang="en-US" sz="2800" dirty="0" smtClean="0"/>
              <a:t>Visual Data Discovery Empowers Business People </a:t>
            </a:r>
            <a:br>
              <a:rPr lang="en-US" sz="2800" dirty="0" smtClean="0"/>
            </a:br>
            <a:r>
              <a:rPr lang="en-US" sz="2800" dirty="0" smtClean="0"/>
              <a:t>to Conduct Analysis without IT Help</a:t>
            </a:r>
            <a:endParaRPr lang="en-US" sz="2800" dirty="0"/>
          </a:p>
        </p:txBody>
      </p:sp>
      <p:sp>
        <p:nvSpPr>
          <p:cNvPr id="5" name="AutoShape 39"/>
          <p:cNvSpPr>
            <a:spLocks noChangeAspect="1" noChangeArrowheads="1"/>
          </p:cNvSpPr>
          <p:nvPr/>
        </p:nvSpPr>
        <p:spPr bwMode="auto">
          <a:xfrm>
            <a:off x="228600" y="3014913"/>
            <a:ext cx="535243" cy="648534"/>
          </a:xfrm>
          <a:prstGeom prst="can">
            <a:avLst>
              <a:gd name="adj" fmla="val 33043"/>
            </a:avLst>
          </a:prstGeom>
          <a:gradFill rotWithShape="1">
            <a:gsLst>
              <a:gs pos="0">
                <a:schemeClr val="bg2"/>
              </a:gs>
              <a:gs pos="50000">
                <a:srgbClr val="EAEAEA"/>
              </a:gs>
              <a:gs pos="100000">
                <a:schemeClr val="bg2"/>
              </a:gs>
            </a:gsLst>
            <a:lin ang="0" scaled="1"/>
          </a:gradFill>
          <a:ln w="9525">
            <a:noFill/>
            <a:round/>
            <a:headEnd/>
            <a:tailEnd/>
          </a:ln>
          <a:effectLst>
            <a:outerShdw blurRad="50800" dist="38100" dir="2700000" algn="tl" rotWithShape="0">
              <a:prstClr val="black">
                <a:alpha val="40000"/>
              </a:prstClr>
            </a:outerShdw>
          </a:effectLst>
        </p:spPr>
        <p:txBody>
          <a:bodyPr wrap="none" lIns="45720" rIns="45720" anchor="ctr"/>
          <a:lstStyle/>
          <a:p>
            <a:endParaRPr lang="en-US">
              <a:latin typeface="Calibri" pitchFamily="34" charset="0"/>
              <a:cs typeface="Calibri" pitchFamily="34" charset="0"/>
            </a:endParaRPr>
          </a:p>
        </p:txBody>
      </p:sp>
      <p:grpSp>
        <p:nvGrpSpPr>
          <p:cNvPr id="6" name="Group 5"/>
          <p:cNvGrpSpPr/>
          <p:nvPr/>
        </p:nvGrpSpPr>
        <p:grpSpPr>
          <a:xfrm>
            <a:off x="3991315" y="3223496"/>
            <a:ext cx="912457" cy="885328"/>
            <a:chOff x="4057302" y="2279282"/>
            <a:chExt cx="912457" cy="691686"/>
          </a:xfrm>
        </p:grpSpPr>
        <p:sp>
          <p:nvSpPr>
            <p:cNvPr id="7" name="Isosceles Triangle 6"/>
            <p:cNvSpPr/>
            <p:nvPr/>
          </p:nvSpPr>
          <p:spPr bwMode="auto">
            <a:xfrm>
              <a:off x="4551460" y="2279287"/>
              <a:ext cx="251222" cy="161925"/>
            </a:xfrm>
            <a:prstGeom prst="triangle">
              <a:avLst/>
            </a:prstGeom>
            <a:solidFill>
              <a:schemeClr val="bg1">
                <a:lumMod val="95000"/>
              </a:schemeClr>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Pct val="85000"/>
                <a:buFont typeface="Marlett" pitchFamily="2" charset="2"/>
                <a:buNone/>
                <a:tabLst/>
              </a:pPr>
              <a:endParaRPr kumimoji="0" lang="en-US" sz="1200" b="1" i="0" u="none" strike="noStrike" cap="none" normalizeH="0" baseline="0" dirty="0" smtClean="0">
                <a:ln>
                  <a:noFill/>
                </a:ln>
                <a:solidFill>
                  <a:schemeClr val="tx1"/>
                </a:solidFill>
                <a:effectLst/>
                <a:latin typeface="Calibri" pitchFamily="34" charset="0"/>
                <a:cs typeface="Calibri" pitchFamily="34" charset="0"/>
              </a:endParaRPr>
            </a:p>
          </p:txBody>
        </p:sp>
        <p:sp>
          <p:nvSpPr>
            <p:cNvPr id="8" name="Isosceles Triangle 7"/>
            <p:cNvSpPr/>
            <p:nvPr/>
          </p:nvSpPr>
          <p:spPr bwMode="auto">
            <a:xfrm>
              <a:off x="4212774" y="2279282"/>
              <a:ext cx="251222" cy="161925"/>
            </a:xfrm>
            <a:prstGeom prst="triangle">
              <a:avLst/>
            </a:prstGeom>
            <a:solidFill>
              <a:schemeClr val="bg1">
                <a:lumMod val="95000"/>
              </a:schemeClr>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Pct val="85000"/>
                <a:buFont typeface="Marlett" pitchFamily="2" charset="2"/>
                <a:buNone/>
                <a:tabLst/>
              </a:pPr>
              <a:endParaRPr kumimoji="0" lang="en-US" sz="1200" b="1" i="0" u="none" strike="noStrike" cap="none" normalizeH="0" baseline="0" dirty="0" smtClean="0">
                <a:ln>
                  <a:noFill/>
                </a:ln>
                <a:solidFill>
                  <a:schemeClr val="tx1"/>
                </a:solidFill>
                <a:effectLst/>
                <a:latin typeface="Calibri" pitchFamily="34" charset="0"/>
                <a:cs typeface="Calibri" pitchFamily="34" charset="0"/>
              </a:endParaRPr>
            </a:p>
          </p:txBody>
        </p:sp>
        <p:pic>
          <p:nvPicPr>
            <p:cNvPr id="9" name="Picture 4" descr="image004"/>
            <p:cNvPicPr>
              <a:picLocks noChangeAspect="1" noChangeArrowheads="1"/>
            </p:cNvPicPr>
            <p:nvPr/>
          </p:nvPicPr>
          <p:blipFill rotWithShape="1">
            <a:blip r:embed="rId3" cstate="print"/>
            <a:srcRect l="35283" t="9080" r="11594" b="3173"/>
            <a:stretch/>
          </p:blipFill>
          <p:spPr bwMode="auto">
            <a:xfrm>
              <a:off x="4057302" y="2285168"/>
              <a:ext cx="912457" cy="685800"/>
            </a:xfrm>
            <a:prstGeom prst="rect">
              <a:avLst/>
            </a:prstGeom>
            <a:ln w="12700">
              <a:solidFill>
                <a:schemeClr val="tx1">
                  <a:lumMod val="50000"/>
                  <a:lumOff val="50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pic>
      </p:grpSp>
      <p:sp>
        <p:nvSpPr>
          <p:cNvPr id="10" name="TextBox 9"/>
          <p:cNvSpPr txBox="1"/>
          <p:nvPr/>
        </p:nvSpPr>
        <p:spPr>
          <a:xfrm>
            <a:off x="1661328" y="4688444"/>
            <a:ext cx="1559174" cy="369332"/>
          </a:xfrm>
          <a:prstGeom prst="rect">
            <a:avLst/>
          </a:prstGeom>
          <a:noFill/>
        </p:spPr>
        <p:txBody>
          <a:bodyPr wrap="square" rtlCol="0">
            <a:spAutoFit/>
          </a:bodyPr>
          <a:lstStyle/>
          <a:p>
            <a:pPr algn="ctr"/>
            <a:r>
              <a:rPr lang="en-US" sz="1800" dirty="0" smtClean="0">
                <a:solidFill>
                  <a:srgbClr val="000000"/>
                </a:solidFill>
                <a:latin typeface="Calibri" pitchFamily="34" charset="0"/>
                <a:cs typeface="Calibri" pitchFamily="34" charset="0"/>
              </a:rPr>
              <a:t>Familiarize</a:t>
            </a:r>
          </a:p>
        </p:txBody>
      </p:sp>
      <p:sp>
        <p:nvSpPr>
          <p:cNvPr id="11" name="TextBox 10"/>
          <p:cNvSpPr txBox="1"/>
          <p:nvPr/>
        </p:nvSpPr>
        <p:spPr>
          <a:xfrm>
            <a:off x="3727017" y="4688444"/>
            <a:ext cx="1504211" cy="369332"/>
          </a:xfrm>
          <a:prstGeom prst="rect">
            <a:avLst/>
          </a:prstGeom>
          <a:noFill/>
        </p:spPr>
        <p:txBody>
          <a:bodyPr wrap="square" rtlCol="0">
            <a:spAutoFit/>
          </a:bodyPr>
          <a:lstStyle/>
          <a:p>
            <a:pPr algn="ctr"/>
            <a:r>
              <a:rPr lang="en-US" sz="1800" dirty="0" smtClean="0">
                <a:solidFill>
                  <a:srgbClr val="000000"/>
                </a:solidFill>
                <a:latin typeface="Calibri" pitchFamily="34" charset="0"/>
                <a:cs typeface="Calibri" pitchFamily="34" charset="0"/>
              </a:rPr>
              <a:t>Visualize</a:t>
            </a:r>
          </a:p>
        </p:txBody>
      </p:sp>
      <p:sp>
        <p:nvSpPr>
          <p:cNvPr id="12" name="TextBox 11"/>
          <p:cNvSpPr txBox="1"/>
          <p:nvPr/>
        </p:nvSpPr>
        <p:spPr>
          <a:xfrm>
            <a:off x="5867400" y="4543426"/>
            <a:ext cx="1356169" cy="646331"/>
          </a:xfrm>
          <a:prstGeom prst="rect">
            <a:avLst/>
          </a:prstGeom>
          <a:noFill/>
        </p:spPr>
        <p:txBody>
          <a:bodyPr wrap="square" rtlCol="0">
            <a:spAutoFit/>
          </a:bodyPr>
          <a:lstStyle/>
          <a:p>
            <a:pPr algn="ctr"/>
            <a:r>
              <a:rPr lang="en-US" sz="1800" dirty="0" smtClean="0">
                <a:solidFill>
                  <a:srgbClr val="000000"/>
                </a:solidFill>
                <a:latin typeface="Calibri" pitchFamily="34" charset="0"/>
                <a:cs typeface="Calibri" pitchFamily="34" charset="0"/>
              </a:rPr>
              <a:t>Analyze &amp; Explore</a:t>
            </a:r>
          </a:p>
        </p:txBody>
      </p:sp>
      <p:pic>
        <p:nvPicPr>
          <p:cNvPr id="13" name="Picture 2" descr="D:\MSTR\WebShare\Monte Carlo\VI Session\screenshots\hr block 4.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9731" t="6720" r="5890" b="4167"/>
          <a:stretch/>
        </p:blipFill>
        <p:spPr bwMode="auto">
          <a:xfrm>
            <a:off x="7924800" y="3053823"/>
            <a:ext cx="1042446" cy="891635"/>
          </a:xfrm>
          <a:prstGeom prst="rect">
            <a:avLst/>
          </a:prstGeom>
          <a:ln w="9525">
            <a:solidFill>
              <a:schemeClr val="tx1">
                <a:lumMod val="50000"/>
                <a:lumOff val="50000"/>
              </a:schemeClr>
            </a:solidFill>
            <a:headEnd/>
            <a:tailEnd/>
          </a:ln>
          <a:effectLst>
            <a:outerShdw blurRad="50800" dist="38100" dir="2700000" algn="tl" rotWithShape="0">
              <a:prstClr val="black">
                <a:alpha val="40000"/>
              </a:prstClr>
            </a:outerShdw>
          </a:effectLst>
          <a:extLst/>
        </p:spPr>
        <p:style>
          <a:lnRef idx="2">
            <a:schemeClr val="accent1"/>
          </a:lnRef>
          <a:fillRef idx="1">
            <a:schemeClr val="lt1"/>
          </a:fillRef>
          <a:effectRef idx="0">
            <a:schemeClr val="accent1"/>
          </a:effectRef>
          <a:fontRef idx="minor">
            <a:schemeClr val="dk1"/>
          </a:fontRef>
        </p:style>
      </p:pic>
      <p:grpSp>
        <p:nvGrpSpPr>
          <p:cNvPr id="14" name="Group 13"/>
          <p:cNvGrpSpPr/>
          <p:nvPr/>
        </p:nvGrpSpPr>
        <p:grpSpPr>
          <a:xfrm>
            <a:off x="1800709" y="3259660"/>
            <a:ext cx="1363248" cy="844558"/>
            <a:chOff x="1866696" y="2355842"/>
            <a:chExt cx="1363248" cy="586548"/>
          </a:xfrm>
        </p:grpSpPr>
        <p:sp>
          <p:nvSpPr>
            <p:cNvPr id="15" name="Isosceles Triangle 14"/>
            <p:cNvSpPr/>
            <p:nvPr/>
          </p:nvSpPr>
          <p:spPr bwMode="auto">
            <a:xfrm>
              <a:off x="2820006" y="2767311"/>
              <a:ext cx="251222" cy="161925"/>
            </a:xfrm>
            <a:prstGeom prst="triangle">
              <a:avLst/>
            </a:prstGeom>
            <a:solidFill>
              <a:schemeClr val="bg1">
                <a:lumMod val="95000"/>
              </a:schemeClr>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Pct val="85000"/>
                <a:buFont typeface="Marlett" pitchFamily="2" charset="2"/>
                <a:buNone/>
                <a:tabLst/>
              </a:pPr>
              <a:endParaRPr kumimoji="0" lang="en-US" sz="1200" b="1" i="0" u="none" strike="noStrike" cap="none" normalizeH="0" baseline="0" dirty="0" smtClean="0">
                <a:ln>
                  <a:noFill/>
                </a:ln>
                <a:solidFill>
                  <a:schemeClr val="tx1"/>
                </a:solidFill>
                <a:effectLst/>
                <a:latin typeface="Calibri" pitchFamily="34" charset="0"/>
                <a:cs typeface="Calibri" pitchFamily="34" charset="0"/>
              </a:endParaRPr>
            </a:p>
          </p:txBody>
        </p:sp>
        <p:pic>
          <p:nvPicPr>
            <p:cNvPr id="1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4402" y="2472658"/>
              <a:ext cx="949294" cy="4000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4" descr="The Stock Market Royalty Free Stock Phot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66696" y="2355842"/>
              <a:ext cx="1363248" cy="58654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grpSp>
      <p:sp>
        <p:nvSpPr>
          <p:cNvPr id="18" name="Right Arrow 17"/>
          <p:cNvSpPr/>
          <p:nvPr/>
        </p:nvSpPr>
        <p:spPr bwMode="auto">
          <a:xfrm>
            <a:off x="7236482" y="3610742"/>
            <a:ext cx="460741" cy="170684"/>
          </a:xfrm>
          <a:prstGeom prst="rightArrow">
            <a:avLst/>
          </a:prstGeom>
          <a:solidFill>
            <a:srgbClr val="82B73E"/>
          </a:solidFill>
          <a:ln w="9525" cap="flat" cmpd="sng" algn="ctr">
            <a:noFill/>
            <a:prstDash val="solid"/>
            <a:round/>
            <a:headEnd type="none" w="med" len="med"/>
            <a:tailEnd type="none" w="med" len="med"/>
          </a:ln>
          <a:effectLst>
            <a:outerShdw blurRad="50800" dist="38100" dir="2700000" algn="tl" rotWithShape="0">
              <a:srgbClr val="0B507F">
                <a:alpha val="40000"/>
              </a:srgbClr>
            </a:outerShdw>
          </a:effectLst>
        </p:spPr>
        <p:txBody>
          <a:bodyPr vert="horz" wrap="square" lIns="91440" tIns="45720" rIns="91440" bIns="45720" numCol="1" rtlCol="0" anchor="ctr" anchorCtr="0" compatLnSpc="1">
            <a:prstTxWarp prst="textNoShape">
              <a:avLst/>
            </a:prstTxWarp>
          </a:bodyPr>
          <a:lstStyle/>
          <a:p>
            <a:pPr algn="ctr"/>
            <a:endParaRPr lang="en-US" sz="1200" dirty="0">
              <a:latin typeface="Calibri" pitchFamily="34" charset="0"/>
              <a:cs typeface="Calibri" pitchFamily="34" charset="0"/>
            </a:endParaRPr>
          </a:p>
        </p:txBody>
      </p:sp>
      <p:sp>
        <p:nvSpPr>
          <p:cNvPr id="19" name="TextBox 18"/>
          <p:cNvSpPr txBox="1"/>
          <p:nvPr/>
        </p:nvSpPr>
        <p:spPr>
          <a:xfrm>
            <a:off x="7705726" y="4615161"/>
            <a:ext cx="1482660" cy="461665"/>
          </a:xfrm>
          <a:prstGeom prst="rect">
            <a:avLst/>
          </a:prstGeom>
          <a:noFill/>
        </p:spPr>
        <p:txBody>
          <a:bodyPr wrap="square" rtlCol="0">
            <a:spAutoFit/>
          </a:bodyPr>
          <a:lstStyle/>
          <a:p>
            <a:pPr algn="ctr"/>
            <a:r>
              <a:rPr lang="en-US" sz="2400" b="1" dirty="0" smtClean="0">
                <a:solidFill>
                  <a:srgbClr val="000000"/>
                </a:solidFill>
                <a:latin typeface="Calibri" pitchFamily="34" charset="0"/>
                <a:cs typeface="Calibri" pitchFamily="34" charset="0"/>
              </a:rPr>
              <a:t>Insight</a:t>
            </a:r>
          </a:p>
        </p:txBody>
      </p:sp>
      <p:cxnSp>
        <p:nvCxnSpPr>
          <p:cNvPr id="20" name="Curved Connector 19"/>
          <p:cNvCxnSpPr>
            <a:stCxn id="8" idx="0"/>
            <a:endCxn id="17" idx="0"/>
          </p:cNvCxnSpPr>
          <p:nvPr/>
        </p:nvCxnSpPr>
        <p:spPr bwMode="auto">
          <a:xfrm rot="16200000" flipH="1" flipV="1">
            <a:off x="3359284" y="2346545"/>
            <a:ext cx="36164" cy="1790065"/>
          </a:xfrm>
          <a:prstGeom prst="curvedConnector3">
            <a:avLst>
              <a:gd name="adj1" fmla="val -632120"/>
            </a:avLst>
          </a:prstGeom>
          <a:solidFill>
            <a:schemeClr val="accent1"/>
          </a:solidFill>
          <a:ln w="28575" cap="flat" cmpd="sng" algn="ctr">
            <a:solidFill>
              <a:srgbClr val="0B507F"/>
            </a:solidFill>
            <a:prstDash val="solid"/>
            <a:round/>
            <a:headEnd type="none" w="med" len="med"/>
            <a:tailEnd type="triangle"/>
          </a:ln>
          <a:effectLst/>
        </p:spPr>
      </p:cxnSp>
      <p:cxnSp>
        <p:nvCxnSpPr>
          <p:cNvPr id="21" name="Curved Connector 20"/>
          <p:cNvCxnSpPr>
            <a:stCxn id="41" idx="0"/>
            <a:endCxn id="7" idx="0"/>
          </p:cNvCxnSpPr>
          <p:nvPr/>
        </p:nvCxnSpPr>
        <p:spPr bwMode="auto">
          <a:xfrm rot="16200000" flipV="1">
            <a:off x="5321762" y="2512825"/>
            <a:ext cx="123889" cy="1545244"/>
          </a:xfrm>
          <a:prstGeom prst="curvedConnector3">
            <a:avLst>
              <a:gd name="adj1" fmla="val 284520"/>
            </a:avLst>
          </a:prstGeom>
          <a:solidFill>
            <a:schemeClr val="accent1"/>
          </a:solidFill>
          <a:ln w="28575" cap="flat" cmpd="sng" algn="ctr">
            <a:solidFill>
              <a:srgbClr val="0B507F"/>
            </a:solidFill>
            <a:prstDash val="solid"/>
            <a:round/>
            <a:headEnd type="none" w="med" len="med"/>
            <a:tailEnd type="triangle"/>
          </a:ln>
          <a:effectLst/>
        </p:spPr>
      </p:cxnSp>
      <p:cxnSp>
        <p:nvCxnSpPr>
          <p:cNvPr id="22" name="Curved Connector 21"/>
          <p:cNvCxnSpPr>
            <a:stCxn id="36" idx="2"/>
            <a:endCxn id="15" idx="3"/>
          </p:cNvCxnSpPr>
          <p:nvPr/>
        </p:nvCxnSpPr>
        <p:spPr bwMode="auto">
          <a:xfrm rot="5400000" flipH="1">
            <a:off x="4444711" y="2520197"/>
            <a:ext cx="10029" cy="3140191"/>
          </a:xfrm>
          <a:prstGeom prst="curvedConnector3">
            <a:avLst>
              <a:gd name="adj1" fmla="val -2279390"/>
            </a:avLst>
          </a:prstGeom>
          <a:solidFill>
            <a:schemeClr val="accent1"/>
          </a:solidFill>
          <a:ln w="28575" cap="flat" cmpd="sng" algn="ctr">
            <a:solidFill>
              <a:srgbClr val="0B507F"/>
            </a:solidFill>
            <a:prstDash val="solid"/>
            <a:round/>
            <a:headEnd type="none" w="med" len="med"/>
            <a:tailEnd type="triangle"/>
          </a:ln>
          <a:effectLst/>
        </p:spPr>
      </p:cxnSp>
      <p:pic>
        <p:nvPicPr>
          <p:cNvPr id="23" name="Picture 21"/>
          <p:cNvPicPr>
            <a:picLocks noChangeAspect="1" noChangeArrowheads="1"/>
          </p:cNvPicPr>
          <p:nvPr/>
        </p:nvPicPr>
        <p:blipFill>
          <a:blip r:embed="rId7" cstate="print"/>
          <a:srcRect/>
          <a:stretch>
            <a:fillRect/>
          </a:stretch>
        </p:blipFill>
        <p:spPr bwMode="auto">
          <a:xfrm>
            <a:off x="540232" y="3305726"/>
            <a:ext cx="603687" cy="639733"/>
          </a:xfrm>
          <a:prstGeom prst="rect">
            <a:avLst/>
          </a:prstGeom>
          <a:noFill/>
          <a:ln w="3175" algn="ctr">
            <a:noFill/>
            <a:miter lim="800000"/>
            <a:headEnd/>
            <a:tailEnd/>
          </a:ln>
          <a:effectLst>
            <a:outerShdw blurRad="50800" dist="38100" dir="2700000" algn="tl" rotWithShape="0">
              <a:prstClr val="black">
                <a:alpha val="40000"/>
              </a:prstClr>
            </a:outerShdw>
          </a:effectLst>
        </p:spPr>
      </p:pic>
      <p:sp>
        <p:nvSpPr>
          <p:cNvPr id="24" name="Cube 23"/>
          <p:cNvSpPr/>
          <p:nvPr/>
        </p:nvSpPr>
        <p:spPr bwMode="auto">
          <a:xfrm>
            <a:off x="228601" y="3869260"/>
            <a:ext cx="535243" cy="479129"/>
          </a:xfrm>
          <a:prstGeom prst="cube">
            <a:avLst/>
          </a:prstGeom>
          <a:solidFill>
            <a:srgbClr val="0099FF">
              <a:alpha val="54000"/>
            </a:srgbClr>
          </a:solidFill>
          <a:ln w="9525" cap="rnd" cmpd="sng" algn="ctr">
            <a:solidFill>
              <a:schemeClr val="bg1"/>
            </a:solidFill>
            <a:prstDash val="solid"/>
            <a:round/>
            <a:headEnd type="none" w="med" len="med"/>
            <a:tailEnd type="none" w="med" len="med"/>
          </a:ln>
          <a:effectLst>
            <a:outerShdw blurRad="50800" dist="38100" dir="2700000" algn="tl" rotWithShape="0">
              <a:prstClr val="black">
                <a:alpha val="40000"/>
              </a:prstClr>
            </a:outerShdw>
            <a:reflection blurRad="6350" stA="50000" endA="300" endPos="55000" dir="5400000" sy="-100000" algn="bl" rotWithShape="0"/>
          </a:effectLst>
          <a:scene3d>
            <a:camera prst="orthographicFront">
              <a:rot lat="0" lon="0" rev="0"/>
            </a:camera>
            <a:lightRig rig="threePt" dir="t"/>
          </a:scene3d>
          <a:sp3d prstMaterial="plastic"/>
        </p:spPr>
        <p:txBody>
          <a:bodyPr vert="horz" wrap="square" lIns="91440" tIns="45720" rIns="91440" bIns="45720" numCol="1" rtlCol="0" anchor="t" anchorCtr="0" compatLnSpc="1">
            <a:prstTxWarp prst="textNoShape">
              <a:avLst/>
            </a:prstTxWarp>
          </a:bodyPr>
          <a:lstStyle/>
          <a:p>
            <a:pPr>
              <a:buSzTx/>
              <a:buFontTx/>
              <a:buNone/>
            </a:pPr>
            <a:endParaRPr lang="en-US" sz="2400" b="0">
              <a:latin typeface="Calibri" pitchFamily="34" charset="0"/>
              <a:ea typeface="ＭＳ Ｐゴシック" pitchFamily="-109" charset="-128"/>
              <a:cs typeface="Calibri" pitchFamily="34" charset="0"/>
            </a:endParaRPr>
          </a:p>
        </p:txBody>
      </p:sp>
      <p:sp>
        <p:nvSpPr>
          <p:cNvPr id="25" name="TextBox 24"/>
          <p:cNvSpPr txBox="1"/>
          <p:nvPr/>
        </p:nvSpPr>
        <p:spPr>
          <a:xfrm>
            <a:off x="7796400" y="2021444"/>
            <a:ext cx="1227996" cy="369332"/>
          </a:xfrm>
          <a:prstGeom prst="rect">
            <a:avLst/>
          </a:prstGeom>
          <a:noFill/>
        </p:spPr>
        <p:txBody>
          <a:bodyPr wrap="square" rtlCol="0">
            <a:spAutoFit/>
          </a:bodyPr>
          <a:lstStyle/>
          <a:p>
            <a:pPr algn="ctr"/>
            <a:r>
              <a:rPr lang="en-US" b="1" dirty="0" smtClean="0">
                <a:solidFill>
                  <a:srgbClr val="255C7A"/>
                </a:solidFill>
                <a:latin typeface="Calibri" pitchFamily="34" charset="0"/>
                <a:cs typeface="Calibri" pitchFamily="34" charset="0"/>
              </a:rPr>
              <a:t>Finish</a:t>
            </a:r>
          </a:p>
        </p:txBody>
      </p:sp>
      <p:sp>
        <p:nvSpPr>
          <p:cNvPr id="26" name="Right Arrow 25"/>
          <p:cNvSpPr/>
          <p:nvPr/>
        </p:nvSpPr>
        <p:spPr bwMode="auto">
          <a:xfrm>
            <a:off x="1313721" y="3612851"/>
            <a:ext cx="401467" cy="170684"/>
          </a:xfrm>
          <a:prstGeom prst="rightArrow">
            <a:avLst/>
          </a:prstGeom>
          <a:solidFill>
            <a:srgbClr val="82B73E"/>
          </a:solidFill>
          <a:ln w="9525" cap="flat" cmpd="sng" algn="ctr">
            <a:noFill/>
            <a:prstDash val="solid"/>
            <a:round/>
            <a:headEnd type="none" w="med" len="med"/>
            <a:tailEnd type="none" w="med" len="med"/>
          </a:ln>
          <a:effectLst>
            <a:outerShdw blurRad="50800" dist="38100" dir="2700000" algn="tl" rotWithShape="0">
              <a:srgbClr val="0B507F">
                <a:alpha val="40000"/>
              </a:srgbClr>
            </a:outerShdw>
          </a:effectLst>
        </p:spPr>
        <p:txBody>
          <a:bodyPr vert="horz" wrap="square" lIns="91440" tIns="45720" rIns="91440" bIns="45720" numCol="1" rtlCol="0" anchor="ctr" anchorCtr="0" compatLnSpc="1">
            <a:prstTxWarp prst="textNoShape">
              <a:avLst/>
            </a:prstTxWarp>
          </a:bodyPr>
          <a:lstStyle/>
          <a:p>
            <a:pPr algn="ctr"/>
            <a:endParaRPr lang="en-US" sz="1200" dirty="0">
              <a:latin typeface="Calibri" pitchFamily="34" charset="0"/>
              <a:cs typeface="Calibri" pitchFamily="34" charset="0"/>
            </a:endParaRPr>
          </a:p>
        </p:txBody>
      </p:sp>
      <p:sp>
        <p:nvSpPr>
          <p:cNvPr id="27" name="Right Arrow 26"/>
          <p:cNvSpPr/>
          <p:nvPr/>
        </p:nvSpPr>
        <p:spPr bwMode="auto">
          <a:xfrm>
            <a:off x="3367336" y="3607454"/>
            <a:ext cx="467715" cy="170684"/>
          </a:xfrm>
          <a:prstGeom prst="rightArrow">
            <a:avLst/>
          </a:prstGeom>
          <a:solidFill>
            <a:srgbClr val="82B73E"/>
          </a:solidFill>
          <a:ln w="9525" cap="flat" cmpd="sng" algn="ctr">
            <a:noFill/>
            <a:prstDash val="solid"/>
            <a:round/>
            <a:headEnd type="none" w="med" len="med"/>
            <a:tailEnd type="none" w="med" len="med"/>
          </a:ln>
          <a:effectLst>
            <a:outerShdw blurRad="50800" dist="38100" dir="2700000" algn="tl" rotWithShape="0">
              <a:srgbClr val="0B507F">
                <a:alpha val="40000"/>
              </a:srgbClr>
            </a:outerShdw>
          </a:effectLst>
        </p:spPr>
        <p:txBody>
          <a:bodyPr vert="horz" wrap="square" lIns="91440" tIns="45720" rIns="91440" bIns="45720" numCol="1" rtlCol="0" anchor="ctr" anchorCtr="0" compatLnSpc="1">
            <a:prstTxWarp prst="textNoShape">
              <a:avLst/>
            </a:prstTxWarp>
          </a:bodyPr>
          <a:lstStyle/>
          <a:p>
            <a:pPr algn="ctr"/>
            <a:endParaRPr lang="en-US" sz="1200" dirty="0">
              <a:latin typeface="Calibri" pitchFamily="34" charset="0"/>
              <a:cs typeface="Calibri" pitchFamily="34" charset="0"/>
            </a:endParaRPr>
          </a:p>
        </p:txBody>
      </p:sp>
      <p:sp>
        <p:nvSpPr>
          <p:cNvPr id="28" name="Right Arrow 27"/>
          <p:cNvSpPr/>
          <p:nvPr/>
        </p:nvSpPr>
        <p:spPr bwMode="auto">
          <a:xfrm>
            <a:off x="5059486" y="3600451"/>
            <a:ext cx="556361" cy="170684"/>
          </a:xfrm>
          <a:prstGeom prst="rightArrow">
            <a:avLst/>
          </a:prstGeom>
          <a:solidFill>
            <a:srgbClr val="82B73E"/>
          </a:solidFill>
          <a:ln w="9525" cap="flat" cmpd="sng" algn="ctr">
            <a:noFill/>
            <a:prstDash val="solid"/>
            <a:round/>
            <a:headEnd type="none" w="med" len="med"/>
            <a:tailEnd type="none" w="med" len="med"/>
          </a:ln>
          <a:effectLst>
            <a:outerShdw blurRad="50800" dist="38100" dir="2700000" algn="tl" rotWithShape="0">
              <a:srgbClr val="0B507F">
                <a:alpha val="40000"/>
              </a:srgbClr>
            </a:outerShdw>
          </a:effectLst>
        </p:spPr>
        <p:txBody>
          <a:bodyPr vert="horz" wrap="square" lIns="91440" tIns="45720" rIns="91440" bIns="45720" numCol="1" rtlCol="0" anchor="ctr" anchorCtr="0" compatLnSpc="1">
            <a:prstTxWarp prst="textNoShape">
              <a:avLst/>
            </a:prstTxWarp>
          </a:bodyPr>
          <a:lstStyle/>
          <a:p>
            <a:pPr algn="ctr"/>
            <a:endParaRPr lang="en-US" sz="1200" dirty="0">
              <a:latin typeface="Calibri" pitchFamily="34" charset="0"/>
              <a:cs typeface="Calibri" pitchFamily="34" charset="0"/>
            </a:endParaRPr>
          </a:p>
        </p:txBody>
      </p:sp>
      <p:grpSp>
        <p:nvGrpSpPr>
          <p:cNvPr id="29" name="Group 28"/>
          <p:cNvGrpSpPr/>
          <p:nvPr/>
        </p:nvGrpSpPr>
        <p:grpSpPr>
          <a:xfrm>
            <a:off x="5697230" y="3029270"/>
            <a:ext cx="1423188" cy="1220990"/>
            <a:chOff x="5763217" y="2066574"/>
            <a:chExt cx="1423188" cy="999330"/>
          </a:xfrm>
        </p:grpSpPr>
        <p:sp>
          <p:nvSpPr>
            <p:cNvPr id="30" name="Isosceles Triangle 29"/>
            <p:cNvSpPr/>
            <p:nvPr/>
          </p:nvSpPr>
          <p:spPr bwMode="auto">
            <a:xfrm>
              <a:off x="6724210" y="2894785"/>
              <a:ext cx="251222" cy="161925"/>
            </a:xfrm>
            <a:prstGeom prst="triangle">
              <a:avLst/>
            </a:prstGeom>
            <a:solidFill>
              <a:schemeClr val="bg1">
                <a:lumMod val="95000"/>
              </a:schemeClr>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Pct val="85000"/>
                <a:buFont typeface="Marlett" pitchFamily="2" charset="2"/>
                <a:buNone/>
                <a:tabLst/>
              </a:pPr>
              <a:endParaRPr kumimoji="0" lang="en-US" sz="1200" b="1" i="0" u="none" strike="noStrike" cap="none" normalizeH="0" baseline="0" dirty="0" smtClean="0">
                <a:ln>
                  <a:noFill/>
                </a:ln>
                <a:solidFill>
                  <a:schemeClr val="tx1"/>
                </a:solidFill>
                <a:effectLst/>
                <a:latin typeface="Calibri" pitchFamily="34" charset="0"/>
                <a:cs typeface="Calibri" pitchFamily="34" charset="0"/>
              </a:endParaRPr>
            </a:p>
          </p:txBody>
        </p:sp>
        <p:pic>
          <p:nvPicPr>
            <p:cNvPr id="31" name="Picture 2"/>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l="34394" t="6613" b="3298"/>
            <a:stretch/>
          </p:blipFill>
          <p:spPr bwMode="auto">
            <a:xfrm>
              <a:off x="6360621" y="2066574"/>
              <a:ext cx="825784" cy="411480"/>
            </a:xfrm>
            <a:prstGeom prst="rect">
              <a:avLst/>
            </a:prstGeom>
            <a:ln w="9525">
              <a:solidFill>
                <a:schemeClr val="tx1">
                  <a:lumMod val="50000"/>
                  <a:lumOff val="50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pic>
        <p:pic>
          <p:nvPicPr>
            <p:cNvPr id="32" name="Picture 31" descr="D:\MSTR\WebShare\Monte Carlo\VI Session\screenshots\stacked horiz graph.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9363"/>
            <a:stretch/>
          </p:blipFill>
          <p:spPr bwMode="auto">
            <a:xfrm>
              <a:off x="6110070" y="2355841"/>
              <a:ext cx="954548" cy="593267"/>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33" name="Picture 2" descr="image002"/>
            <p:cNvPicPr>
              <a:picLocks noChangeAspect="1" noChangeArrowheads="1"/>
            </p:cNvPicPr>
            <p:nvPr/>
          </p:nvPicPr>
          <p:blipFill rotWithShape="1">
            <a:blip r:embed="rId10" cstate="print"/>
            <a:srcRect l="23941"/>
            <a:stretch/>
          </p:blipFill>
          <p:spPr bwMode="auto">
            <a:xfrm>
              <a:off x="6432413" y="2618470"/>
              <a:ext cx="741811" cy="447434"/>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p:spPr>
        </p:pic>
        <p:grpSp>
          <p:nvGrpSpPr>
            <p:cNvPr id="34" name="Group 33"/>
            <p:cNvGrpSpPr/>
            <p:nvPr/>
          </p:nvGrpSpPr>
          <p:grpSpPr>
            <a:xfrm>
              <a:off x="5763217" y="2326943"/>
              <a:ext cx="918195" cy="617220"/>
              <a:chOff x="4891294" y="3100226"/>
              <a:chExt cx="918195" cy="822960"/>
            </a:xfrm>
            <a:effectLst>
              <a:outerShdw blurRad="50800" dist="38100" dir="2700000" algn="tl" rotWithShape="0">
                <a:prstClr val="black">
                  <a:alpha val="40000"/>
                </a:prstClr>
              </a:outerShdw>
            </a:effectLst>
          </p:grpSpPr>
          <p:grpSp>
            <p:nvGrpSpPr>
              <p:cNvPr id="35" name="Group 34"/>
              <p:cNvGrpSpPr>
                <a:grpSpLocks noChangeAspect="1"/>
              </p:cNvGrpSpPr>
              <p:nvPr/>
            </p:nvGrpSpPr>
            <p:grpSpPr>
              <a:xfrm>
                <a:off x="4891294" y="3100226"/>
                <a:ext cx="918195" cy="822960"/>
                <a:chOff x="5094502" y="3548977"/>
                <a:chExt cx="649995" cy="582578"/>
              </a:xfrm>
              <a:solidFill>
                <a:schemeClr val="bg1"/>
              </a:solidFill>
            </p:grpSpPr>
            <p:grpSp>
              <p:nvGrpSpPr>
                <p:cNvPr id="40" name="Group 39"/>
                <p:cNvGrpSpPr/>
                <p:nvPr/>
              </p:nvGrpSpPr>
              <p:grpSpPr>
                <a:xfrm>
                  <a:off x="5174822" y="3615501"/>
                  <a:ext cx="480244" cy="448046"/>
                  <a:chOff x="1484597" y="5060440"/>
                  <a:chExt cx="866310" cy="733340"/>
                </a:xfrm>
                <a:grpFill/>
              </p:grpSpPr>
              <p:sp>
                <p:nvSpPr>
                  <p:cNvPr id="42" name="Oval 41"/>
                  <p:cNvSpPr/>
                  <p:nvPr/>
                </p:nvSpPr>
                <p:spPr bwMode="auto">
                  <a:xfrm>
                    <a:off x="1484597" y="5345272"/>
                    <a:ext cx="493706" cy="448508"/>
                  </a:xfrm>
                  <a:prstGeom prst="ellipse">
                    <a:avLst/>
                  </a:prstGeom>
                  <a:grpFill/>
                  <a:ln w="9525" cap="flat" cmpd="sng" algn="ctr">
                    <a:solidFill>
                      <a:schemeClr val="bg1">
                        <a:lumMod val="9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dirty="0" smtClean="0">
                      <a:solidFill>
                        <a:prstClr val="black"/>
                      </a:solidFill>
                      <a:latin typeface="Calibri" pitchFamily="34" charset="0"/>
                      <a:cs typeface="Calibri" pitchFamily="34" charset="0"/>
                    </a:endParaRPr>
                  </a:p>
                </p:txBody>
              </p:sp>
              <p:sp>
                <p:nvSpPr>
                  <p:cNvPr id="43" name="Oval 42"/>
                  <p:cNvSpPr/>
                  <p:nvPr/>
                </p:nvSpPr>
                <p:spPr bwMode="auto">
                  <a:xfrm>
                    <a:off x="1672261" y="5060440"/>
                    <a:ext cx="493706" cy="448508"/>
                  </a:xfrm>
                  <a:prstGeom prst="ellipse">
                    <a:avLst/>
                  </a:prstGeom>
                  <a:grpFill/>
                  <a:ln w="9525" cap="flat" cmpd="sng" algn="ctr">
                    <a:solidFill>
                      <a:schemeClr val="bg1">
                        <a:lumMod val="9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dirty="0" smtClean="0">
                      <a:solidFill>
                        <a:prstClr val="black"/>
                      </a:solidFill>
                      <a:latin typeface="Calibri" pitchFamily="34" charset="0"/>
                      <a:cs typeface="Calibri" pitchFamily="34" charset="0"/>
                    </a:endParaRPr>
                  </a:p>
                </p:txBody>
              </p:sp>
              <p:sp>
                <p:nvSpPr>
                  <p:cNvPr id="44" name="Oval 43"/>
                  <p:cNvSpPr/>
                  <p:nvPr/>
                </p:nvSpPr>
                <p:spPr bwMode="auto">
                  <a:xfrm>
                    <a:off x="1857201" y="5345272"/>
                    <a:ext cx="493706" cy="448508"/>
                  </a:xfrm>
                  <a:prstGeom prst="ellipse">
                    <a:avLst/>
                  </a:prstGeom>
                  <a:grpFill/>
                  <a:ln w="9525" cap="flat" cmpd="sng" algn="ctr">
                    <a:solidFill>
                      <a:schemeClr val="bg1">
                        <a:lumMod val="9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dirty="0" smtClean="0">
                      <a:solidFill>
                        <a:prstClr val="black"/>
                      </a:solidFill>
                      <a:latin typeface="Calibri" pitchFamily="34" charset="0"/>
                      <a:cs typeface="Calibri" pitchFamily="34" charset="0"/>
                    </a:endParaRPr>
                  </a:p>
                </p:txBody>
              </p:sp>
            </p:grpSp>
            <p:sp>
              <p:nvSpPr>
                <p:cNvPr id="41" name="Rectangle 40"/>
                <p:cNvSpPr/>
                <p:nvPr/>
              </p:nvSpPr>
              <p:spPr bwMode="auto">
                <a:xfrm>
                  <a:off x="5094502" y="3548977"/>
                  <a:ext cx="649995" cy="582578"/>
                </a:xfrm>
                <a:prstGeom prst="rect">
                  <a:avLst/>
                </a:prstGeom>
                <a:grp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Pct val="85000"/>
                    <a:buFont typeface="Marlett" pitchFamily="2" charset="2"/>
                    <a:buNone/>
                    <a:tabLst/>
                  </a:pPr>
                  <a:endParaRPr kumimoji="0" lang="en-US" sz="1200" b="1" i="0" u="none" strike="noStrike" cap="none" normalizeH="0" baseline="0" dirty="0" smtClean="0">
                    <a:ln>
                      <a:noFill/>
                    </a:ln>
                    <a:solidFill>
                      <a:schemeClr val="tx1"/>
                    </a:solidFill>
                    <a:effectLst/>
                    <a:latin typeface="Calibri" pitchFamily="34" charset="0"/>
                    <a:cs typeface="Calibri" pitchFamily="34" charset="0"/>
                  </a:endParaRPr>
                </a:p>
              </p:txBody>
            </p:sp>
          </p:grpSp>
          <p:sp>
            <p:nvSpPr>
              <p:cNvPr id="36" name="Isosceles Triangle 35"/>
              <p:cNvSpPr/>
              <p:nvPr/>
            </p:nvSpPr>
            <p:spPr bwMode="auto">
              <a:xfrm>
                <a:off x="5213885" y="3700510"/>
                <a:ext cx="251222" cy="215900"/>
              </a:xfrm>
              <a:prstGeom prs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Pct val="85000"/>
                  <a:buFont typeface="Marlett" pitchFamily="2" charset="2"/>
                  <a:buNone/>
                  <a:tabLst/>
                </a:pPr>
                <a:endParaRPr kumimoji="0" lang="en-US" sz="1200" b="1" i="0" u="none" strike="noStrike" cap="none" normalizeH="0" baseline="0" dirty="0" smtClean="0">
                  <a:ln>
                    <a:noFill/>
                  </a:ln>
                  <a:solidFill>
                    <a:schemeClr val="tx1"/>
                  </a:solidFill>
                  <a:effectLst/>
                  <a:latin typeface="Calibri" pitchFamily="34" charset="0"/>
                  <a:cs typeface="Calibri" pitchFamily="34" charset="0"/>
                </a:endParaRPr>
              </a:p>
            </p:txBody>
          </p:sp>
          <p:sp>
            <p:nvSpPr>
              <p:cNvPr id="37" name="Oval 36"/>
              <p:cNvSpPr>
                <a:spLocks noChangeAspect="1"/>
              </p:cNvSpPr>
              <p:nvPr/>
            </p:nvSpPr>
            <p:spPr bwMode="auto">
              <a:xfrm>
                <a:off x="5005480" y="3408508"/>
                <a:ext cx="410980" cy="411480"/>
              </a:xfrm>
              <a:prstGeom prst="ellipse">
                <a:avLst/>
              </a:prstGeom>
              <a:solidFill>
                <a:srgbClr val="002060">
                  <a:alpha val="53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dirty="0" smtClean="0">
                  <a:solidFill>
                    <a:prstClr val="black"/>
                  </a:solidFill>
                  <a:latin typeface="Calibri" pitchFamily="34" charset="0"/>
                  <a:cs typeface="Calibri" pitchFamily="34" charset="0"/>
                </a:endParaRPr>
              </a:p>
            </p:txBody>
          </p:sp>
          <p:sp>
            <p:nvSpPr>
              <p:cNvPr id="38" name="Oval 37"/>
              <p:cNvSpPr>
                <a:spLocks noChangeAspect="1"/>
              </p:cNvSpPr>
              <p:nvPr/>
            </p:nvSpPr>
            <p:spPr bwMode="auto">
              <a:xfrm>
                <a:off x="5151848" y="3200617"/>
                <a:ext cx="410980" cy="411480"/>
              </a:xfrm>
              <a:prstGeom prst="ellipse">
                <a:avLst/>
              </a:prstGeom>
              <a:solidFill>
                <a:srgbClr val="FF0000">
                  <a:alpha val="53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dirty="0" smtClean="0">
                  <a:solidFill>
                    <a:prstClr val="black"/>
                  </a:solidFill>
                  <a:latin typeface="Calibri" pitchFamily="34" charset="0"/>
                  <a:cs typeface="Calibri" pitchFamily="34" charset="0"/>
                </a:endParaRPr>
              </a:p>
            </p:txBody>
          </p:sp>
          <p:sp>
            <p:nvSpPr>
              <p:cNvPr id="39" name="Oval 38"/>
              <p:cNvSpPr>
                <a:spLocks noChangeAspect="1"/>
              </p:cNvSpPr>
              <p:nvPr/>
            </p:nvSpPr>
            <p:spPr bwMode="auto">
              <a:xfrm>
                <a:off x="5279771" y="3408508"/>
                <a:ext cx="410980" cy="411480"/>
              </a:xfrm>
              <a:prstGeom prst="ellipse">
                <a:avLst/>
              </a:prstGeom>
              <a:solidFill>
                <a:srgbClr val="00B050">
                  <a:alpha val="53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dirty="0" smtClean="0">
                  <a:solidFill>
                    <a:prstClr val="black"/>
                  </a:solidFill>
                  <a:latin typeface="Calibri" pitchFamily="34" charset="0"/>
                  <a:cs typeface="Calibri" pitchFamily="34" charset="0"/>
                </a:endParaRPr>
              </a:p>
            </p:txBody>
          </p:sp>
        </p:grpSp>
      </p:grpSp>
      <p:grpSp>
        <p:nvGrpSpPr>
          <p:cNvPr id="45" name="Group 44"/>
          <p:cNvGrpSpPr/>
          <p:nvPr/>
        </p:nvGrpSpPr>
        <p:grpSpPr>
          <a:xfrm>
            <a:off x="1716022" y="2044066"/>
            <a:ext cx="5635631" cy="365760"/>
            <a:chOff x="1716022" y="1345853"/>
            <a:chExt cx="5635631" cy="365760"/>
          </a:xfrm>
        </p:grpSpPr>
        <p:cxnSp>
          <p:nvCxnSpPr>
            <p:cNvPr id="46" name="Straight Connector 45"/>
            <p:cNvCxnSpPr/>
            <p:nvPr/>
          </p:nvCxnSpPr>
          <p:spPr bwMode="auto">
            <a:xfrm>
              <a:off x="1716022" y="1495895"/>
              <a:ext cx="5635631" cy="0"/>
            </a:xfrm>
            <a:prstGeom prst="line">
              <a:avLst/>
            </a:prstGeom>
            <a:solidFill>
              <a:schemeClr val="accent1"/>
            </a:solidFill>
            <a:ln w="12700" cap="flat" cmpd="sng" algn="ctr">
              <a:solidFill>
                <a:srgbClr val="000000"/>
              </a:solidFill>
              <a:prstDash val="solid"/>
              <a:round/>
              <a:headEnd type="arrow" w="med" len="lg"/>
              <a:tailEnd type="arrow" w="med" len="lg"/>
            </a:ln>
            <a:effectLst>
              <a:outerShdw blurRad="50800" dist="38100" dir="2700000" algn="tl" rotWithShape="0">
                <a:prstClr val="black">
                  <a:alpha val="40000"/>
                </a:prstClr>
              </a:outerShdw>
            </a:effectLst>
          </p:spPr>
        </p:cxnSp>
        <p:cxnSp>
          <p:nvCxnSpPr>
            <p:cNvPr id="47" name="Straight Connector 46"/>
            <p:cNvCxnSpPr/>
            <p:nvPr/>
          </p:nvCxnSpPr>
          <p:spPr bwMode="auto">
            <a:xfrm>
              <a:off x="1716022" y="1345853"/>
              <a:ext cx="0" cy="365760"/>
            </a:xfrm>
            <a:prstGeom prst="line">
              <a:avLst/>
            </a:prstGeom>
            <a:solidFill>
              <a:schemeClr val="accent1"/>
            </a:solidFill>
            <a:ln w="12700" cap="flat" cmpd="sng" algn="ctr">
              <a:solidFill>
                <a:srgbClr val="0B507F"/>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8" name="Straight Connector 47"/>
            <p:cNvCxnSpPr/>
            <p:nvPr/>
          </p:nvCxnSpPr>
          <p:spPr bwMode="auto">
            <a:xfrm>
              <a:off x="7351653" y="1345853"/>
              <a:ext cx="0" cy="365760"/>
            </a:xfrm>
            <a:prstGeom prst="line">
              <a:avLst/>
            </a:prstGeom>
            <a:solidFill>
              <a:schemeClr val="accent1"/>
            </a:solidFill>
            <a:ln w="12700" cap="flat" cmpd="sng" algn="ctr">
              <a:solidFill>
                <a:srgbClr val="0B507F"/>
              </a:solidFill>
              <a:prstDash val="solid"/>
              <a:round/>
              <a:headEnd type="none" w="med" len="med"/>
              <a:tailEnd type="none" w="med" len="med"/>
            </a:ln>
            <a:effectLst>
              <a:outerShdw blurRad="50800" dist="38100" dir="2700000" algn="tl" rotWithShape="0">
                <a:prstClr val="black">
                  <a:alpha val="40000"/>
                </a:prstClr>
              </a:outerShdw>
            </a:effectLst>
          </p:spPr>
        </p:cxnSp>
      </p:grpSp>
      <p:sp>
        <p:nvSpPr>
          <p:cNvPr id="49" name="TextBox 48"/>
          <p:cNvSpPr txBox="1"/>
          <p:nvPr/>
        </p:nvSpPr>
        <p:spPr>
          <a:xfrm>
            <a:off x="3005241" y="1987756"/>
            <a:ext cx="3192069" cy="400110"/>
          </a:xfrm>
          <a:prstGeom prst="rect">
            <a:avLst/>
          </a:prstGeom>
          <a:solidFill>
            <a:schemeClr val="bg1">
              <a:lumMod val="95000"/>
            </a:schemeClr>
          </a:solidFill>
        </p:spPr>
        <p:txBody>
          <a:bodyPr wrap="square" rtlCol="0">
            <a:spAutoFit/>
          </a:bodyPr>
          <a:lstStyle/>
          <a:p>
            <a:pPr algn="ctr"/>
            <a:r>
              <a:rPr lang="en-US" sz="2000" dirty="0" smtClean="0">
                <a:solidFill>
                  <a:srgbClr val="000000"/>
                </a:solidFill>
                <a:latin typeface="Calibri" pitchFamily="34" charset="0"/>
                <a:cs typeface="Calibri" pitchFamily="34" charset="0"/>
              </a:rPr>
              <a:t>Visual Data Discovery </a:t>
            </a:r>
          </a:p>
        </p:txBody>
      </p:sp>
      <p:sp>
        <p:nvSpPr>
          <p:cNvPr id="50" name="TextBox 49"/>
          <p:cNvSpPr txBox="1"/>
          <p:nvPr/>
        </p:nvSpPr>
        <p:spPr>
          <a:xfrm>
            <a:off x="228600" y="2021444"/>
            <a:ext cx="914400" cy="369332"/>
          </a:xfrm>
          <a:prstGeom prst="rect">
            <a:avLst/>
          </a:prstGeom>
          <a:noFill/>
        </p:spPr>
        <p:txBody>
          <a:bodyPr wrap="square" rtlCol="0">
            <a:spAutoFit/>
          </a:bodyPr>
          <a:lstStyle/>
          <a:p>
            <a:r>
              <a:rPr lang="en-US" b="1" dirty="0" smtClean="0">
                <a:solidFill>
                  <a:srgbClr val="255C7A"/>
                </a:solidFill>
                <a:latin typeface="Calibri" pitchFamily="34" charset="0"/>
                <a:cs typeface="Calibri" pitchFamily="34" charset="0"/>
              </a:rPr>
              <a:t>Start</a:t>
            </a:r>
          </a:p>
        </p:txBody>
      </p:sp>
      <p:sp>
        <p:nvSpPr>
          <p:cNvPr id="51" name="TextBox 50"/>
          <p:cNvSpPr txBox="1"/>
          <p:nvPr/>
        </p:nvSpPr>
        <p:spPr>
          <a:xfrm>
            <a:off x="0" y="4643735"/>
            <a:ext cx="1227996" cy="461665"/>
          </a:xfrm>
          <a:prstGeom prst="rect">
            <a:avLst/>
          </a:prstGeom>
          <a:noFill/>
        </p:spPr>
        <p:txBody>
          <a:bodyPr wrap="square" rtlCol="0">
            <a:spAutoFit/>
          </a:bodyPr>
          <a:lstStyle/>
          <a:p>
            <a:pPr algn="ctr"/>
            <a:r>
              <a:rPr lang="en-US" sz="2400" b="1" dirty="0" smtClean="0">
                <a:solidFill>
                  <a:srgbClr val="000000"/>
                </a:solidFill>
                <a:latin typeface="Calibri" pitchFamily="34" charset="0"/>
                <a:cs typeface="Calibri" pitchFamily="34" charset="0"/>
              </a:rPr>
              <a:t>Data</a:t>
            </a:r>
          </a:p>
        </p:txBody>
      </p:sp>
    </p:spTree>
    <p:extLst>
      <p:ext uri="{BB962C8B-B14F-4D97-AF65-F5344CB8AC3E}">
        <p14:creationId xmlns:p14="http://schemas.microsoft.com/office/powerpoint/2010/main" val="4030625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8986919"/>
              </p:ext>
            </p:extLst>
          </p:nvPr>
        </p:nvGraphicFramePr>
        <p:xfrm>
          <a:off x="255588" y="1031964"/>
          <a:ext cx="8228012" cy="4846320"/>
        </p:xfrm>
        <a:graphic>
          <a:graphicData uri="http://schemas.openxmlformats.org/drawingml/2006/table">
            <a:tbl>
              <a:tblPr firstRow="1" bandRow="1">
                <a:tableStyleId>{5940675A-B579-460E-94D1-54222C63F5DA}</a:tableStyleId>
              </a:tblPr>
              <a:tblGrid>
                <a:gridCol w="4114006"/>
                <a:gridCol w="4114006"/>
              </a:tblGrid>
              <a:tr h="2286000">
                <a:tc>
                  <a:txBody>
                    <a:bodyPr/>
                    <a:lstStyle/>
                    <a:p>
                      <a:r>
                        <a:rPr lang="en-US" sz="1800" b="1" kern="1200" dirty="0" smtClean="0">
                          <a:solidFill>
                            <a:srgbClr val="000000"/>
                          </a:solidFill>
                          <a:effectLst/>
                        </a:rPr>
                        <a:t>Nominal Attributes </a:t>
                      </a:r>
                    </a:p>
                    <a:p>
                      <a:r>
                        <a:rPr lang="en-US" sz="1800" kern="1200" dirty="0" smtClean="0">
                          <a:solidFill>
                            <a:srgbClr val="000000"/>
                          </a:solidFill>
                          <a:effectLst/>
                        </a:rPr>
                        <a:t>Data that be counted, but not ordered or aggregated. </a:t>
                      </a:r>
                    </a:p>
                    <a:p>
                      <a:r>
                        <a:rPr lang="en-US" sz="1800" kern="1200" dirty="0" smtClean="0">
                          <a:solidFill>
                            <a:srgbClr val="000000"/>
                          </a:solidFill>
                          <a:effectLst/>
                        </a:rPr>
                        <a:t> </a:t>
                      </a:r>
                    </a:p>
                    <a:p>
                      <a:r>
                        <a:rPr lang="en-US" sz="1800" kern="1200" dirty="0" smtClean="0">
                          <a:solidFill>
                            <a:srgbClr val="000000"/>
                          </a:solidFill>
                          <a:effectLst/>
                        </a:rPr>
                        <a:t>Examples: </a:t>
                      </a:r>
                    </a:p>
                    <a:p>
                      <a:r>
                        <a:rPr lang="en-US" sz="1800" kern="1200" dirty="0" smtClean="0">
                          <a:solidFill>
                            <a:srgbClr val="000000"/>
                          </a:solidFill>
                          <a:effectLst/>
                        </a:rPr>
                        <a:t>•Products – Books, Movies, Music </a:t>
                      </a:r>
                    </a:p>
                    <a:p>
                      <a:r>
                        <a:rPr lang="en-US" sz="1800" kern="1200" dirty="0" smtClean="0">
                          <a:solidFill>
                            <a:srgbClr val="000000"/>
                          </a:solidFill>
                          <a:effectLst/>
                        </a:rPr>
                        <a:t>•Gender – Male, Female </a:t>
                      </a:r>
                    </a:p>
                    <a:p>
                      <a:r>
                        <a:rPr lang="en-US" sz="1800" kern="1200" dirty="0" smtClean="0">
                          <a:solidFill>
                            <a:srgbClr val="000000"/>
                          </a:solidFill>
                          <a:effectLst/>
                        </a:rPr>
                        <a:t>•State – Virginia, Nevada, California</a:t>
                      </a:r>
                    </a:p>
                  </a:txBody>
                  <a:tcPr/>
                </a:tc>
                <a:tc>
                  <a:txBody>
                    <a:bodyPr/>
                    <a:lstStyle/>
                    <a:p>
                      <a:r>
                        <a:rPr lang="en-US" sz="1800" b="1" kern="1200" dirty="0" smtClean="0">
                          <a:solidFill>
                            <a:srgbClr val="000000"/>
                          </a:solidFill>
                          <a:effectLst/>
                        </a:rPr>
                        <a:t>Ordinal Attributes </a:t>
                      </a:r>
                    </a:p>
                    <a:p>
                      <a:r>
                        <a:rPr lang="en-US" sz="1800" kern="1200" dirty="0" smtClean="0">
                          <a:solidFill>
                            <a:srgbClr val="000000"/>
                          </a:solidFill>
                          <a:effectLst/>
                        </a:rPr>
                        <a:t>Data that can be counted and ordered, but not aggregated. </a:t>
                      </a:r>
                    </a:p>
                    <a:p>
                      <a:r>
                        <a:rPr lang="en-US" sz="1800" kern="1200" dirty="0" smtClean="0">
                          <a:solidFill>
                            <a:srgbClr val="000000"/>
                          </a:solidFill>
                          <a:effectLst/>
                        </a:rPr>
                        <a:t> </a:t>
                      </a:r>
                    </a:p>
                    <a:p>
                      <a:r>
                        <a:rPr lang="en-US" sz="1800" kern="1200" dirty="0" smtClean="0">
                          <a:solidFill>
                            <a:srgbClr val="000000"/>
                          </a:solidFill>
                          <a:effectLst/>
                        </a:rPr>
                        <a:t>Examples: </a:t>
                      </a:r>
                    </a:p>
                    <a:p>
                      <a:r>
                        <a:rPr lang="en-US" sz="1800" kern="1200" dirty="0" smtClean="0">
                          <a:solidFill>
                            <a:srgbClr val="000000"/>
                          </a:solidFill>
                          <a:effectLst/>
                        </a:rPr>
                        <a:t>•Date – 1/1/2014, 1/2/2014… </a:t>
                      </a:r>
                    </a:p>
                    <a:p>
                      <a:r>
                        <a:rPr lang="en-US" sz="1800" kern="1200" dirty="0" smtClean="0">
                          <a:solidFill>
                            <a:srgbClr val="000000"/>
                          </a:solidFill>
                          <a:effectLst/>
                        </a:rPr>
                        <a:t>•Grades – A, B, C… </a:t>
                      </a:r>
                    </a:p>
                    <a:p>
                      <a:r>
                        <a:rPr lang="en-US" sz="1800" kern="1200" dirty="0" smtClean="0">
                          <a:solidFill>
                            <a:srgbClr val="000000"/>
                          </a:solidFill>
                          <a:effectLst/>
                        </a:rPr>
                        <a:t>•Ranks – Like, Neutral, Dislike</a:t>
                      </a:r>
                    </a:p>
                  </a:txBody>
                  <a:tcPr/>
                </a:tc>
              </a:tr>
              <a:tr h="2560320">
                <a:tc>
                  <a:txBody>
                    <a:bodyPr/>
                    <a:lstStyle/>
                    <a:p>
                      <a:r>
                        <a:rPr lang="en-US" sz="1800" b="1" kern="1200" dirty="0" smtClean="0">
                          <a:solidFill>
                            <a:srgbClr val="000000"/>
                          </a:solidFill>
                          <a:effectLst/>
                        </a:rPr>
                        <a:t>Metrics </a:t>
                      </a:r>
                    </a:p>
                    <a:p>
                      <a:r>
                        <a:rPr lang="en-US" sz="1800" kern="1200" dirty="0" smtClean="0">
                          <a:solidFill>
                            <a:srgbClr val="000000"/>
                          </a:solidFill>
                          <a:effectLst/>
                        </a:rPr>
                        <a:t>Quantitative data that can be counted, ordered, and aggregated. </a:t>
                      </a:r>
                    </a:p>
                    <a:p>
                      <a:r>
                        <a:rPr lang="en-US" sz="1800" kern="1200" dirty="0" smtClean="0">
                          <a:solidFill>
                            <a:srgbClr val="000000"/>
                          </a:solidFill>
                          <a:effectLst/>
                        </a:rPr>
                        <a:t> </a:t>
                      </a:r>
                    </a:p>
                    <a:p>
                      <a:r>
                        <a:rPr lang="en-US" sz="1800" kern="1200" dirty="0" smtClean="0">
                          <a:solidFill>
                            <a:srgbClr val="000000"/>
                          </a:solidFill>
                          <a:effectLst/>
                        </a:rPr>
                        <a:t>Examples: </a:t>
                      </a:r>
                    </a:p>
                    <a:p>
                      <a:r>
                        <a:rPr lang="en-US" sz="1800" kern="1200" dirty="0" smtClean="0">
                          <a:solidFill>
                            <a:srgbClr val="000000"/>
                          </a:solidFill>
                          <a:effectLst/>
                        </a:rPr>
                        <a:t>•Revenue, Cost, Profit </a:t>
                      </a:r>
                    </a:p>
                    <a:p>
                      <a:r>
                        <a:rPr lang="en-US" sz="1800" kern="1200" dirty="0" smtClean="0">
                          <a:solidFill>
                            <a:srgbClr val="000000"/>
                          </a:solidFill>
                          <a:effectLst/>
                        </a:rPr>
                        <a:t>•Number of Customers </a:t>
                      </a:r>
                    </a:p>
                    <a:p>
                      <a:r>
                        <a:rPr lang="en-US" sz="1800" kern="1200" dirty="0" smtClean="0">
                          <a:solidFill>
                            <a:srgbClr val="000000"/>
                          </a:solidFill>
                          <a:effectLst/>
                        </a:rPr>
                        <a:t>•Temperature </a:t>
                      </a:r>
                    </a:p>
                    <a:p>
                      <a:r>
                        <a:rPr lang="en-US" sz="1800" kern="1200" dirty="0" smtClean="0">
                          <a:solidFill>
                            <a:srgbClr val="000000"/>
                          </a:solidFill>
                          <a:effectLst/>
                        </a:rPr>
                        <a:t>•Time</a:t>
                      </a:r>
                    </a:p>
                  </a:txBody>
                  <a:tcPr/>
                </a:tc>
                <a:tc>
                  <a:txBody>
                    <a:bodyPr/>
                    <a:lstStyle/>
                    <a:p>
                      <a:r>
                        <a:rPr lang="en-US" sz="1800" b="1" kern="1200" dirty="0" smtClean="0">
                          <a:solidFill>
                            <a:srgbClr val="000000"/>
                          </a:solidFill>
                          <a:effectLst/>
                        </a:rPr>
                        <a:t>Ordinal Attributes and Metrics </a:t>
                      </a:r>
                    </a:p>
                    <a:p>
                      <a:r>
                        <a:rPr lang="en-US" sz="1800" kern="1200" dirty="0" smtClean="0">
                          <a:solidFill>
                            <a:srgbClr val="000000"/>
                          </a:solidFill>
                          <a:effectLst/>
                        </a:rPr>
                        <a:t>Some data can be used as either attributes or metrics. Their classification is dependent on usage. </a:t>
                      </a:r>
                    </a:p>
                    <a:p>
                      <a:r>
                        <a:rPr lang="en-US" sz="1800" kern="1200" dirty="0" smtClean="0">
                          <a:solidFill>
                            <a:srgbClr val="000000"/>
                          </a:solidFill>
                          <a:effectLst/>
                        </a:rPr>
                        <a:t> </a:t>
                      </a:r>
                    </a:p>
                    <a:p>
                      <a:r>
                        <a:rPr lang="en-US" sz="1800" kern="1200" dirty="0" smtClean="0">
                          <a:solidFill>
                            <a:srgbClr val="000000"/>
                          </a:solidFill>
                          <a:effectLst/>
                        </a:rPr>
                        <a:t>Examples: </a:t>
                      </a:r>
                    </a:p>
                    <a:p>
                      <a:r>
                        <a:rPr lang="en-US" sz="1800" kern="1200" dirty="0" smtClean="0">
                          <a:solidFill>
                            <a:srgbClr val="000000"/>
                          </a:solidFill>
                          <a:effectLst/>
                        </a:rPr>
                        <a:t>•Age </a:t>
                      </a:r>
                    </a:p>
                    <a:p>
                      <a:r>
                        <a:rPr lang="en-US" sz="1800" kern="1200" dirty="0" smtClean="0">
                          <a:solidFill>
                            <a:srgbClr val="000000"/>
                          </a:solidFill>
                          <a:effectLst/>
                        </a:rPr>
                        <a:t>•Scores</a:t>
                      </a:r>
                      <a:endParaRPr lang="en-US" dirty="0" smtClean="0">
                        <a:solidFill>
                          <a:srgbClr val="000000"/>
                        </a:solidFill>
                      </a:endParaRPr>
                    </a:p>
                  </a:txBody>
                  <a:tcPr/>
                </a:tc>
              </a:tr>
            </a:tbl>
          </a:graphicData>
        </a:graphic>
      </p:graphicFrame>
      <p:sp>
        <p:nvSpPr>
          <p:cNvPr id="5" name="Rectangle 4"/>
          <p:cNvSpPr/>
          <p:nvPr/>
        </p:nvSpPr>
        <p:spPr>
          <a:xfrm>
            <a:off x="5181600" y="5925014"/>
            <a:ext cx="3810000" cy="400110"/>
          </a:xfrm>
          <a:prstGeom prst="rect">
            <a:avLst/>
          </a:prstGeom>
          <a:solidFill>
            <a:schemeClr val="bg1"/>
          </a:solidFill>
        </p:spPr>
        <p:txBody>
          <a:bodyPr wrap="square">
            <a:spAutoFit/>
          </a:bodyPr>
          <a:lstStyle/>
          <a:p>
            <a:pPr lvl="0" algn="l" eaLnBrk="0" hangingPunct="0">
              <a:spcBef>
                <a:spcPct val="30000"/>
              </a:spcBef>
              <a:defRPr/>
            </a:pPr>
            <a:r>
              <a:rPr lang="en-US" sz="1000" dirty="0" smtClean="0">
                <a:solidFill>
                  <a:srgbClr val="000000"/>
                </a:solidFill>
                <a:latin typeface="Arial" charset="0"/>
                <a:ea typeface="+mn-ea"/>
              </a:rPr>
              <a:t>Adopted From </a:t>
            </a:r>
            <a:r>
              <a:rPr lang="en-US" sz="1000" dirty="0">
                <a:solidFill>
                  <a:srgbClr val="000000"/>
                </a:solidFill>
                <a:latin typeface="Arial" charset="0"/>
                <a:ea typeface="+mn-ea"/>
                <a:hlinkClick r:id="rId3"/>
              </a:rPr>
              <a:t>Best Practices in Data Visualization</a:t>
            </a:r>
            <a:r>
              <a:rPr lang="en-US" sz="1000" dirty="0">
                <a:solidFill>
                  <a:srgbClr val="000000"/>
                </a:solidFill>
                <a:latin typeface="Arial" charset="0"/>
                <a:ea typeface="+mn-ea"/>
              </a:rPr>
              <a:t>, by </a:t>
            </a:r>
            <a:r>
              <a:rPr lang="en-US" sz="1000" dirty="0" err="1">
                <a:solidFill>
                  <a:srgbClr val="000000"/>
                </a:solidFill>
                <a:latin typeface="Arial" charset="0"/>
                <a:ea typeface="+mn-ea"/>
              </a:rPr>
              <a:t>Vihao</a:t>
            </a:r>
            <a:r>
              <a:rPr lang="en-US" sz="1000" dirty="0">
                <a:solidFill>
                  <a:srgbClr val="000000"/>
                </a:solidFill>
                <a:latin typeface="Arial" charset="0"/>
                <a:ea typeface="+mn-ea"/>
              </a:rPr>
              <a:t> Pham 2014</a:t>
            </a:r>
          </a:p>
        </p:txBody>
      </p:sp>
    </p:spTree>
    <p:extLst>
      <p:ext uri="{BB962C8B-B14F-4D97-AF65-F5344CB8AC3E}">
        <p14:creationId xmlns:p14="http://schemas.microsoft.com/office/powerpoint/2010/main" val="257986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773" name="AutoShape 109"/>
          <p:cNvSpPr>
            <a:spLocks noChangeArrowheads="1"/>
          </p:cNvSpPr>
          <p:nvPr/>
        </p:nvSpPr>
        <p:spPr bwMode="auto">
          <a:xfrm>
            <a:off x="731838" y="3143250"/>
            <a:ext cx="7796212" cy="920750"/>
          </a:xfrm>
          <a:prstGeom prst="roundRect">
            <a:avLst>
              <a:gd name="adj" fmla="val 9657"/>
            </a:avLst>
          </a:prstGeom>
          <a:solidFill>
            <a:srgbClr val="EAEAEA"/>
          </a:solidFill>
          <a:ln w="9525" algn="ctr">
            <a:solidFill>
              <a:srgbClr val="B2B2B2"/>
            </a:solidFill>
            <a:round/>
            <a:headEnd/>
            <a:tailEnd/>
          </a:ln>
          <a:effectLst/>
        </p:spPr>
        <p:txBody>
          <a:bodyPr anchor="ctr">
            <a:spAutoFit/>
          </a:bodyPr>
          <a:lstStyle/>
          <a:p>
            <a:endParaRPr lang="en-US"/>
          </a:p>
        </p:txBody>
      </p:sp>
      <p:sp>
        <p:nvSpPr>
          <p:cNvPr id="1265764" name="AutoShape 100"/>
          <p:cNvSpPr>
            <a:spLocks noChangeArrowheads="1"/>
          </p:cNvSpPr>
          <p:nvPr/>
        </p:nvSpPr>
        <p:spPr bwMode="auto">
          <a:xfrm>
            <a:off x="731838" y="2143125"/>
            <a:ext cx="7796212" cy="920750"/>
          </a:xfrm>
          <a:prstGeom prst="roundRect">
            <a:avLst>
              <a:gd name="adj" fmla="val 9657"/>
            </a:avLst>
          </a:prstGeom>
          <a:solidFill>
            <a:srgbClr val="EAEAEA"/>
          </a:solidFill>
          <a:ln w="9525" algn="ctr">
            <a:solidFill>
              <a:srgbClr val="B2B2B2"/>
            </a:solidFill>
            <a:round/>
            <a:headEnd/>
            <a:tailEnd/>
          </a:ln>
          <a:effectLst/>
        </p:spPr>
        <p:txBody>
          <a:bodyPr anchor="ctr">
            <a:spAutoFit/>
          </a:bodyPr>
          <a:lstStyle/>
          <a:p>
            <a:endParaRPr lang="en-US"/>
          </a:p>
        </p:txBody>
      </p:sp>
      <p:sp>
        <p:nvSpPr>
          <p:cNvPr id="1265766" name="AutoShape 102"/>
          <p:cNvSpPr>
            <a:spLocks noChangeArrowheads="1"/>
          </p:cNvSpPr>
          <p:nvPr/>
        </p:nvSpPr>
        <p:spPr bwMode="auto">
          <a:xfrm>
            <a:off x="731838" y="4140200"/>
            <a:ext cx="7796212" cy="882650"/>
          </a:xfrm>
          <a:prstGeom prst="roundRect">
            <a:avLst>
              <a:gd name="adj" fmla="val 9657"/>
            </a:avLst>
          </a:prstGeom>
          <a:solidFill>
            <a:srgbClr val="EAEAEA"/>
          </a:solidFill>
          <a:ln w="9525" algn="ctr">
            <a:solidFill>
              <a:srgbClr val="B2B2B2"/>
            </a:solidFill>
            <a:round/>
            <a:headEnd/>
            <a:tailEnd/>
          </a:ln>
          <a:effectLst/>
        </p:spPr>
        <p:txBody>
          <a:bodyPr anchor="ctr">
            <a:spAutoFit/>
          </a:bodyPr>
          <a:lstStyle/>
          <a:p>
            <a:endParaRPr lang="en-US"/>
          </a:p>
        </p:txBody>
      </p:sp>
      <p:sp>
        <p:nvSpPr>
          <p:cNvPr id="1265767" name="AutoShape 103"/>
          <p:cNvSpPr>
            <a:spLocks noChangeArrowheads="1"/>
          </p:cNvSpPr>
          <p:nvPr/>
        </p:nvSpPr>
        <p:spPr bwMode="auto">
          <a:xfrm>
            <a:off x="731838" y="5119688"/>
            <a:ext cx="7796212" cy="882650"/>
          </a:xfrm>
          <a:prstGeom prst="roundRect">
            <a:avLst>
              <a:gd name="adj" fmla="val 9657"/>
            </a:avLst>
          </a:prstGeom>
          <a:solidFill>
            <a:srgbClr val="EAEAEA"/>
          </a:solidFill>
          <a:ln w="9525" algn="ctr">
            <a:solidFill>
              <a:srgbClr val="B2B2B2"/>
            </a:solidFill>
            <a:round/>
            <a:headEnd/>
            <a:tailEnd/>
          </a:ln>
          <a:effectLst/>
        </p:spPr>
        <p:txBody>
          <a:bodyPr anchor="ctr">
            <a:spAutoFit/>
          </a:bodyPr>
          <a:lstStyle/>
          <a:p>
            <a:endParaRPr lang="en-US"/>
          </a:p>
        </p:txBody>
      </p:sp>
      <p:sp>
        <p:nvSpPr>
          <p:cNvPr id="1265676" name="Rectangle 12"/>
          <p:cNvSpPr>
            <a:spLocks noGrp="1" noChangeArrowheads="1"/>
          </p:cNvSpPr>
          <p:nvPr>
            <p:ph type="title"/>
          </p:nvPr>
        </p:nvSpPr>
        <p:spPr/>
        <p:txBody>
          <a:bodyPr/>
          <a:lstStyle/>
          <a:p>
            <a:r>
              <a:rPr lang="en-US" sz="2800" dirty="0"/>
              <a:t>There Are Five Categories of Data Comparison</a:t>
            </a:r>
          </a:p>
        </p:txBody>
      </p:sp>
      <p:sp>
        <p:nvSpPr>
          <p:cNvPr id="1265747" name="AutoShape 83"/>
          <p:cNvSpPr>
            <a:spLocks noChangeArrowheads="1"/>
          </p:cNvSpPr>
          <p:nvPr/>
        </p:nvSpPr>
        <p:spPr bwMode="auto">
          <a:xfrm>
            <a:off x="731838" y="1144588"/>
            <a:ext cx="7796212" cy="920750"/>
          </a:xfrm>
          <a:prstGeom prst="roundRect">
            <a:avLst>
              <a:gd name="adj" fmla="val 9657"/>
            </a:avLst>
          </a:prstGeom>
          <a:solidFill>
            <a:srgbClr val="EAEAEA"/>
          </a:solidFill>
          <a:ln w="9525" algn="ctr">
            <a:solidFill>
              <a:srgbClr val="B2B2B2"/>
            </a:solidFill>
            <a:round/>
            <a:headEnd/>
            <a:tailEnd/>
          </a:ln>
          <a:effectLst/>
        </p:spPr>
        <p:txBody>
          <a:bodyPr anchor="ctr">
            <a:spAutoFit/>
          </a:bodyPr>
          <a:lstStyle/>
          <a:p>
            <a:endParaRPr lang="en-US"/>
          </a:p>
        </p:txBody>
      </p:sp>
      <p:sp>
        <p:nvSpPr>
          <p:cNvPr id="1265752" name="Text Box 88"/>
          <p:cNvSpPr txBox="1">
            <a:spLocks noChangeArrowheads="1"/>
          </p:cNvSpPr>
          <p:nvPr/>
        </p:nvSpPr>
        <p:spPr bwMode="auto">
          <a:xfrm>
            <a:off x="1001713" y="1325563"/>
            <a:ext cx="2187132" cy="646331"/>
          </a:xfrm>
          <a:prstGeom prst="rect">
            <a:avLst/>
          </a:prstGeom>
          <a:noFill/>
          <a:ln w="9525" algn="ctr">
            <a:noFill/>
            <a:miter lim="800000"/>
            <a:headEnd/>
            <a:tailEnd/>
          </a:ln>
          <a:effectLst/>
        </p:spPr>
        <p:txBody>
          <a:bodyPr wrap="square">
            <a:spAutoFit/>
          </a:bodyPr>
          <a:lstStyle/>
          <a:p>
            <a:pPr>
              <a:lnSpc>
                <a:spcPct val="90000"/>
              </a:lnSpc>
              <a:spcBef>
                <a:spcPct val="50000"/>
              </a:spcBef>
            </a:pPr>
            <a:r>
              <a:rPr lang="en-US" sz="2000" b="1" dirty="0">
                <a:solidFill>
                  <a:srgbClr val="000000"/>
                </a:solidFill>
                <a:latin typeface="Calibri" pitchFamily="34" charset="0"/>
              </a:rPr>
              <a:t>COMPONENT (CONTRIBUTION)</a:t>
            </a:r>
          </a:p>
        </p:txBody>
      </p:sp>
      <p:sp>
        <p:nvSpPr>
          <p:cNvPr id="1265753" name="Text Box 89"/>
          <p:cNvSpPr txBox="1">
            <a:spLocks noChangeArrowheads="1"/>
          </p:cNvSpPr>
          <p:nvPr/>
        </p:nvSpPr>
        <p:spPr bwMode="auto">
          <a:xfrm>
            <a:off x="1173735" y="2445385"/>
            <a:ext cx="1843088" cy="400110"/>
          </a:xfrm>
          <a:prstGeom prst="rect">
            <a:avLst/>
          </a:prstGeom>
          <a:noFill/>
          <a:ln w="9525" algn="ctr">
            <a:noFill/>
            <a:miter lim="800000"/>
            <a:headEnd/>
            <a:tailEnd/>
          </a:ln>
          <a:effectLst/>
        </p:spPr>
        <p:txBody>
          <a:bodyPr>
            <a:spAutoFit/>
          </a:bodyPr>
          <a:lstStyle/>
          <a:p>
            <a:pPr>
              <a:spcBef>
                <a:spcPct val="50000"/>
              </a:spcBef>
            </a:pPr>
            <a:r>
              <a:rPr lang="en-US" sz="2000" b="1" dirty="0">
                <a:solidFill>
                  <a:srgbClr val="000000"/>
                </a:solidFill>
                <a:latin typeface="Calibri" pitchFamily="34" charset="0"/>
              </a:rPr>
              <a:t>ITEM</a:t>
            </a:r>
          </a:p>
        </p:txBody>
      </p:sp>
      <p:sp>
        <p:nvSpPr>
          <p:cNvPr id="1265754" name="Text Box 90"/>
          <p:cNvSpPr txBox="1">
            <a:spLocks noChangeArrowheads="1"/>
          </p:cNvSpPr>
          <p:nvPr/>
        </p:nvSpPr>
        <p:spPr bwMode="auto">
          <a:xfrm>
            <a:off x="1173736" y="3460750"/>
            <a:ext cx="1843087" cy="400110"/>
          </a:xfrm>
          <a:prstGeom prst="rect">
            <a:avLst/>
          </a:prstGeom>
          <a:noFill/>
          <a:ln w="9525" algn="ctr">
            <a:noFill/>
            <a:miter lim="800000"/>
            <a:headEnd/>
            <a:tailEnd/>
          </a:ln>
          <a:effectLst/>
        </p:spPr>
        <p:txBody>
          <a:bodyPr>
            <a:spAutoFit/>
          </a:bodyPr>
          <a:lstStyle/>
          <a:p>
            <a:pPr>
              <a:spcBef>
                <a:spcPct val="50000"/>
              </a:spcBef>
            </a:pPr>
            <a:r>
              <a:rPr lang="en-US" sz="2000" b="1" dirty="0">
                <a:solidFill>
                  <a:srgbClr val="000000"/>
                </a:solidFill>
                <a:latin typeface="Calibri" pitchFamily="34" charset="0"/>
              </a:rPr>
              <a:t>TIME SERIES</a:t>
            </a:r>
          </a:p>
        </p:txBody>
      </p:sp>
      <p:sp>
        <p:nvSpPr>
          <p:cNvPr id="1265755" name="Text Box 91"/>
          <p:cNvSpPr txBox="1">
            <a:spLocks noChangeArrowheads="1"/>
          </p:cNvSpPr>
          <p:nvPr/>
        </p:nvSpPr>
        <p:spPr bwMode="auto">
          <a:xfrm>
            <a:off x="1173735" y="4313238"/>
            <a:ext cx="1843088" cy="646331"/>
          </a:xfrm>
          <a:prstGeom prst="rect">
            <a:avLst/>
          </a:prstGeom>
          <a:noFill/>
          <a:ln w="9525" algn="ctr">
            <a:noFill/>
            <a:miter lim="800000"/>
            <a:headEnd/>
            <a:tailEnd/>
          </a:ln>
          <a:effectLst/>
        </p:spPr>
        <p:txBody>
          <a:bodyPr>
            <a:spAutoFit/>
          </a:bodyPr>
          <a:lstStyle/>
          <a:p>
            <a:pPr>
              <a:lnSpc>
                <a:spcPct val="90000"/>
              </a:lnSpc>
              <a:spcBef>
                <a:spcPct val="50000"/>
              </a:spcBef>
            </a:pPr>
            <a:r>
              <a:rPr lang="en-US" sz="2000" b="1" dirty="0">
                <a:solidFill>
                  <a:srgbClr val="000000"/>
                </a:solidFill>
                <a:latin typeface="Calibri" pitchFamily="34" charset="0"/>
              </a:rPr>
              <a:t>FREQUENCY DISTRIBUTION</a:t>
            </a:r>
          </a:p>
        </p:txBody>
      </p:sp>
      <p:sp>
        <p:nvSpPr>
          <p:cNvPr id="1265756" name="Text Box 92"/>
          <p:cNvSpPr txBox="1">
            <a:spLocks noChangeArrowheads="1"/>
          </p:cNvSpPr>
          <p:nvPr/>
        </p:nvSpPr>
        <p:spPr bwMode="auto">
          <a:xfrm>
            <a:off x="1173735" y="5389563"/>
            <a:ext cx="1843088" cy="369332"/>
          </a:xfrm>
          <a:prstGeom prst="rect">
            <a:avLst/>
          </a:prstGeom>
          <a:noFill/>
          <a:ln w="9525" algn="ctr">
            <a:noFill/>
            <a:miter lim="800000"/>
            <a:headEnd/>
            <a:tailEnd/>
          </a:ln>
          <a:effectLst/>
        </p:spPr>
        <p:txBody>
          <a:bodyPr>
            <a:spAutoFit/>
          </a:bodyPr>
          <a:lstStyle/>
          <a:p>
            <a:pPr>
              <a:lnSpc>
                <a:spcPct val="90000"/>
              </a:lnSpc>
              <a:spcBef>
                <a:spcPct val="50000"/>
              </a:spcBef>
            </a:pPr>
            <a:r>
              <a:rPr lang="en-US" sz="2000" b="1" dirty="0">
                <a:solidFill>
                  <a:srgbClr val="000000"/>
                </a:solidFill>
                <a:latin typeface="Calibri" pitchFamily="34" charset="0"/>
              </a:rPr>
              <a:t>CORRELATION</a:t>
            </a:r>
          </a:p>
        </p:txBody>
      </p:sp>
      <p:sp>
        <p:nvSpPr>
          <p:cNvPr id="1265757" name="Text Box 93"/>
          <p:cNvSpPr txBox="1">
            <a:spLocks noChangeArrowheads="1"/>
          </p:cNvSpPr>
          <p:nvPr/>
        </p:nvSpPr>
        <p:spPr bwMode="auto">
          <a:xfrm>
            <a:off x="3348672" y="1412558"/>
            <a:ext cx="2396808" cy="400110"/>
          </a:xfrm>
          <a:prstGeom prst="rect">
            <a:avLst/>
          </a:prstGeom>
          <a:noFill/>
          <a:ln w="9525" algn="ctr">
            <a:noFill/>
            <a:miter lim="800000"/>
            <a:headEnd/>
            <a:tailEnd/>
          </a:ln>
          <a:effectLst/>
        </p:spPr>
        <p:txBody>
          <a:bodyPr wrap="square">
            <a:spAutoFit/>
          </a:bodyPr>
          <a:lstStyle/>
          <a:p>
            <a:pPr algn="l">
              <a:spcBef>
                <a:spcPct val="50000"/>
              </a:spcBef>
            </a:pPr>
            <a:r>
              <a:rPr lang="en-US" sz="2000" b="1" dirty="0">
                <a:solidFill>
                  <a:srgbClr val="000000"/>
                </a:solidFill>
                <a:latin typeface="Calibri" pitchFamily="34" charset="0"/>
              </a:rPr>
              <a:t>Percentage of a total</a:t>
            </a:r>
          </a:p>
        </p:txBody>
      </p:sp>
      <p:sp>
        <p:nvSpPr>
          <p:cNvPr id="1265758" name="Text Box 94"/>
          <p:cNvSpPr txBox="1">
            <a:spLocks noChangeArrowheads="1"/>
          </p:cNvSpPr>
          <p:nvPr/>
        </p:nvSpPr>
        <p:spPr bwMode="auto">
          <a:xfrm>
            <a:off x="3344863" y="2441575"/>
            <a:ext cx="2324417" cy="400110"/>
          </a:xfrm>
          <a:prstGeom prst="rect">
            <a:avLst/>
          </a:prstGeom>
          <a:noFill/>
          <a:ln w="9525" algn="ctr">
            <a:noFill/>
            <a:miter lim="800000"/>
            <a:headEnd/>
            <a:tailEnd/>
          </a:ln>
          <a:effectLst/>
        </p:spPr>
        <p:txBody>
          <a:bodyPr wrap="square">
            <a:spAutoFit/>
          </a:bodyPr>
          <a:lstStyle/>
          <a:p>
            <a:pPr algn="l">
              <a:spcBef>
                <a:spcPct val="50000"/>
              </a:spcBef>
            </a:pPr>
            <a:r>
              <a:rPr lang="en-US" sz="2000" b="1" dirty="0">
                <a:solidFill>
                  <a:srgbClr val="000000"/>
                </a:solidFill>
                <a:latin typeface="Calibri" pitchFamily="34" charset="0"/>
              </a:rPr>
              <a:t>Ranking of items</a:t>
            </a:r>
          </a:p>
        </p:txBody>
      </p:sp>
      <p:sp>
        <p:nvSpPr>
          <p:cNvPr id="1265759" name="Text Box 95"/>
          <p:cNvSpPr txBox="1">
            <a:spLocks noChangeArrowheads="1"/>
          </p:cNvSpPr>
          <p:nvPr/>
        </p:nvSpPr>
        <p:spPr bwMode="auto">
          <a:xfrm>
            <a:off x="3356292" y="3441700"/>
            <a:ext cx="2191067" cy="400110"/>
          </a:xfrm>
          <a:prstGeom prst="rect">
            <a:avLst/>
          </a:prstGeom>
          <a:noFill/>
          <a:ln w="9525" algn="ctr">
            <a:noFill/>
            <a:miter lim="800000"/>
            <a:headEnd/>
            <a:tailEnd/>
          </a:ln>
          <a:effectLst/>
        </p:spPr>
        <p:txBody>
          <a:bodyPr wrap="square">
            <a:spAutoFit/>
          </a:bodyPr>
          <a:lstStyle/>
          <a:p>
            <a:pPr algn="l">
              <a:spcBef>
                <a:spcPct val="50000"/>
              </a:spcBef>
            </a:pPr>
            <a:r>
              <a:rPr lang="en-US" sz="2000" b="1" dirty="0">
                <a:solidFill>
                  <a:srgbClr val="000000"/>
                </a:solidFill>
                <a:latin typeface="Calibri" pitchFamily="34" charset="0"/>
              </a:rPr>
              <a:t>Changes over time</a:t>
            </a:r>
          </a:p>
        </p:txBody>
      </p:sp>
      <p:sp>
        <p:nvSpPr>
          <p:cNvPr id="1265760" name="Text Box 96"/>
          <p:cNvSpPr txBox="1">
            <a:spLocks noChangeArrowheads="1"/>
          </p:cNvSpPr>
          <p:nvPr/>
        </p:nvSpPr>
        <p:spPr bwMode="auto">
          <a:xfrm>
            <a:off x="3350894" y="4399280"/>
            <a:ext cx="2287906" cy="400110"/>
          </a:xfrm>
          <a:prstGeom prst="rect">
            <a:avLst/>
          </a:prstGeom>
          <a:noFill/>
          <a:ln w="9525" algn="ctr">
            <a:noFill/>
            <a:miter lim="800000"/>
            <a:headEnd/>
            <a:tailEnd/>
          </a:ln>
          <a:effectLst/>
        </p:spPr>
        <p:txBody>
          <a:bodyPr wrap="square">
            <a:spAutoFit/>
          </a:bodyPr>
          <a:lstStyle/>
          <a:p>
            <a:pPr algn="l">
              <a:spcBef>
                <a:spcPct val="50000"/>
              </a:spcBef>
            </a:pPr>
            <a:r>
              <a:rPr lang="en-US" sz="2000" b="1" dirty="0">
                <a:solidFill>
                  <a:srgbClr val="000000"/>
                </a:solidFill>
                <a:latin typeface="Calibri" pitchFamily="34" charset="0"/>
              </a:rPr>
              <a:t>Items within ranges</a:t>
            </a:r>
          </a:p>
        </p:txBody>
      </p:sp>
      <p:sp>
        <p:nvSpPr>
          <p:cNvPr id="1265761" name="Text Box 97"/>
          <p:cNvSpPr txBox="1">
            <a:spLocks noChangeArrowheads="1"/>
          </p:cNvSpPr>
          <p:nvPr/>
        </p:nvSpPr>
        <p:spPr bwMode="auto">
          <a:xfrm>
            <a:off x="3352800" y="5245100"/>
            <a:ext cx="2331719" cy="707886"/>
          </a:xfrm>
          <a:prstGeom prst="rect">
            <a:avLst/>
          </a:prstGeom>
          <a:noFill/>
          <a:ln w="9525" algn="ctr">
            <a:noFill/>
            <a:miter lim="800000"/>
            <a:headEnd/>
            <a:tailEnd/>
          </a:ln>
          <a:effectLst/>
        </p:spPr>
        <p:txBody>
          <a:bodyPr wrap="square">
            <a:spAutoFit/>
          </a:bodyPr>
          <a:lstStyle/>
          <a:p>
            <a:pPr algn="l">
              <a:spcBef>
                <a:spcPct val="50000"/>
              </a:spcBef>
            </a:pPr>
            <a:r>
              <a:rPr lang="en-US" sz="2000" b="1" dirty="0">
                <a:solidFill>
                  <a:srgbClr val="000000"/>
                </a:solidFill>
                <a:latin typeface="Calibri" pitchFamily="34" charset="0"/>
              </a:rPr>
              <a:t>Relationships between variables</a:t>
            </a:r>
          </a:p>
        </p:txBody>
      </p:sp>
      <p:sp>
        <p:nvSpPr>
          <p:cNvPr id="1265762" name="Text Box 98"/>
          <p:cNvSpPr txBox="1">
            <a:spLocks noChangeArrowheads="1"/>
          </p:cNvSpPr>
          <p:nvPr/>
        </p:nvSpPr>
        <p:spPr bwMode="auto">
          <a:xfrm>
            <a:off x="5897563" y="1215077"/>
            <a:ext cx="2265362" cy="846386"/>
          </a:xfrm>
          <a:prstGeom prst="rect">
            <a:avLst/>
          </a:prstGeom>
          <a:noFill/>
          <a:ln w="9525" algn="ctr">
            <a:noFill/>
            <a:miter lim="800000"/>
            <a:headEnd/>
            <a:tailEnd/>
          </a:ln>
          <a:effectLst/>
        </p:spPr>
        <p:txBody>
          <a:bodyPr>
            <a:spAutoFit/>
          </a:bodyPr>
          <a:lstStyle/>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Share</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Percentage of total</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Accounted for X percent</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Size</a:t>
            </a:r>
          </a:p>
        </p:txBody>
      </p:sp>
      <p:sp>
        <p:nvSpPr>
          <p:cNvPr id="1265763" name="Text Box 99"/>
          <p:cNvSpPr txBox="1">
            <a:spLocks noChangeArrowheads="1"/>
          </p:cNvSpPr>
          <p:nvPr/>
        </p:nvSpPr>
        <p:spPr bwMode="auto">
          <a:xfrm>
            <a:off x="5897563" y="2199967"/>
            <a:ext cx="2727325" cy="846386"/>
          </a:xfrm>
          <a:prstGeom prst="rect">
            <a:avLst/>
          </a:prstGeom>
          <a:noFill/>
          <a:ln w="9525" algn="ctr">
            <a:noFill/>
            <a:miter lim="800000"/>
            <a:headEnd/>
            <a:tailEnd/>
          </a:ln>
          <a:effectLst/>
        </p:spPr>
        <p:txBody>
          <a:bodyPr>
            <a:spAutoFit/>
          </a:bodyPr>
          <a:lstStyle/>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Rank</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Larger than / Smaller than</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More / Less</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Equal / Same</a:t>
            </a:r>
          </a:p>
        </p:txBody>
      </p:sp>
      <p:sp>
        <p:nvSpPr>
          <p:cNvPr id="1265768" name="Text Box 104"/>
          <p:cNvSpPr txBox="1">
            <a:spLocks noChangeArrowheads="1"/>
          </p:cNvSpPr>
          <p:nvPr/>
        </p:nvSpPr>
        <p:spPr bwMode="auto">
          <a:xfrm>
            <a:off x="5897563" y="3213740"/>
            <a:ext cx="2727325" cy="846386"/>
          </a:xfrm>
          <a:prstGeom prst="rect">
            <a:avLst/>
          </a:prstGeom>
          <a:noFill/>
          <a:ln w="9525" algn="ctr">
            <a:noFill/>
            <a:miter lim="800000"/>
            <a:headEnd/>
            <a:tailEnd/>
          </a:ln>
          <a:effectLst/>
        </p:spPr>
        <p:txBody>
          <a:bodyPr>
            <a:spAutoFit/>
          </a:bodyPr>
          <a:lstStyle/>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Change / Grow </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Rise / Decline</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Increase / Decrease</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Fluctuate</a:t>
            </a:r>
          </a:p>
        </p:txBody>
      </p:sp>
      <p:sp>
        <p:nvSpPr>
          <p:cNvPr id="1265774" name="Text Box 110"/>
          <p:cNvSpPr txBox="1">
            <a:spLocks noChangeArrowheads="1"/>
          </p:cNvSpPr>
          <p:nvPr/>
        </p:nvSpPr>
        <p:spPr bwMode="auto">
          <a:xfrm>
            <a:off x="5897563" y="4192597"/>
            <a:ext cx="2727325" cy="846386"/>
          </a:xfrm>
          <a:prstGeom prst="rect">
            <a:avLst/>
          </a:prstGeom>
          <a:noFill/>
          <a:ln w="9525" algn="ctr">
            <a:noFill/>
            <a:miter lim="800000"/>
            <a:headEnd/>
            <a:tailEnd/>
          </a:ln>
          <a:effectLst/>
        </p:spPr>
        <p:txBody>
          <a:bodyPr>
            <a:spAutoFit/>
          </a:bodyPr>
          <a:lstStyle/>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Concentration</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X-to-Y range</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Frequency</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Distribution</a:t>
            </a:r>
          </a:p>
        </p:txBody>
      </p:sp>
      <p:sp>
        <p:nvSpPr>
          <p:cNvPr id="1265775" name="Text Box 111"/>
          <p:cNvSpPr txBox="1">
            <a:spLocks noChangeArrowheads="1"/>
          </p:cNvSpPr>
          <p:nvPr/>
        </p:nvSpPr>
        <p:spPr bwMode="auto">
          <a:xfrm>
            <a:off x="5897563" y="5189225"/>
            <a:ext cx="2727325" cy="846386"/>
          </a:xfrm>
          <a:prstGeom prst="rect">
            <a:avLst/>
          </a:prstGeom>
          <a:noFill/>
          <a:ln w="9525" algn="ctr">
            <a:noFill/>
            <a:miter lim="800000"/>
            <a:headEnd/>
            <a:tailEnd/>
          </a:ln>
          <a:effectLst/>
        </p:spPr>
        <p:txBody>
          <a:bodyPr>
            <a:spAutoFit/>
          </a:bodyPr>
          <a:lstStyle/>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Related to</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Increases / Decreases with</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Changes / Varies with</a:t>
            </a:r>
          </a:p>
          <a:p>
            <a:pPr marL="114300" indent="-114300" algn="l">
              <a:lnSpc>
                <a:spcPct val="50000"/>
              </a:lnSpc>
              <a:spcBef>
                <a:spcPct val="50000"/>
              </a:spcBef>
              <a:buClr>
                <a:schemeClr val="tx1"/>
              </a:buClr>
              <a:buFontTx/>
              <a:buChar char="•"/>
            </a:pPr>
            <a:r>
              <a:rPr lang="en-US" sz="1400" dirty="0">
                <a:solidFill>
                  <a:srgbClr val="000000"/>
                </a:solidFill>
                <a:latin typeface="Calibri" pitchFamily="34" charset="0"/>
              </a:rPr>
              <a:t>Does not increase with</a:t>
            </a:r>
          </a:p>
        </p:txBody>
      </p:sp>
      <p:sp>
        <p:nvSpPr>
          <p:cNvPr id="1265776" name="Oval 112"/>
          <p:cNvSpPr>
            <a:spLocks noChangeArrowheads="1"/>
          </p:cNvSpPr>
          <p:nvPr/>
        </p:nvSpPr>
        <p:spPr bwMode="auto">
          <a:xfrm>
            <a:off x="558800" y="1345288"/>
            <a:ext cx="424227" cy="519351"/>
          </a:xfrm>
          <a:prstGeom prst="ellipse">
            <a:avLst/>
          </a:prstGeom>
          <a:solidFill>
            <a:srgbClr val="666699"/>
          </a:solidFill>
          <a:ln w="9525" algn="ctr">
            <a:noFill/>
            <a:round/>
            <a:headEnd/>
            <a:tailEnd/>
          </a:ln>
          <a:effectLst/>
        </p:spPr>
        <p:txBody>
          <a:bodyPr wrap="none" anchor="ctr">
            <a:spAutoFit/>
          </a:bodyPr>
          <a:lstStyle/>
          <a:p>
            <a:r>
              <a:rPr lang="en-US" dirty="0">
                <a:solidFill>
                  <a:schemeClr val="bg1"/>
                </a:solidFill>
                <a:latin typeface="Calibri" pitchFamily="34" charset="0"/>
              </a:rPr>
              <a:t>1</a:t>
            </a:r>
          </a:p>
        </p:txBody>
      </p:sp>
      <p:sp>
        <p:nvSpPr>
          <p:cNvPr id="1265777" name="Oval 113"/>
          <p:cNvSpPr>
            <a:spLocks noChangeArrowheads="1"/>
          </p:cNvSpPr>
          <p:nvPr/>
        </p:nvSpPr>
        <p:spPr bwMode="auto">
          <a:xfrm>
            <a:off x="558800" y="2343825"/>
            <a:ext cx="424227" cy="519351"/>
          </a:xfrm>
          <a:prstGeom prst="ellipse">
            <a:avLst/>
          </a:prstGeom>
          <a:solidFill>
            <a:srgbClr val="666699"/>
          </a:solidFill>
          <a:ln w="9525" algn="ctr">
            <a:noFill/>
            <a:round/>
            <a:headEnd/>
            <a:tailEnd/>
          </a:ln>
          <a:effectLst/>
        </p:spPr>
        <p:txBody>
          <a:bodyPr wrap="none" anchor="ctr">
            <a:spAutoFit/>
          </a:bodyPr>
          <a:lstStyle/>
          <a:p>
            <a:r>
              <a:rPr lang="en-US" dirty="0">
                <a:solidFill>
                  <a:schemeClr val="bg1"/>
                </a:solidFill>
                <a:latin typeface="Calibri" pitchFamily="34" charset="0"/>
              </a:rPr>
              <a:t>2</a:t>
            </a:r>
          </a:p>
        </p:txBody>
      </p:sp>
      <p:sp>
        <p:nvSpPr>
          <p:cNvPr id="1265778" name="Oval 114"/>
          <p:cNvSpPr>
            <a:spLocks noChangeArrowheads="1"/>
          </p:cNvSpPr>
          <p:nvPr/>
        </p:nvSpPr>
        <p:spPr bwMode="auto">
          <a:xfrm>
            <a:off x="558800" y="3343950"/>
            <a:ext cx="424227" cy="519351"/>
          </a:xfrm>
          <a:prstGeom prst="ellipse">
            <a:avLst/>
          </a:prstGeom>
          <a:solidFill>
            <a:srgbClr val="666699"/>
          </a:solidFill>
          <a:ln w="9525" algn="ctr">
            <a:noFill/>
            <a:round/>
            <a:headEnd/>
            <a:tailEnd/>
          </a:ln>
          <a:effectLst/>
        </p:spPr>
        <p:txBody>
          <a:bodyPr wrap="none" anchor="ctr">
            <a:spAutoFit/>
          </a:bodyPr>
          <a:lstStyle/>
          <a:p>
            <a:r>
              <a:rPr lang="en-US">
                <a:solidFill>
                  <a:schemeClr val="bg1"/>
                </a:solidFill>
                <a:latin typeface="Calibri" pitchFamily="34" charset="0"/>
              </a:rPr>
              <a:t>3</a:t>
            </a:r>
          </a:p>
        </p:txBody>
      </p:sp>
      <p:sp>
        <p:nvSpPr>
          <p:cNvPr id="1265779" name="Oval 115"/>
          <p:cNvSpPr>
            <a:spLocks noChangeArrowheads="1"/>
          </p:cNvSpPr>
          <p:nvPr/>
        </p:nvSpPr>
        <p:spPr bwMode="auto">
          <a:xfrm>
            <a:off x="558800" y="4321850"/>
            <a:ext cx="424227" cy="519351"/>
          </a:xfrm>
          <a:prstGeom prst="ellipse">
            <a:avLst/>
          </a:prstGeom>
          <a:solidFill>
            <a:srgbClr val="666699"/>
          </a:solidFill>
          <a:ln w="9525" algn="ctr">
            <a:noFill/>
            <a:round/>
            <a:headEnd/>
            <a:tailEnd/>
          </a:ln>
          <a:effectLst/>
        </p:spPr>
        <p:txBody>
          <a:bodyPr wrap="none" anchor="ctr">
            <a:spAutoFit/>
          </a:bodyPr>
          <a:lstStyle/>
          <a:p>
            <a:r>
              <a:rPr lang="en-US" dirty="0">
                <a:solidFill>
                  <a:schemeClr val="bg1"/>
                </a:solidFill>
                <a:latin typeface="Calibri" pitchFamily="34" charset="0"/>
              </a:rPr>
              <a:t>4</a:t>
            </a:r>
          </a:p>
        </p:txBody>
      </p:sp>
      <p:sp>
        <p:nvSpPr>
          <p:cNvPr id="1265780" name="Oval 116"/>
          <p:cNvSpPr>
            <a:spLocks noChangeArrowheads="1"/>
          </p:cNvSpPr>
          <p:nvPr/>
        </p:nvSpPr>
        <p:spPr bwMode="auto">
          <a:xfrm>
            <a:off x="558800" y="5301338"/>
            <a:ext cx="424227" cy="519351"/>
          </a:xfrm>
          <a:prstGeom prst="ellipse">
            <a:avLst/>
          </a:prstGeom>
          <a:solidFill>
            <a:srgbClr val="666699"/>
          </a:solidFill>
          <a:ln w="9525" algn="ctr">
            <a:noFill/>
            <a:round/>
            <a:headEnd/>
            <a:tailEnd/>
          </a:ln>
          <a:effectLst/>
        </p:spPr>
        <p:txBody>
          <a:bodyPr wrap="none" anchor="ctr">
            <a:spAutoFit/>
          </a:bodyPr>
          <a:lstStyle/>
          <a:p>
            <a:r>
              <a:rPr lang="en-US">
                <a:solidFill>
                  <a:schemeClr val="bg1"/>
                </a:solidFill>
                <a:latin typeface="Calibri" pitchFamily="34" charset="0"/>
              </a:rPr>
              <a:t>5</a:t>
            </a:r>
          </a:p>
        </p:txBody>
      </p:sp>
      <p:sp>
        <p:nvSpPr>
          <p:cNvPr id="1265781" name="Text Box 117"/>
          <p:cNvSpPr txBox="1">
            <a:spLocks noChangeArrowheads="1"/>
          </p:cNvSpPr>
          <p:nvPr/>
        </p:nvSpPr>
        <p:spPr bwMode="auto">
          <a:xfrm rot="21600000">
            <a:off x="304800" y="6054395"/>
            <a:ext cx="3581399" cy="230832"/>
          </a:xfrm>
          <a:prstGeom prst="rect">
            <a:avLst/>
          </a:prstGeom>
          <a:noFill/>
          <a:ln w="9525" algn="ctr">
            <a:noFill/>
            <a:miter lim="800000"/>
            <a:headEnd/>
            <a:tailEnd/>
          </a:ln>
          <a:effectLst/>
        </p:spPr>
        <p:txBody>
          <a:bodyPr wrap="square">
            <a:spAutoFit/>
          </a:bodyPr>
          <a:lstStyle/>
          <a:p>
            <a:pPr algn="l">
              <a:spcBef>
                <a:spcPct val="50000"/>
              </a:spcBef>
            </a:pPr>
            <a:r>
              <a:rPr lang="en-US" sz="900" dirty="0">
                <a:solidFill>
                  <a:srgbClr val="000000"/>
                </a:solidFill>
                <a:latin typeface="Calibri" pitchFamily="34" charset="0"/>
              </a:rPr>
              <a:t>Source: Adapted from Gene </a:t>
            </a:r>
            <a:r>
              <a:rPr lang="en-US" sz="900" dirty="0" err="1">
                <a:solidFill>
                  <a:srgbClr val="000000"/>
                </a:solidFill>
                <a:latin typeface="Calibri" pitchFamily="34" charset="0"/>
              </a:rPr>
              <a:t>Zelazny</a:t>
            </a:r>
            <a:r>
              <a:rPr lang="en-US" sz="900" dirty="0">
                <a:solidFill>
                  <a:srgbClr val="000000"/>
                </a:solidFill>
                <a:latin typeface="Calibri" pitchFamily="34" charset="0"/>
              </a:rPr>
              <a:t> (2001). </a:t>
            </a:r>
            <a:r>
              <a:rPr lang="en-US" sz="900" i="1" dirty="0">
                <a:solidFill>
                  <a:srgbClr val="000000"/>
                </a:solidFill>
                <a:latin typeface="Calibri" pitchFamily="34" charset="0"/>
              </a:rPr>
              <a:t>Say It With Charts</a:t>
            </a:r>
          </a:p>
        </p:txBody>
      </p:sp>
    </p:spTree>
    <p:extLst>
      <p:ext uri="{BB962C8B-B14F-4D97-AF65-F5344CB8AC3E}">
        <p14:creationId xmlns:p14="http://schemas.microsoft.com/office/powerpoint/2010/main" val="3523529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 name="Rectangle 44"/>
          <p:cNvSpPr>
            <a:spLocks noGrp="1" noChangeArrowheads="1"/>
          </p:cNvSpPr>
          <p:nvPr>
            <p:ph type="title"/>
          </p:nvPr>
        </p:nvSpPr>
        <p:spPr>
          <a:xfrm>
            <a:off x="304800" y="152400"/>
            <a:ext cx="8382000" cy="685800"/>
          </a:xfrm>
          <a:noFill/>
        </p:spPr>
        <p:txBody>
          <a:bodyPr/>
          <a:lstStyle/>
          <a:p>
            <a:r>
              <a:rPr lang="en-US" sz="2400" dirty="0" smtClean="0"/>
              <a:t>This Chart-Comparison Matrix Identifies the Best Chart Type to Maximize Data Comprehension</a:t>
            </a:r>
          </a:p>
        </p:txBody>
      </p:sp>
      <p:pic>
        <p:nvPicPr>
          <p:cNvPr id="30" name="Picture 7"/>
          <p:cNvPicPr>
            <a:picLocks noChangeAspect="1" noChangeArrowheads="1"/>
          </p:cNvPicPr>
          <p:nvPr/>
        </p:nvPicPr>
        <p:blipFill>
          <a:blip r:embed="rId4" cstate="print"/>
          <a:srcRect l="28660" t="37500" r="55763" b="42969"/>
          <a:stretch>
            <a:fillRect/>
          </a:stretch>
        </p:blipFill>
        <p:spPr bwMode="auto">
          <a:xfrm>
            <a:off x="1188525" y="1621054"/>
            <a:ext cx="914400" cy="914400"/>
          </a:xfrm>
          <a:prstGeom prst="rect">
            <a:avLst/>
          </a:prstGeom>
          <a:noFill/>
          <a:ln w="9525">
            <a:noFill/>
            <a:miter lim="800000"/>
            <a:headEnd/>
            <a:tailEnd/>
          </a:ln>
          <a:effectLst/>
        </p:spPr>
      </p:pic>
      <p:pic>
        <p:nvPicPr>
          <p:cNvPr id="31" name="Picture 31"/>
          <p:cNvPicPr>
            <a:picLocks noChangeAspect="1" noChangeArrowheads="1"/>
          </p:cNvPicPr>
          <p:nvPr/>
        </p:nvPicPr>
        <p:blipFill>
          <a:blip r:embed="rId5" cstate="print"/>
          <a:srcRect l="13574" t="30318" r="29587" b="13263"/>
          <a:stretch>
            <a:fillRect/>
          </a:stretch>
        </p:blipFill>
        <p:spPr bwMode="auto">
          <a:xfrm>
            <a:off x="2535141" y="2546413"/>
            <a:ext cx="1285407" cy="906462"/>
          </a:xfrm>
          <a:prstGeom prst="rect">
            <a:avLst/>
          </a:prstGeom>
          <a:noFill/>
          <a:ln w="9525" algn="ctr">
            <a:noFill/>
            <a:miter lim="800000"/>
            <a:headEnd/>
            <a:tailEnd/>
          </a:ln>
          <a:effectLst/>
        </p:spPr>
      </p:pic>
      <p:graphicFrame>
        <p:nvGraphicFramePr>
          <p:cNvPr id="32" name="Object 32"/>
          <p:cNvGraphicFramePr>
            <a:graphicFrameLocks noChangeAspect="1"/>
          </p:cNvGraphicFramePr>
          <p:nvPr/>
        </p:nvGraphicFramePr>
        <p:xfrm>
          <a:off x="5425120" y="4668221"/>
          <a:ext cx="1375036" cy="766762"/>
        </p:xfrm>
        <a:graphic>
          <a:graphicData uri="http://schemas.openxmlformats.org/presentationml/2006/ole">
            <mc:AlternateContent xmlns:mc="http://schemas.openxmlformats.org/markup-compatibility/2006">
              <mc:Choice xmlns:v="urn:schemas-microsoft-com:vml" Requires="v">
                <p:oleObj spid="_x0000_s3087" name="Worksheet" r:id="rId7" imgW="4162349" imgH="3095727" progId="Excel.Sheet.8">
                  <p:embed/>
                </p:oleObj>
              </mc:Choice>
              <mc:Fallback>
                <p:oleObj name="Worksheet" r:id="rId7" imgW="4162349" imgH="3095727"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l="3775" t="12692" r="5623" b="8620"/>
                      <a:stretch>
                        <a:fillRect/>
                      </a:stretch>
                    </p:blipFill>
                    <p:spPr bwMode="auto">
                      <a:xfrm>
                        <a:off x="5425120" y="4668221"/>
                        <a:ext cx="1375036" cy="7667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33" name="Picture 33"/>
          <p:cNvPicPr>
            <a:picLocks noChangeAspect="1" noChangeArrowheads="1"/>
          </p:cNvPicPr>
          <p:nvPr/>
        </p:nvPicPr>
        <p:blipFill>
          <a:blip r:embed="rId9" cstate="print"/>
          <a:srcRect l="5780" t="31515" r="16901" b="12910"/>
          <a:stretch>
            <a:fillRect/>
          </a:stretch>
        </p:blipFill>
        <p:spPr bwMode="auto">
          <a:xfrm>
            <a:off x="4007925" y="3542410"/>
            <a:ext cx="1321008" cy="918528"/>
          </a:xfrm>
          <a:prstGeom prst="rect">
            <a:avLst/>
          </a:prstGeom>
          <a:noFill/>
          <a:ln w="9525" algn="ctr">
            <a:noFill/>
            <a:miter lim="800000"/>
            <a:headEnd/>
            <a:tailEnd/>
          </a:ln>
          <a:effectLst/>
        </p:spPr>
      </p:pic>
      <p:pic>
        <p:nvPicPr>
          <p:cNvPr id="34" name="Picture 34"/>
          <p:cNvPicPr>
            <a:picLocks noChangeAspect="1" noChangeArrowheads="1"/>
          </p:cNvPicPr>
          <p:nvPr/>
        </p:nvPicPr>
        <p:blipFill>
          <a:blip r:embed="rId10" cstate="print"/>
          <a:srcRect l="4050" t="31833" r="5640" b="12959"/>
          <a:stretch>
            <a:fillRect/>
          </a:stretch>
        </p:blipFill>
        <p:spPr bwMode="auto">
          <a:xfrm>
            <a:off x="5488517" y="3529075"/>
            <a:ext cx="1364105" cy="911225"/>
          </a:xfrm>
          <a:prstGeom prst="rect">
            <a:avLst/>
          </a:prstGeom>
          <a:noFill/>
          <a:ln w="9525" algn="ctr">
            <a:noFill/>
            <a:miter lim="800000"/>
            <a:headEnd/>
            <a:tailEnd/>
          </a:ln>
          <a:effectLst/>
        </p:spPr>
      </p:pic>
      <p:pic>
        <p:nvPicPr>
          <p:cNvPr id="35" name="Picture 35"/>
          <p:cNvPicPr>
            <a:picLocks noChangeAspect="1" noChangeArrowheads="1"/>
          </p:cNvPicPr>
          <p:nvPr/>
        </p:nvPicPr>
        <p:blipFill>
          <a:blip r:embed="rId11" cstate="print"/>
          <a:srcRect l="14317" t="28362" r="25450" b="14328"/>
          <a:stretch>
            <a:fillRect/>
          </a:stretch>
        </p:blipFill>
        <p:spPr bwMode="auto">
          <a:xfrm>
            <a:off x="6957553" y="2552763"/>
            <a:ext cx="1322569" cy="890587"/>
          </a:xfrm>
          <a:prstGeom prst="rect">
            <a:avLst/>
          </a:prstGeom>
          <a:noFill/>
          <a:ln w="9525" algn="ctr">
            <a:noFill/>
            <a:miter lim="800000"/>
            <a:headEnd/>
            <a:tailEnd/>
          </a:ln>
          <a:effectLst/>
        </p:spPr>
      </p:pic>
      <p:sp>
        <p:nvSpPr>
          <p:cNvPr id="36" name="Line 38"/>
          <p:cNvSpPr>
            <a:spLocks noChangeShapeType="1"/>
          </p:cNvSpPr>
          <p:nvPr/>
        </p:nvSpPr>
        <p:spPr bwMode="auto">
          <a:xfrm>
            <a:off x="961174" y="1500250"/>
            <a:ext cx="0" cy="4964113"/>
          </a:xfrm>
          <a:prstGeom prst="line">
            <a:avLst/>
          </a:prstGeom>
          <a:noFill/>
          <a:ln w="25400">
            <a:solidFill>
              <a:schemeClr val="bg2"/>
            </a:solidFill>
            <a:round/>
            <a:headEnd/>
            <a:tailEnd/>
          </a:ln>
          <a:effectLst/>
        </p:spPr>
        <p:txBody>
          <a:bodyPr/>
          <a:lstStyle/>
          <a:p>
            <a:endParaRPr lang="en-US" sz="1200"/>
          </a:p>
        </p:txBody>
      </p:sp>
      <p:sp>
        <p:nvSpPr>
          <p:cNvPr id="37" name="Line 39"/>
          <p:cNvSpPr>
            <a:spLocks noChangeShapeType="1"/>
          </p:cNvSpPr>
          <p:nvPr/>
        </p:nvSpPr>
        <p:spPr bwMode="auto">
          <a:xfrm>
            <a:off x="961174" y="1500250"/>
            <a:ext cx="7345180" cy="0"/>
          </a:xfrm>
          <a:prstGeom prst="line">
            <a:avLst/>
          </a:prstGeom>
          <a:noFill/>
          <a:ln w="25400">
            <a:solidFill>
              <a:schemeClr val="bg2"/>
            </a:solidFill>
            <a:round/>
            <a:headEnd/>
            <a:tailEnd/>
          </a:ln>
          <a:effectLst/>
        </p:spPr>
        <p:txBody>
          <a:bodyPr/>
          <a:lstStyle/>
          <a:p>
            <a:pPr algn="ctr"/>
            <a:endParaRPr lang="en-US" sz="2000"/>
          </a:p>
        </p:txBody>
      </p:sp>
      <p:sp>
        <p:nvSpPr>
          <p:cNvPr id="38" name="Text Box 40"/>
          <p:cNvSpPr txBox="1">
            <a:spLocks noChangeArrowheads="1"/>
          </p:cNvSpPr>
          <p:nvPr/>
        </p:nvSpPr>
        <p:spPr bwMode="auto">
          <a:xfrm>
            <a:off x="2548258" y="835288"/>
            <a:ext cx="4616970" cy="461665"/>
          </a:xfrm>
          <a:prstGeom prst="rect">
            <a:avLst/>
          </a:prstGeom>
          <a:noFill/>
          <a:ln w="9525">
            <a:noFill/>
            <a:miter lim="800000"/>
            <a:headEnd/>
            <a:tailEnd/>
          </a:ln>
          <a:effectLst/>
        </p:spPr>
        <p:txBody>
          <a:bodyPr>
            <a:spAutoFit/>
          </a:bodyPr>
          <a:lstStyle/>
          <a:p>
            <a:pPr algn="ctr">
              <a:lnSpc>
                <a:spcPct val="100000"/>
              </a:lnSpc>
              <a:spcBef>
                <a:spcPct val="50000"/>
              </a:spcBef>
              <a:buClrTx/>
            </a:pPr>
            <a:r>
              <a:rPr lang="en-US" b="1" dirty="0" smtClean="0">
                <a:solidFill>
                  <a:srgbClr val="000000"/>
                </a:solidFill>
                <a:latin typeface="Calibri" pitchFamily="34" charset="0"/>
              </a:rPr>
              <a:t>Comparison Type</a:t>
            </a:r>
            <a:endParaRPr lang="en-US" b="1" dirty="0">
              <a:solidFill>
                <a:srgbClr val="000000"/>
              </a:solidFill>
              <a:latin typeface="Calibri" pitchFamily="34" charset="0"/>
            </a:endParaRPr>
          </a:p>
        </p:txBody>
      </p:sp>
      <p:sp>
        <p:nvSpPr>
          <p:cNvPr id="39" name="Text Box 41"/>
          <p:cNvSpPr txBox="1">
            <a:spLocks noChangeArrowheads="1"/>
          </p:cNvSpPr>
          <p:nvPr/>
        </p:nvSpPr>
        <p:spPr bwMode="auto">
          <a:xfrm rot="16200000">
            <a:off x="-1249101" y="3822118"/>
            <a:ext cx="3429000" cy="461665"/>
          </a:xfrm>
          <a:prstGeom prst="rect">
            <a:avLst/>
          </a:prstGeom>
          <a:noFill/>
          <a:ln w="9525">
            <a:noFill/>
            <a:miter lim="800000"/>
            <a:headEnd/>
            <a:tailEnd/>
          </a:ln>
          <a:effectLst/>
        </p:spPr>
        <p:txBody>
          <a:bodyPr>
            <a:spAutoFit/>
          </a:bodyPr>
          <a:lstStyle/>
          <a:p>
            <a:pPr algn="ctr">
              <a:lnSpc>
                <a:spcPct val="100000"/>
              </a:lnSpc>
              <a:spcBef>
                <a:spcPct val="50000"/>
              </a:spcBef>
              <a:buClrTx/>
            </a:pPr>
            <a:r>
              <a:rPr lang="en-US" b="1" dirty="0">
                <a:solidFill>
                  <a:srgbClr val="000000"/>
                </a:solidFill>
                <a:latin typeface="Calibri" pitchFamily="34" charset="0"/>
              </a:rPr>
              <a:t>Basic Chart </a:t>
            </a:r>
            <a:r>
              <a:rPr lang="en-US" b="1" dirty="0" smtClean="0">
                <a:solidFill>
                  <a:srgbClr val="000000"/>
                </a:solidFill>
                <a:latin typeface="Calibri" pitchFamily="34" charset="0"/>
              </a:rPr>
              <a:t>Form</a:t>
            </a:r>
            <a:endParaRPr lang="en-US" b="1" dirty="0">
              <a:solidFill>
                <a:srgbClr val="000000"/>
              </a:solidFill>
              <a:latin typeface="Calibri" pitchFamily="34" charset="0"/>
            </a:endParaRPr>
          </a:p>
        </p:txBody>
      </p:sp>
      <p:sp>
        <p:nvSpPr>
          <p:cNvPr id="40" name="AutoShape 42"/>
          <p:cNvSpPr>
            <a:spLocks noChangeArrowheads="1"/>
          </p:cNvSpPr>
          <p:nvPr/>
        </p:nvSpPr>
        <p:spPr bwMode="auto">
          <a:xfrm rot="16200000">
            <a:off x="-1631028" y="3922219"/>
            <a:ext cx="4895850" cy="204311"/>
          </a:xfrm>
          <a:prstGeom prst="roundRect">
            <a:avLst>
              <a:gd name="adj" fmla="val 16667"/>
            </a:avLst>
          </a:prstGeom>
          <a:solidFill>
            <a:srgbClr val="4D4D4D"/>
          </a:solidFill>
          <a:ln w="9525" algn="ctr">
            <a:noFill/>
            <a:round/>
            <a:headEnd/>
            <a:tailEnd/>
          </a:ln>
          <a:effectLst/>
        </p:spPr>
        <p:txBody>
          <a:bodyPr wrap="square" tIns="0" bIns="0" anchor="ctr">
            <a:spAutoFit/>
          </a:bodyPr>
          <a:lstStyle/>
          <a:p>
            <a:endParaRPr lang="en-US" sz="1200"/>
          </a:p>
        </p:txBody>
      </p:sp>
      <p:sp>
        <p:nvSpPr>
          <p:cNvPr id="41" name="AutoShape 43"/>
          <p:cNvSpPr>
            <a:spLocks noChangeArrowheads="1"/>
          </p:cNvSpPr>
          <p:nvPr/>
        </p:nvSpPr>
        <p:spPr bwMode="auto">
          <a:xfrm>
            <a:off x="974291" y="1271650"/>
            <a:ext cx="7345180" cy="340519"/>
          </a:xfrm>
          <a:prstGeom prst="roundRect">
            <a:avLst>
              <a:gd name="adj" fmla="val 16667"/>
            </a:avLst>
          </a:prstGeom>
          <a:solidFill>
            <a:srgbClr val="4D4D4D"/>
          </a:solidFill>
          <a:ln w="9525" algn="ctr">
            <a:noFill/>
            <a:round/>
            <a:headEnd/>
            <a:tailEnd/>
          </a:ln>
          <a:effectLst/>
        </p:spPr>
        <p:txBody>
          <a:bodyPr wrap="square" lIns="0" tIns="0" rIns="0" bIns="0" anchor="ctr">
            <a:spAutoFit/>
          </a:bodyPr>
          <a:lstStyle/>
          <a:p>
            <a:pPr algn="ctr"/>
            <a:endParaRPr lang="en-US" sz="2000"/>
          </a:p>
        </p:txBody>
      </p:sp>
      <p:sp>
        <p:nvSpPr>
          <p:cNvPr id="42" name="Text Box 44"/>
          <p:cNvSpPr txBox="1">
            <a:spLocks noChangeArrowheads="1"/>
          </p:cNvSpPr>
          <p:nvPr/>
        </p:nvSpPr>
        <p:spPr bwMode="auto">
          <a:xfrm>
            <a:off x="974291" y="1300225"/>
            <a:ext cx="1469036" cy="276999"/>
          </a:xfrm>
          <a:prstGeom prst="rect">
            <a:avLst/>
          </a:prstGeom>
          <a:noFill/>
          <a:ln w="9525" algn="ctr">
            <a:noFill/>
            <a:miter lim="800000"/>
            <a:headEnd/>
            <a:tailEnd/>
          </a:ln>
          <a:effectLst/>
        </p:spPr>
        <p:txBody>
          <a:bodyPr>
            <a:spAutoFit/>
          </a:bodyPr>
          <a:lstStyle/>
          <a:p>
            <a:pPr algn="ctr">
              <a:spcBef>
                <a:spcPct val="50000"/>
              </a:spcBef>
            </a:pPr>
            <a:r>
              <a:rPr lang="en-US" sz="1200" b="1" dirty="0">
                <a:solidFill>
                  <a:schemeClr val="bg1"/>
                </a:solidFill>
                <a:latin typeface="Calibri" pitchFamily="34" charset="0"/>
              </a:rPr>
              <a:t>COMPONENT</a:t>
            </a:r>
          </a:p>
        </p:txBody>
      </p:sp>
      <p:sp>
        <p:nvSpPr>
          <p:cNvPr id="43" name="Text Box 45"/>
          <p:cNvSpPr txBox="1">
            <a:spLocks noChangeArrowheads="1"/>
          </p:cNvSpPr>
          <p:nvPr/>
        </p:nvSpPr>
        <p:spPr bwMode="auto">
          <a:xfrm>
            <a:off x="2548258" y="1300225"/>
            <a:ext cx="1259174" cy="276999"/>
          </a:xfrm>
          <a:prstGeom prst="rect">
            <a:avLst/>
          </a:prstGeom>
          <a:noFill/>
          <a:ln w="9525" algn="ctr">
            <a:noFill/>
            <a:miter lim="800000"/>
            <a:headEnd/>
            <a:tailEnd/>
          </a:ln>
          <a:effectLst/>
        </p:spPr>
        <p:txBody>
          <a:bodyPr>
            <a:spAutoFit/>
          </a:bodyPr>
          <a:lstStyle/>
          <a:p>
            <a:pPr algn="ctr">
              <a:spcBef>
                <a:spcPct val="50000"/>
              </a:spcBef>
            </a:pPr>
            <a:r>
              <a:rPr lang="en-US" sz="1200" b="1">
                <a:solidFill>
                  <a:schemeClr val="bg1"/>
                </a:solidFill>
                <a:latin typeface="Calibri" pitchFamily="34" charset="0"/>
              </a:rPr>
              <a:t>ITEM</a:t>
            </a:r>
          </a:p>
        </p:txBody>
      </p:sp>
      <p:sp>
        <p:nvSpPr>
          <p:cNvPr id="44" name="Text Box 46"/>
          <p:cNvSpPr txBox="1">
            <a:spLocks noChangeArrowheads="1"/>
          </p:cNvSpPr>
          <p:nvPr/>
        </p:nvSpPr>
        <p:spPr bwMode="auto">
          <a:xfrm>
            <a:off x="3912363" y="1300225"/>
            <a:ext cx="1469036" cy="276999"/>
          </a:xfrm>
          <a:prstGeom prst="rect">
            <a:avLst/>
          </a:prstGeom>
          <a:noFill/>
          <a:ln w="9525" algn="ctr">
            <a:noFill/>
            <a:miter lim="800000"/>
            <a:headEnd/>
            <a:tailEnd/>
          </a:ln>
          <a:effectLst/>
        </p:spPr>
        <p:txBody>
          <a:bodyPr>
            <a:spAutoFit/>
          </a:bodyPr>
          <a:lstStyle/>
          <a:p>
            <a:pPr algn="ctr">
              <a:spcBef>
                <a:spcPct val="50000"/>
              </a:spcBef>
            </a:pPr>
            <a:r>
              <a:rPr lang="en-US" sz="1200" b="1">
                <a:solidFill>
                  <a:schemeClr val="bg1"/>
                </a:solidFill>
                <a:latin typeface="Calibri" pitchFamily="34" charset="0"/>
              </a:rPr>
              <a:t>TIME SERIES</a:t>
            </a:r>
          </a:p>
        </p:txBody>
      </p:sp>
      <p:sp>
        <p:nvSpPr>
          <p:cNvPr id="45" name="Text Box 47"/>
          <p:cNvSpPr txBox="1">
            <a:spLocks noChangeArrowheads="1"/>
          </p:cNvSpPr>
          <p:nvPr/>
        </p:nvSpPr>
        <p:spPr bwMode="auto">
          <a:xfrm>
            <a:off x="5381399" y="1300225"/>
            <a:ext cx="1469036" cy="276999"/>
          </a:xfrm>
          <a:prstGeom prst="rect">
            <a:avLst/>
          </a:prstGeom>
          <a:noFill/>
          <a:ln w="9525" algn="ctr">
            <a:noFill/>
            <a:miter lim="800000"/>
            <a:headEnd/>
            <a:tailEnd/>
          </a:ln>
          <a:effectLst/>
        </p:spPr>
        <p:txBody>
          <a:bodyPr>
            <a:spAutoFit/>
          </a:bodyPr>
          <a:lstStyle/>
          <a:p>
            <a:pPr algn="ctr">
              <a:spcBef>
                <a:spcPct val="50000"/>
              </a:spcBef>
            </a:pPr>
            <a:r>
              <a:rPr lang="en-US" sz="1200" b="1">
                <a:solidFill>
                  <a:schemeClr val="bg1"/>
                </a:solidFill>
                <a:latin typeface="Calibri" pitchFamily="34" charset="0"/>
              </a:rPr>
              <a:t>FREQUENCY</a:t>
            </a:r>
          </a:p>
        </p:txBody>
      </p:sp>
      <p:sp>
        <p:nvSpPr>
          <p:cNvPr id="46" name="Text Box 48"/>
          <p:cNvSpPr txBox="1">
            <a:spLocks noChangeArrowheads="1"/>
          </p:cNvSpPr>
          <p:nvPr/>
        </p:nvSpPr>
        <p:spPr bwMode="auto">
          <a:xfrm>
            <a:off x="6732387" y="1301813"/>
            <a:ext cx="1678898" cy="276999"/>
          </a:xfrm>
          <a:prstGeom prst="rect">
            <a:avLst/>
          </a:prstGeom>
          <a:noFill/>
          <a:ln w="9525" algn="ctr">
            <a:noFill/>
            <a:miter lim="800000"/>
            <a:headEnd/>
            <a:tailEnd/>
          </a:ln>
          <a:effectLst/>
        </p:spPr>
        <p:txBody>
          <a:bodyPr>
            <a:spAutoFit/>
          </a:bodyPr>
          <a:lstStyle/>
          <a:p>
            <a:pPr algn="ctr">
              <a:spcBef>
                <a:spcPct val="50000"/>
              </a:spcBef>
            </a:pPr>
            <a:r>
              <a:rPr lang="en-US" sz="1200" b="1" dirty="0">
                <a:solidFill>
                  <a:schemeClr val="bg1"/>
                </a:solidFill>
                <a:latin typeface="Calibri" pitchFamily="34" charset="0"/>
              </a:rPr>
              <a:t>CORRELATION</a:t>
            </a:r>
          </a:p>
        </p:txBody>
      </p:sp>
      <p:sp>
        <p:nvSpPr>
          <p:cNvPr id="47" name="Text Box 49"/>
          <p:cNvSpPr txBox="1">
            <a:spLocks noChangeArrowheads="1"/>
          </p:cNvSpPr>
          <p:nvPr/>
        </p:nvSpPr>
        <p:spPr bwMode="auto">
          <a:xfrm rot="16200000">
            <a:off x="337990" y="5819451"/>
            <a:ext cx="990600" cy="276999"/>
          </a:xfrm>
          <a:prstGeom prst="rect">
            <a:avLst/>
          </a:prstGeom>
          <a:noFill/>
          <a:ln w="9525" algn="ctr">
            <a:noFill/>
            <a:miter lim="800000"/>
            <a:headEnd/>
            <a:tailEnd/>
          </a:ln>
          <a:effectLst/>
        </p:spPr>
        <p:txBody>
          <a:bodyPr>
            <a:spAutoFit/>
          </a:bodyPr>
          <a:lstStyle/>
          <a:p>
            <a:pPr algn="ctr">
              <a:spcBef>
                <a:spcPct val="50000"/>
              </a:spcBef>
            </a:pPr>
            <a:r>
              <a:rPr lang="en-US" sz="1200" b="1">
                <a:solidFill>
                  <a:schemeClr val="bg1"/>
                </a:solidFill>
                <a:latin typeface="Calibri" pitchFamily="34" charset="0"/>
              </a:rPr>
              <a:t>DOT</a:t>
            </a:r>
          </a:p>
        </p:txBody>
      </p:sp>
      <p:sp>
        <p:nvSpPr>
          <p:cNvPr id="48" name="Text Box 50"/>
          <p:cNvSpPr txBox="1">
            <a:spLocks noChangeArrowheads="1"/>
          </p:cNvSpPr>
          <p:nvPr/>
        </p:nvSpPr>
        <p:spPr bwMode="auto">
          <a:xfrm rot="16200000">
            <a:off x="417469" y="4828850"/>
            <a:ext cx="838200" cy="276999"/>
          </a:xfrm>
          <a:prstGeom prst="rect">
            <a:avLst/>
          </a:prstGeom>
          <a:noFill/>
          <a:ln w="9525" algn="ctr">
            <a:noFill/>
            <a:miter lim="800000"/>
            <a:headEnd/>
            <a:tailEnd/>
          </a:ln>
          <a:effectLst/>
        </p:spPr>
        <p:txBody>
          <a:bodyPr>
            <a:spAutoFit/>
          </a:bodyPr>
          <a:lstStyle/>
          <a:p>
            <a:pPr algn="ctr">
              <a:spcBef>
                <a:spcPct val="50000"/>
              </a:spcBef>
            </a:pPr>
            <a:r>
              <a:rPr lang="en-US" sz="1200" b="1" dirty="0">
                <a:solidFill>
                  <a:schemeClr val="bg1"/>
                </a:solidFill>
                <a:latin typeface="Calibri" pitchFamily="34" charset="0"/>
              </a:rPr>
              <a:t>LINE</a:t>
            </a:r>
          </a:p>
        </p:txBody>
      </p:sp>
      <p:sp>
        <p:nvSpPr>
          <p:cNvPr id="49" name="Text Box 51"/>
          <p:cNvSpPr txBox="1">
            <a:spLocks noChangeArrowheads="1"/>
          </p:cNvSpPr>
          <p:nvPr/>
        </p:nvSpPr>
        <p:spPr bwMode="auto">
          <a:xfrm rot="16200000">
            <a:off x="417469" y="3838250"/>
            <a:ext cx="838200" cy="276999"/>
          </a:xfrm>
          <a:prstGeom prst="rect">
            <a:avLst/>
          </a:prstGeom>
          <a:noFill/>
          <a:ln w="9525" algn="ctr">
            <a:noFill/>
            <a:miter lim="800000"/>
            <a:headEnd/>
            <a:tailEnd/>
          </a:ln>
          <a:effectLst/>
        </p:spPr>
        <p:txBody>
          <a:bodyPr>
            <a:spAutoFit/>
          </a:bodyPr>
          <a:lstStyle/>
          <a:p>
            <a:pPr algn="ctr">
              <a:spcBef>
                <a:spcPct val="50000"/>
              </a:spcBef>
            </a:pPr>
            <a:r>
              <a:rPr lang="en-US" sz="1200" b="1">
                <a:solidFill>
                  <a:schemeClr val="bg1"/>
                </a:solidFill>
                <a:latin typeface="Calibri" pitchFamily="34" charset="0"/>
              </a:rPr>
              <a:t>COLUMN</a:t>
            </a:r>
          </a:p>
        </p:txBody>
      </p:sp>
      <p:sp>
        <p:nvSpPr>
          <p:cNvPr id="50" name="Text Box 52"/>
          <p:cNvSpPr txBox="1">
            <a:spLocks noChangeArrowheads="1"/>
          </p:cNvSpPr>
          <p:nvPr/>
        </p:nvSpPr>
        <p:spPr bwMode="auto">
          <a:xfrm rot="16200000">
            <a:off x="417469" y="2847650"/>
            <a:ext cx="838200" cy="276999"/>
          </a:xfrm>
          <a:prstGeom prst="rect">
            <a:avLst/>
          </a:prstGeom>
          <a:noFill/>
          <a:ln w="9525" algn="ctr">
            <a:noFill/>
            <a:miter lim="800000"/>
            <a:headEnd/>
            <a:tailEnd/>
          </a:ln>
          <a:effectLst/>
        </p:spPr>
        <p:txBody>
          <a:bodyPr>
            <a:spAutoFit/>
          </a:bodyPr>
          <a:lstStyle/>
          <a:p>
            <a:pPr algn="ctr">
              <a:spcBef>
                <a:spcPct val="50000"/>
              </a:spcBef>
            </a:pPr>
            <a:r>
              <a:rPr lang="en-US" sz="1200" b="1">
                <a:solidFill>
                  <a:schemeClr val="bg1"/>
                </a:solidFill>
                <a:latin typeface="Calibri" pitchFamily="34" charset="0"/>
              </a:rPr>
              <a:t>BAR</a:t>
            </a:r>
          </a:p>
        </p:txBody>
      </p:sp>
      <p:sp>
        <p:nvSpPr>
          <p:cNvPr id="51" name="Text Box 53"/>
          <p:cNvSpPr txBox="1">
            <a:spLocks noChangeArrowheads="1"/>
          </p:cNvSpPr>
          <p:nvPr/>
        </p:nvSpPr>
        <p:spPr bwMode="auto">
          <a:xfrm rot="16200000">
            <a:off x="417469" y="1857050"/>
            <a:ext cx="838200" cy="276999"/>
          </a:xfrm>
          <a:prstGeom prst="rect">
            <a:avLst/>
          </a:prstGeom>
          <a:noFill/>
          <a:ln w="9525" algn="ctr">
            <a:noFill/>
            <a:miter lim="800000"/>
            <a:headEnd/>
            <a:tailEnd/>
          </a:ln>
          <a:effectLst/>
        </p:spPr>
        <p:txBody>
          <a:bodyPr>
            <a:spAutoFit/>
          </a:bodyPr>
          <a:lstStyle/>
          <a:p>
            <a:pPr algn="ctr">
              <a:spcBef>
                <a:spcPct val="50000"/>
              </a:spcBef>
            </a:pPr>
            <a:r>
              <a:rPr lang="en-US" sz="1200" b="1">
                <a:solidFill>
                  <a:schemeClr val="bg1"/>
                </a:solidFill>
                <a:latin typeface="Calibri" pitchFamily="34" charset="0"/>
              </a:rPr>
              <a:t>PIE</a:t>
            </a:r>
          </a:p>
        </p:txBody>
      </p:sp>
      <p:pic>
        <p:nvPicPr>
          <p:cNvPr id="52" name="Picture 55"/>
          <p:cNvPicPr>
            <a:picLocks noChangeAspect="1" noChangeArrowheads="1"/>
          </p:cNvPicPr>
          <p:nvPr/>
        </p:nvPicPr>
        <p:blipFill>
          <a:blip r:embed="rId12" cstate="print"/>
          <a:srcRect l="39142" t="45695" r="14651" b="17360"/>
          <a:stretch>
            <a:fillRect/>
          </a:stretch>
        </p:blipFill>
        <p:spPr bwMode="auto">
          <a:xfrm>
            <a:off x="3925479" y="4552333"/>
            <a:ext cx="1416570" cy="892175"/>
          </a:xfrm>
          <a:prstGeom prst="rect">
            <a:avLst/>
          </a:prstGeom>
          <a:noFill/>
          <a:ln w="9525" algn="ctr">
            <a:noFill/>
            <a:miter lim="800000"/>
            <a:headEnd/>
            <a:tailEnd/>
          </a:ln>
          <a:effectLst/>
        </p:spPr>
      </p:pic>
      <p:sp>
        <p:nvSpPr>
          <p:cNvPr id="53" name="Text Box 61"/>
          <p:cNvSpPr txBox="1">
            <a:spLocks noChangeArrowheads="1"/>
          </p:cNvSpPr>
          <p:nvPr/>
        </p:nvSpPr>
        <p:spPr bwMode="auto">
          <a:xfrm rot="16200000">
            <a:off x="7320777" y="4867861"/>
            <a:ext cx="2454275" cy="338554"/>
          </a:xfrm>
          <a:prstGeom prst="rect">
            <a:avLst/>
          </a:prstGeom>
          <a:noFill/>
          <a:ln w="9525" algn="ctr">
            <a:noFill/>
            <a:miter lim="800000"/>
            <a:headEnd/>
            <a:tailEnd/>
          </a:ln>
          <a:effectLst/>
        </p:spPr>
        <p:txBody>
          <a:bodyPr>
            <a:spAutoFit/>
          </a:bodyPr>
          <a:lstStyle/>
          <a:p>
            <a:pPr algn="l">
              <a:spcBef>
                <a:spcPct val="50000"/>
              </a:spcBef>
            </a:pPr>
            <a:r>
              <a:rPr lang="en-US" sz="800" b="1" dirty="0">
                <a:solidFill>
                  <a:srgbClr val="000000"/>
                </a:solidFill>
                <a:latin typeface="Calibri" pitchFamily="34" charset="0"/>
              </a:rPr>
              <a:t>Source: Adapted from Gene </a:t>
            </a:r>
            <a:r>
              <a:rPr lang="en-US" sz="800" b="1" dirty="0" err="1" smtClean="0">
                <a:solidFill>
                  <a:srgbClr val="000000"/>
                </a:solidFill>
                <a:latin typeface="Calibri" pitchFamily="34" charset="0"/>
              </a:rPr>
              <a:t>Zelazny</a:t>
            </a:r>
            <a:r>
              <a:rPr lang="en-US" sz="800" b="1" dirty="0" smtClean="0">
                <a:solidFill>
                  <a:srgbClr val="000000"/>
                </a:solidFill>
                <a:latin typeface="Calibri" pitchFamily="34" charset="0"/>
              </a:rPr>
              <a:t>  </a:t>
            </a:r>
            <a:r>
              <a:rPr lang="en-US" sz="800" b="1" dirty="0">
                <a:solidFill>
                  <a:srgbClr val="000000"/>
                </a:solidFill>
                <a:latin typeface="Calibri" pitchFamily="34" charset="0"/>
              </a:rPr>
              <a:t>(2001). </a:t>
            </a:r>
            <a:r>
              <a:rPr lang="en-US" sz="800" b="1" i="1" dirty="0">
                <a:solidFill>
                  <a:srgbClr val="000000"/>
                </a:solidFill>
                <a:latin typeface="Calibri" pitchFamily="34" charset="0"/>
              </a:rPr>
              <a:t>Say It With Charts</a:t>
            </a:r>
          </a:p>
        </p:txBody>
      </p:sp>
      <p:grpSp>
        <p:nvGrpSpPr>
          <p:cNvPr id="2" name="Group 45"/>
          <p:cNvGrpSpPr>
            <a:grpSpLocks/>
          </p:cNvGrpSpPr>
          <p:nvPr/>
        </p:nvGrpSpPr>
        <p:grpSpPr bwMode="auto">
          <a:xfrm>
            <a:off x="7114317" y="5498369"/>
            <a:ext cx="1009041" cy="919162"/>
            <a:chOff x="3792" y="3462"/>
            <a:chExt cx="630" cy="579"/>
          </a:xfrm>
        </p:grpSpPr>
        <p:pic>
          <p:nvPicPr>
            <p:cNvPr id="65" name="Picture 47"/>
            <p:cNvPicPr>
              <a:picLocks noChangeAspect="1" noChangeArrowheads="1"/>
            </p:cNvPicPr>
            <p:nvPr/>
          </p:nvPicPr>
          <p:blipFill>
            <a:blip r:embed="rId13" cstate="print">
              <a:clrChange>
                <a:clrFrom>
                  <a:srgbClr val="E5E5E5"/>
                </a:clrFrom>
                <a:clrTo>
                  <a:srgbClr val="E5E5E5">
                    <a:alpha val="0"/>
                  </a:srgbClr>
                </a:clrTo>
              </a:clrChange>
            </a:blip>
            <a:srcRect/>
            <a:stretch>
              <a:fillRect/>
            </a:stretch>
          </p:blipFill>
          <p:spPr bwMode="auto">
            <a:xfrm>
              <a:off x="3799" y="3462"/>
              <a:ext cx="623" cy="579"/>
            </a:xfrm>
            <a:prstGeom prst="rect">
              <a:avLst/>
            </a:prstGeom>
            <a:noFill/>
            <a:ln w="9525" algn="ctr">
              <a:noFill/>
              <a:miter lim="800000"/>
              <a:headEnd/>
              <a:tailEnd/>
            </a:ln>
          </p:spPr>
        </p:pic>
        <p:sp>
          <p:nvSpPr>
            <p:cNvPr id="66" name="Line 48"/>
            <p:cNvSpPr>
              <a:spLocks noChangeShapeType="1"/>
            </p:cNvSpPr>
            <p:nvPr/>
          </p:nvSpPr>
          <p:spPr bwMode="auto">
            <a:xfrm flipV="1">
              <a:off x="3792" y="3600"/>
              <a:ext cx="576" cy="240"/>
            </a:xfrm>
            <a:prstGeom prst="line">
              <a:avLst/>
            </a:prstGeom>
            <a:noFill/>
            <a:ln w="25400">
              <a:solidFill>
                <a:srgbClr val="808080"/>
              </a:solidFill>
              <a:round/>
              <a:headEnd/>
              <a:tailEnd/>
            </a:ln>
          </p:spPr>
          <p:txBody>
            <a:bodyPr>
              <a:spAutoFit/>
            </a:bodyPr>
            <a:lstStyle/>
            <a:p>
              <a:endParaRPr lang="en-US"/>
            </a:p>
          </p:txBody>
        </p:sp>
      </p:grpSp>
      <p:sp>
        <p:nvSpPr>
          <p:cNvPr id="3" name="Rectangle 2"/>
          <p:cNvSpPr/>
          <p:nvPr/>
        </p:nvSpPr>
        <p:spPr>
          <a:xfrm>
            <a:off x="1038507" y="5498369"/>
            <a:ext cx="2830869" cy="707886"/>
          </a:xfrm>
          <a:prstGeom prst="rect">
            <a:avLst/>
          </a:prstGeom>
        </p:spPr>
        <p:txBody>
          <a:bodyPr wrap="square">
            <a:spAutoFit/>
          </a:bodyPr>
          <a:lstStyle/>
          <a:p>
            <a:pPr lvl="0" eaLnBrk="0" hangingPunct="0">
              <a:spcBef>
                <a:spcPct val="30000"/>
              </a:spcBef>
              <a:defRPr/>
            </a:pPr>
            <a:r>
              <a:rPr lang="en-US" sz="1000" dirty="0">
                <a:solidFill>
                  <a:srgbClr val="000000"/>
                </a:solidFill>
              </a:rPr>
              <a:t>Adopted from </a:t>
            </a:r>
            <a:r>
              <a:rPr lang="en-US" sz="1000" dirty="0" err="1">
                <a:solidFill>
                  <a:srgbClr val="000000"/>
                </a:solidFill>
              </a:rPr>
              <a:t>Zelazny</a:t>
            </a:r>
            <a:r>
              <a:rPr lang="en-US" sz="1000" dirty="0">
                <a:solidFill>
                  <a:srgbClr val="000000"/>
                </a:solidFill>
              </a:rPr>
              <a:t>, G.  Saying It With Charts: The executive's Guide to Visual Communication McGraw Hill Professional,  March 15, 2001</a:t>
            </a:r>
          </a:p>
        </p:txBody>
      </p:sp>
    </p:spTree>
    <p:extLst>
      <p:ext uri="{BB962C8B-B14F-4D97-AF65-F5344CB8AC3E}">
        <p14:creationId xmlns:p14="http://schemas.microsoft.com/office/powerpoint/2010/main" val="316657769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700" name="Rectangle 12"/>
          <p:cNvSpPr>
            <a:spLocks noGrp="1" noChangeArrowheads="1"/>
          </p:cNvSpPr>
          <p:nvPr>
            <p:ph type="title"/>
          </p:nvPr>
        </p:nvSpPr>
        <p:spPr>
          <a:xfrm>
            <a:off x="304800" y="152400"/>
            <a:ext cx="8382000" cy="685800"/>
          </a:xfrm>
        </p:spPr>
        <p:txBody>
          <a:bodyPr>
            <a:noAutofit/>
          </a:bodyPr>
          <a:lstStyle/>
          <a:p>
            <a:r>
              <a:rPr lang="en-US" sz="2400" dirty="0" smtClean="0"/>
              <a:t>In Most Cases, One of Five Basic Chart Types </a:t>
            </a:r>
            <a:br>
              <a:rPr lang="en-US" sz="2400" dirty="0" smtClean="0"/>
            </a:br>
            <a:r>
              <a:rPr lang="en-US" sz="2400" dirty="0" smtClean="0"/>
              <a:t>Provides the Most Effective Data Presentation</a:t>
            </a:r>
            <a:endParaRPr lang="en-US" sz="2400" dirty="0"/>
          </a:p>
        </p:txBody>
      </p:sp>
      <p:sp>
        <p:nvSpPr>
          <p:cNvPr id="1266729" name="Text Box 41"/>
          <p:cNvSpPr txBox="1">
            <a:spLocks noChangeArrowheads="1"/>
          </p:cNvSpPr>
          <p:nvPr/>
        </p:nvSpPr>
        <p:spPr bwMode="auto">
          <a:xfrm rot="21600000">
            <a:off x="-17378" y="5972145"/>
            <a:ext cx="2684378" cy="200055"/>
          </a:xfrm>
          <a:prstGeom prst="rect">
            <a:avLst/>
          </a:prstGeom>
          <a:noFill/>
          <a:ln w="9525" algn="ctr">
            <a:noFill/>
            <a:miter lim="800000"/>
            <a:headEnd/>
            <a:tailEnd/>
          </a:ln>
          <a:effectLst/>
        </p:spPr>
        <p:txBody>
          <a:bodyPr wrap="square">
            <a:spAutoFit/>
          </a:bodyPr>
          <a:lstStyle/>
          <a:p>
            <a:pPr algn="l">
              <a:spcBef>
                <a:spcPct val="50000"/>
              </a:spcBef>
            </a:pPr>
            <a:r>
              <a:rPr lang="en-US" sz="700" b="1" dirty="0">
                <a:solidFill>
                  <a:srgbClr val="000000"/>
                </a:solidFill>
                <a:latin typeface="Calibri" pitchFamily="34" charset="0"/>
              </a:rPr>
              <a:t>Source: Adapted from Gene </a:t>
            </a:r>
            <a:r>
              <a:rPr lang="en-US" sz="700" b="1" dirty="0" err="1">
                <a:solidFill>
                  <a:srgbClr val="000000"/>
                </a:solidFill>
                <a:latin typeface="Calibri" pitchFamily="34" charset="0"/>
              </a:rPr>
              <a:t>Zelazny</a:t>
            </a:r>
            <a:r>
              <a:rPr lang="en-US" sz="700" b="1" dirty="0">
                <a:solidFill>
                  <a:srgbClr val="000000"/>
                </a:solidFill>
                <a:latin typeface="Calibri" pitchFamily="34" charset="0"/>
              </a:rPr>
              <a:t> (2001). </a:t>
            </a:r>
            <a:r>
              <a:rPr lang="en-US" sz="700" b="1" i="1" dirty="0">
                <a:solidFill>
                  <a:srgbClr val="000000"/>
                </a:solidFill>
                <a:latin typeface="Calibri" pitchFamily="34" charset="0"/>
              </a:rPr>
              <a:t>Say It With Charts</a:t>
            </a:r>
          </a:p>
        </p:txBody>
      </p:sp>
      <p:grpSp>
        <p:nvGrpSpPr>
          <p:cNvPr id="2" name="Group 80"/>
          <p:cNvGrpSpPr>
            <a:grpSpLocks/>
          </p:cNvGrpSpPr>
          <p:nvPr/>
        </p:nvGrpSpPr>
        <p:grpSpPr bwMode="auto">
          <a:xfrm>
            <a:off x="2613025" y="2130425"/>
            <a:ext cx="1066800" cy="990600"/>
            <a:chOff x="1734" y="1590"/>
            <a:chExt cx="672" cy="624"/>
          </a:xfrm>
        </p:grpSpPr>
        <p:sp>
          <p:nvSpPr>
            <p:cNvPr id="1266711" name="Rectangle 23"/>
            <p:cNvSpPr>
              <a:spLocks noChangeArrowheads="1"/>
            </p:cNvSpPr>
            <p:nvPr/>
          </p:nvSpPr>
          <p:spPr bwMode="auto">
            <a:xfrm>
              <a:off x="1734" y="1590"/>
              <a:ext cx="672" cy="624"/>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p>
          </p:txBody>
        </p:sp>
        <p:sp>
          <p:nvSpPr>
            <p:cNvPr id="1266730" name="Line 42"/>
            <p:cNvSpPr>
              <a:spLocks noChangeShapeType="1"/>
            </p:cNvSpPr>
            <p:nvPr/>
          </p:nvSpPr>
          <p:spPr bwMode="auto">
            <a:xfrm>
              <a:off x="1824" y="2112"/>
              <a:ext cx="192" cy="0"/>
            </a:xfrm>
            <a:prstGeom prst="line">
              <a:avLst/>
            </a:prstGeom>
            <a:noFill/>
            <a:ln w="127000">
              <a:solidFill>
                <a:srgbClr val="4D4D4D"/>
              </a:solidFill>
              <a:round/>
              <a:headEnd/>
              <a:tailEnd/>
            </a:ln>
            <a:effectLst/>
          </p:spPr>
          <p:txBody>
            <a:bodyPr>
              <a:spAutoFit/>
            </a:bodyPr>
            <a:lstStyle/>
            <a:p>
              <a:endParaRPr lang="en-US"/>
            </a:p>
          </p:txBody>
        </p:sp>
        <p:sp>
          <p:nvSpPr>
            <p:cNvPr id="1266731" name="Line 43"/>
            <p:cNvSpPr>
              <a:spLocks noChangeShapeType="1"/>
            </p:cNvSpPr>
            <p:nvPr/>
          </p:nvSpPr>
          <p:spPr bwMode="auto">
            <a:xfrm>
              <a:off x="1824" y="1824"/>
              <a:ext cx="384" cy="0"/>
            </a:xfrm>
            <a:prstGeom prst="line">
              <a:avLst/>
            </a:prstGeom>
            <a:noFill/>
            <a:ln w="127000">
              <a:solidFill>
                <a:srgbClr val="4D4D4D"/>
              </a:solidFill>
              <a:round/>
              <a:headEnd/>
              <a:tailEnd/>
            </a:ln>
            <a:effectLst/>
          </p:spPr>
          <p:txBody>
            <a:bodyPr>
              <a:spAutoFit/>
            </a:bodyPr>
            <a:lstStyle/>
            <a:p>
              <a:endParaRPr lang="en-US"/>
            </a:p>
          </p:txBody>
        </p:sp>
        <p:sp>
          <p:nvSpPr>
            <p:cNvPr id="1266732" name="Line 44"/>
            <p:cNvSpPr>
              <a:spLocks noChangeShapeType="1"/>
            </p:cNvSpPr>
            <p:nvPr/>
          </p:nvSpPr>
          <p:spPr bwMode="auto">
            <a:xfrm>
              <a:off x="1824" y="1680"/>
              <a:ext cx="480" cy="0"/>
            </a:xfrm>
            <a:prstGeom prst="line">
              <a:avLst/>
            </a:prstGeom>
            <a:noFill/>
            <a:ln w="127000">
              <a:solidFill>
                <a:srgbClr val="4D4D4D"/>
              </a:solidFill>
              <a:round/>
              <a:headEnd/>
              <a:tailEnd/>
            </a:ln>
            <a:effectLst/>
          </p:spPr>
          <p:txBody>
            <a:bodyPr>
              <a:spAutoFit/>
            </a:bodyPr>
            <a:lstStyle/>
            <a:p>
              <a:endParaRPr lang="en-US"/>
            </a:p>
          </p:txBody>
        </p:sp>
        <p:sp>
          <p:nvSpPr>
            <p:cNvPr id="1266733" name="Line 45"/>
            <p:cNvSpPr>
              <a:spLocks noChangeShapeType="1"/>
            </p:cNvSpPr>
            <p:nvPr/>
          </p:nvSpPr>
          <p:spPr bwMode="auto">
            <a:xfrm>
              <a:off x="1824" y="1968"/>
              <a:ext cx="336" cy="0"/>
            </a:xfrm>
            <a:prstGeom prst="line">
              <a:avLst/>
            </a:prstGeom>
            <a:noFill/>
            <a:ln w="127000">
              <a:solidFill>
                <a:srgbClr val="4D4D4D"/>
              </a:solidFill>
              <a:round/>
              <a:headEnd/>
              <a:tailEnd/>
            </a:ln>
            <a:effectLst/>
          </p:spPr>
          <p:txBody>
            <a:bodyPr>
              <a:spAutoFit/>
            </a:bodyPr>
            <a:lstStyle/>
            <a:p>
              <a:endParaRPr lang="en-US"/>
            </a:p>
          </p:txBody>
        </p:sp>
      </p:grpSp>
      <p:grpSp>
        <p:nvGrpSpPr>
          <p:cNvPr id="3" name="Group 81"/>
          <p:cNvGrpSpPr>
            <a:grpSpLocks/>
          </p:cNvGrpSpPr>
          <p:nvPr/>
        </p:nvGrpSpPr>
        <p:grpSpPr bwMode="auto">
          <a:xfrm>
            <a:off x="3879850" y="2130425"/>
            <a:ext cx="1066800" cy="990600"/>
            <a:chOff x="3750" y="1590"/>
            <a:chExt cx="672" cy="624"/>
          </a:xfrm>
        </p:grpSpPr>
        <p:sp>
          <p:nvSpPr>
            <p:cNvPr id="1266713" name="Rectangle 25"/>
            <p:cNvSpPr>
              <a:spLocks noChangeArrowheads="1"/>
            </p:cNvSpPr>
            <p:nvPr/>
          </p:nvSpPr>
          <p:spPr bwMode="auto">
            <a:xfrm>
              <a:off x="3750" y="1590"/>
              <a:ext cx="672" cy="624"/>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p>
          </p:txBody>
        </p:sp>
        <p:sp>
          <p:nvSpPr>
            <p:cNvPr id="1266734" name="Line 46"/>
            <p:cNvSpPr>
              <a:spLocks noChangeShapeType="1"/>
            </p:cNvSpPr>
            <p:nvPr/>
          </p:nvSpPr>
          <p:spPr bwMode="auto">
            <a:xfrm>
              <a:off x="4128" y="2112"/>
              <a:ext cx="240" cy="0"/>
            </a:xfrm>
            <a:prstGeom prst="line">
              <a:avLst/>
            </a:prstGeom>
            <a:noFill/>
            <a:ln w="127000">
              <a:solidFill>
                <a:srgbClr val="4D4D4D"/>
              </a:solidFill>
              <a:round/>
              <a:headEnd/>
              <a:tailEnd/>
            </a:ln>
            <a:effectLst/>
          </p:spPr>
          <p:txBody>
            <a:bodyPr>
              <a:spAutoFit/>
            </a:bodyPr>
            <a:lstStyle/>
            <a:p>
              <a:endParaRPr lang="en-US"/>
            </a:p>
          </p:txBody>
        </p:sp>
        <p:sp>
          <p:nvSpPr>
            <p:cNvPr id="1266735" name="Line 47"/>
            <p:cNvSpPr>
              <a:spLocks noChangeShapeType="1"/>
            </p:cNvSpPr>
            <p:nvPr/>
          </p:nvSpPr>
          <p:spPr bwMode="auto">
            <a:xfrm>
              <a:off x="4128" y="1824"/>
              <a:ext cx="192" cy="0"/>
            </a:xfrm>
            <a:prstGeom prst="line">
              <a:avLst/>
            </a:prstGeom>
            <a:noFill/>
            <a:ln w="127000">
              <a:solidFill>
                <a:srgbClr val="4D4D4D"/>
              </a:solidFill>
              <a:round/>
              <a:headEnd/>
              <a:tailEnd/>
            </a:ln>
            <a:effectLst/>
          </p:spPr>
          <p:txBody>
            <a:bodyPr>
              <a:spAutoFit/>
            </a:bodyPr>
            <a:lstStyle/>
            <a:p>
              <a:endParaRPr lang="en-US"/>
            </a:p>
          </p:txBody>
        </p:sp>
        <p:sp>
          <p:nvSpPr>
            <p:cNvPr id="1266736" name="Line 48"/>
            <p:cNvSpPr>
              <a:spLocks noChangeShapeType="1"/>
            </p:cNvSpPr>
            <p:nvPr/>
          </p:nvSpPr>
          <p:spPr bwMode="auto">
            <a:xfrm>
              <a:off x="4128" y="1680"/>
              <a:ext cx="48" cy="0"/>
            </a:xfrm>
            <a:prstGeom prst="line">
              <a:avLst/>
            </a:prstGeom>
            <a:noFill/>
            <a:ln w="127000">
              <a:solidFill>
                <a:srgbClr val="4D4D4D"/>
              </a:solidFill>
              <a:round/>
              <a:headEnd/>
              <a:tailEnd/>
            </a:ln>
            <a:effectLst/>
          </p:spPr>
          <p:txBody>
            <a:bodyPr>
              <a:spAutoFit/>
            </a:bodyPr>
            <a:lstStyle/>
            <a:p>
              <a:endParaRPr lang="en-US"/>
            </a:p>
          </p:txBody>
        </p:sp>
        <p:sp>
          <p:nvSpPr>
            <p:cNvPr id="1266737" name="Line 49"/>
            <p:cNvSpPr>
              <a:spLocks noChangeShapeType="1"/>
            </p:cNvSpPr>
            <p:nvPr/>
          </p:nvSpPr>
          <p:spPr bwMode="auto">
            <a:xfrm>
              <a:off x="4128" y="1968"/>
              <a:ext cx="144" cy="0"/>
            </a:xfrm>
            <a:prstGeom prst="line">
              <a:avLst/>
            </a:prstGeom>
            <a:noFill/>
            <a:ln w="127000">
              <a:solidFill>
                <a:srgbClr val="4D4D4D"/>
              </a:solidFill>
              <a:round/>
              <a:headEnd/>
              <a:tailEnd/>
            </a:ln>
            <a:effectLst/>
          </p:spPr>
          <p:txBody>
            <a:bodyPr>
              <a:spAutoFit/>
            </a:bodyPr>
            <a:lstStyle/>
            <a:p>
              <a:endParaRPr lang="en-US"/>
            </a:p>
          </p:txBody>
        </p:sp>
        <p:sp>
          <p:nvSpPr>
            <p:cNvPr id="1266738" name="Line 50"/>
            <p:cNvSpPr>
              <a:spLocks noChangeShapeType="1"/>
            </p:cNvSpPr>
            <p:nvPr/>
          </p:nvSpPr>
          <p:spPr bwMode="auto">
            <a:xfrm rot="10800000" flipV="1">
              <a:off x="3984" y="2112"/>
              <a:ext cx="96" cy="0"/>
            </a:xfrm>
            <a:prstGeom prst="line">
              <a:avLst/>
            </a:prstGeom>
            <a:noFill/>
            <a:ln w="127000">
              <a:solidFill>
                <a:srgbClr val="C0C0C0"/>
              </a:solidFill>
              <a:round/>
              <a:headEnd/>
              <a:tailEnd/>
            </a:ln>
            <a:effectLst/>
          </p:spPr>
          <p:txBody>
            <a:bodyPr>
              <a:spAutoFit/>
            </a:bodyPr>
            <a:lstStyle/>
            <a:p>
              <a:endParaRPr lang="en-US"/>
            </a:p>
          </p:txBody>
        </p:sp>
        <p:sp>
          <p:nvSpPr>
            <p:cNvPr id="1266739" name="Line 51"/>
            <p:cNvSpPr>
              <a:spLocks noChangeShapeType="1"/>
            </p:cNvSpPr>
            <p:nvPr/>
          </p:nvSpPr>
          <p:spPr bwMode="auto">
            <a:xfrm rot="10800000" flipV="1">
              <a:off x="3888" y="1824"/>
              <a:ext cx="192" cy="0"/>
            </a:xfrm>
            <a:prstGeom prst="line">
              <a:avLst/>
            </a:prstGeom>
            <a:noFill/>
            <a:ln w="127000">
              <a:solidFill>
                <a:srgbClr val="C0C0C0"/>
              </a:solidFill>
              <a:round/>
              <a:headEnd/>
              <a:tailEnd/>
            </a:ln>
            <a:effectLst/>
          </p:spPr>
          <p:txBody>
            <a:bodyPr>
              <a:spAutoFit/>
            </a:bodyPr>
            <a:lstStyle/>
            <a:p>
              <a:endParaRPr lang="en-US"/>
            </a:p>
          </p:txBody>
        </p:sp>
        <p:sp>
          <p:nvSpPr>
            <p:cNvPr id="1266740" name="Line 52"/>
            <p:cNvSpPr>
              <a:spLocks noChangeShapeType="1"/>
            </p:cNvSpPr>
            <p:nvPr/>
          </p:nvSpPr>
          <p:spPr bwMode="auto">
            <a:xfrm rot="10800000" flipV="1">
              <a:off x="3840" y="1680"/>
              <a:ext cx="240" cy="0"/>
            </a:xfrm>
            <a:prstGeom prst="line">
              <a:avLst/>
            </a:prstGeom>
            <a:noFill/>
            <a:ln w="127000">
              <a:solidFill>
                <a:srgbClr val="C0C0C0"/>
              </a:solidFill>
              <a:round/>
              <a:headEnd/>
              <a:tailEnd/>
            </a:ln>
            <a:effectLst/>
          </p:spPr>
          <p:txBody>
            <a:bodyPr>
              <a:spAutoFit/>
            </a:bodyPr>
            <a:lstStyle/>
            <a:p>
              <a:endParaRPr lang="en-US"/>
            </a:p>
          </p:txBody>
        </p:sp>
        <p:sp>
          <p:nvSpPr>
            <p:cNvPr id="1266741" name="Line 53"/>
            <p:cNvSpPr>
              <a:spLocks noChangeShapeType="1"/>
            </p:cNvSpPr>
            <p:nvPr/>
          </p:nvSpPr>
          <p:spPr bwMode="auto">
            <a:xfrm rot="10800000" flipV="1">
              <a:off x="3936" y="1968"/>
              <a:ext cx="144" cy="0"/>
            </a:xfrm>
            <a:prstGeom prst="line">
              <a:avLst/>
            </a:prstGeom>
            <a:noFill/>
            <a:ln w="127000">
              <a:solidFill>
                <a:srgbClr val="C0C0C0"/>
              </a:solidFill>
              <a:round/>
              <a:headEnd/>
              <a:tailEnd/>
            </a:ln>
            <a:effectLst/>
          </p:spPr>
          <p:txBody>
            <a:bodyPr>
              <a:spAutoFit/>
            </a:bodyPr>
            <a:lstStyle/>
            <a:p>
              <a:endParaRPr lang="en-US"/>
            </a:p>
          </p:txBody>
        </p:sp>
        <p:sp>
          <p:nvSpPr>
            <p:cNvPr id="1266742" name="Line 54"/>
            <p:cNvSpPr>
              <a:spLocks noChangeShapeType="1"/>
            </p:cNvSpPr>
            <p:nvPr/>
          </p:nvSpPr>
          <p:spPr bwMode="auto">
            <a:xfrm>
              <a:off x="4128" y="1608"/>
              <a:ext cx="0" cy="576"/>
            </a:xfrm>
            <a:prstGeom prst="line">
              <a:avLst/>
            </a:prstGeom>
            <a:noFill/>
            <a:ln w="9525">
              <a:solidFill>
                <a:srgbClr val="000000"/>
              </a:solidFill>
              <a:round/>
              <a:headEnd/>
              <a:tailEnd/>
            </a:ln>
            <a:effectLst/>
          </p:spPr>
          <p:txBody>
            <a:bodyPr>
              <a:spAutoFit/>
            </a:bodyPr>
            <a:lstStyle/>
            <a:p>
              <a:endParaRPr lang="en-US"/>
            </a:p>
          </p:txBody>
        </p:sp>
        <p:sp>
          <p:nvSpPr>
            <p:cNvPr id="1266743" name="Line 55"/>
            <p:cNvSpPr>
              <a:spLocks noChangeShapeType="1"/>
            </p:cNvSpPr>
            <p:nvPr/>
          </p:nvSpPr>
          <p:spPr bwMode="auto">
            <a:xfrm>
              <a:off x="4080" y="1607"/>
              <a:ext cx="0" cy="576"/>
            </a:xfrm>
            <a:prstGeom prst="line">
              <a:avLst/>
            </a:prstGeom>
            <a:noFill/>
            <a:ln w="9525">
              <a:solidFill>
                <a:srgbClr val="000000"/>
              </a:solidFill>
              <a:round/>
              <a:headEnd/>
              <a:tailEnd/>
            </a:ln>
            <a:effectLst/>
          </p:spPr>
          <p:txBody>
            <a:bodyPr>
              <a:spAutoFit/>
            </a:bodyPr>
            <a:lstStyle/>
            <a:p>
              <a:endParaRPr lang="en-US"/>
            </a:p>
          </p:txBody>
        </p:sp>
      </p:grpSp>
      <p:graphicFrame>
        <p:nvGraphicFramePr>
          <p:cNvPr id="1266744" name="Object 56"/>
          <p:cNvGraphicFramePr>
            <a:graphicFrameLocks noGrp="1" noChangeAspect="1"/>
          </p:cNvGraphicFramePr>
          <p:nvPr>
            <p:ph idx="1"/>
            <p:extLst>
              <p:ext uri="{D42A27DB-BD31-4B8C-83A1-F6EECF244321}">
                <p14:modId xmlns:p14="http://schemas.microsoft.com/office/powerpoint/2010/main" val="4219917615"/>
              </p:ext>
            </p:extLst>
          </p:nvPr>
        </p:nvGraphicFramePr>
        <p:xfrm>
          <a:off x="2661516" y="1055327"/>
          <a:ext cx="969818" cy="913535"/>
        </p:xfrm>
        <a:graphic>
          <a:graphicData uri="http://schemas.openxmlformats.org/presentationml/2006/ole">
            <mc:AlternateContent xmlns:mc="http://schemas.openxmlformats.org/markup-compatibility/2006">
              <mc:Choice xmlns:v="urn:schemas-microsoft-com:vml" Requires="v">
                <p:oleObj spid="_x0000_s1148" name="Chart" r:id="rId5" imgW="4257794" imgH="4010175" progId="Excel.Sheet.8">
                  <p:embed/>
                </p:oleObj>
              </mc:Choice>
              <mc:Fallback>
                <p:oleObj name="Chart" r:id="rId5" imgW="4257794" imgH="4010175" progId="Excel.Sheet.8">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1516" y="1055327"/>
                        <a:ext cx="969818" cy="91353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nvGrpSpPr>
          <p:cNvPr id="4" name="Group 82"/>
          <p:cNvGrpSpPr>
            <a:grpSpLocks/>
          </p:cNvGrpSpPr>
          <p:nvPr/>
        </p:nvGrpSpPr>
        <p:grpSpPr bwMode="auto">
          <a:xfrm>
            <a:off x="3879850" y="3244850"/>
            <a:ext cx="1066800" cy="990600"/>
            <a:chOff x="3078" y="2214"/>
            <a:chExt cx="672" cy="624"/>
          </a:xfrm>
        </p:grpSpPr>
        <p:sp>
          <p:nvSpPr>
            <p:cNvPr id="1266712" name="Rectangle 24"/>
            <p:cNvSpPr>
              <a:spLocks noChangeArrowheads="1"/>
            </p:cNvSpPr>
            <p:nvPr/>
          </p:nvSpPr>
          <p:spPr bwMode="auto">
            <a:xfrm>
              <a:off x="3078" y="2214"/>
              <a:ext cx="672" cy="624"/>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p>
          </p:txBody>
        </p:sp>
        <p:sp>
          <p:nvSpPr>
            <p:cNvPr id="1266746" name="Line 58"/>
            <p:cNvSpPr>
              <a:spLocks noChangeShapeType="1"/>
            </p:cNvSpPr>
            <p:nvPr/>
          </p:nvSpPr>
          <p:spPr bwMode="auto">
            <a:xfrm rot="5400000" flipH="1" flipV="1">
              <a:off x="3552" y="2736"/>
              <a:ext cx="96" cy="0"/>
            </a:xfrm>
            <a:prstGeom prst="line">
              <a:avLst/>
            </a:prstGeom>
            <a:noFill/>
            <a:ln w="127000">
              <a:solidFill>
                <a:srgbClr val="4D4D4D"/>
              </a:solidFill>
              <a:round/>
              <a:headEnd/>
              <a:tailEnd/>
            </a:ln>
            <a:effectLst/>
          </p:spPr>
          <p:txBody>
            <a:bodyPr>
              <a:spAutoFit/>
            </a:bodyPr>
            <a:lstStyle/>
            <a:p>
              <a:endParaRPr lang="en-US"/>
            </a:p>
          </p:txBody>
        </p:sp>
        <p:sp>
          <p:nvSpPr>
            <p:cNvPr id="1266747" name="Line 59"/>
            <p:cNvSpPr>
              <a:spLocks noChangeShapeType="1"/>
            </p:cNvSpPr>
            <p:nvPr/>
          </p:nvSpPr>
          <p:spPr bwMode="auto">
            <a:xfrm rot="5400000" flipH="1" flipV="1">
              <a:off x="3192" y="2664"/>
              <a:ext cx="240" cy="0"/>
            </a:xfrm>
            <a:prstGeom prst="line">
              <a:avLst/>
            </a:prstGeom>
            <a:noFill/>
            <a:ln w="127000">
              <a:solidFill>
                <a:srgbClr val="4D4D4D"/>
              </a:solidFill>
              <a:round/>
              <a:headEnd/>
              <a:tailEnd/>
            </a:ln>
            <a:effectLst/>
          </p:spPr>
          <p:txBody>
            <a:bodyPr>
              <a:spAutoFit/>
            </a:bodyPr>
            <a:lstStyle/>
            <a:p>
              <a:endParaRPr lang="en-US"/>
            </a:p>
          </p:txBody>
        </p:sp>
        <p:sp>
          <p:nvSpPr>
            <p:cNvPr id="1266748" name="Line 60"/>
            <p:cNvSpPr>
              <a:spLocks noChangeShapeType="1"/>
            </p:cNvSpPr>
            <p:nvPr/>
          </p:nvSpPr>
          <p:spPr bwMode="auto">
            <a:xfrm rot="5400000" flipH="1" flipV="1">
              <a:off x="3216" y="2592"/>
              <a:ext cx="384" cy="0"/>
            </a:xfrm>
            <a:prstGeom prst="line">
              <a:avLst/>
            </a:prstGeom>
            <a:noFill/>
            <a:ln w="127000">
              <a:solidFill>
                <a:srgbClr val="4D4D4D"/>
              </a:solidFill>
              <a:round/>
              <a:headEnd/>
              <a:tailEnd/>
            </a:ln>
            <a:effectLst/>
          </p:spPr>
          <p:txBody>
            <a:bodyPr>
              <a:spAutoFit/>
            </a:bodyPr>
            <a:lstStyle/>
            <a:p>
              <a:endParaRPr lang="en-US"/>
            </a:p>
          </p:txBody>
        </p:sp>
        <p:sp>
          <p:nvSpPr>
            <p:cNvPr id="1266749" name="Line 61"/>
            <p:cNvSpPr>
              <a:spLocks noChangeShapeType="1"/>
            </p:cNvSpPr>
            <p:nvPr/>
          </p:nvSpPr>
          <p:spPr bwMode="auto">
            <a:xfrm rot="5400000" flipH="1" flipV="1">
              <a:off x="3408" y="2496"/>
              <a:ext cx="0" cy="576"/>
            </a:xfrm>
            <a:prstGeom prst="line">
              <a:avLst/>
            </a:prstGeom>
            <a:noFill/>
            <a:ln w="9525">
              <a:solidFill>
                <a:srgbClr val="000000"/>
              </a:solidFill>
              <a:round/>
              <a:headEnd/>
              <a:tailEnd/>
            </a:ln>
            <a:effectLst/>
          </p:spPr>
          <p:txBody>
            <a:bodyPr>
              <a:spAutoFit/>
            </a:bodyPr>
            <a:lstStyle/>
            <a:p>
              <a:endParaRPr lang="en-US"/>
            </a:p>
          </p:txBody>
        </p:sp>
        <p:sp>
          <p:nvSpPr>
            <p:cNvPr id="1266750" name="Line 62"/>
            <p:cNvSpPr>
              <a:spLocks noChangeShapeType="1"/>
            </p:cNvSpPr>
            <p:nvPr/>
          </p:nvSpPr>
          <p:spPr bwMode="auto">
            <a:xfrm rot="5400000" flipH="1" flipV="1">
              <a:off x="3384" y="2664"/>
              <a:ext cx="240" cy="0"/>
            </a:xfrm>
            <a:prstGeom prst="line">
              <a:avLst/>
            </a:prstGeom>
            <a:noFill/>
            <a:ln w="127000">
              <a:solidFill>
                <a:srgbClr val="4D4D4D"/>
              </a:solidFill>
              <a:round/>
              <a:headEnd/>
              <a:tailEnd/>
            </a:ln>
            <a:effectLst/>
          </p:spPr>
          <p:txBody>
            <a:bodyPr>
              <a:spAutoFit/>
            </a:bodyPr>
            <a:lstStyle/>
            <a:p>
              <a:endParaRPr lang="en-US"/>
            </a:p>
          </p:txBody>
        </p:sp>
        <p:sp>
          <p:nvSpPr>
            <p:cNvPr id="1266751" name="Line 63"/>
            <p:cNvSpPr>
              <a:spLocks noChangeShapeType="1"/>
            </p:cNvSpPr>
            <p:nvPr/>
          </p:nvSpPr>
          <p:spPr bwMode="auto">
            <a:xfrm flipV="1">
              <a:off x="3216" y="2688"/>
              <a:ext cx="0" cy="96"/>
            </a:xfrm>
            <a:prstGeom prst="line">
              <a:avLst/>
            </a:prstGeom>
            <a:noFill/>
            <a:ln w="127000">
              <a:solidFill>
                <a:srgbClr val="4D4D4D"/>
              </a:solidFill>
              <a:round/>
              <a:headEnd/>
              <a:tailEnd/>
            </a:ln>
            <a:effectLst/>
          </p:spPr>
          <p:txBody>
            <a:bodyPr>
              <a:spAutoFit/>
            </a:bodyPr>
            <a:lstStyle/>
            <a:p>
              <a:endParaRPr lang="en-US"/>
            </a:p>
          </p:txBody>
        </p:sp>
      </p:grpSp>
      <p:grpSp>
        <p:nvGrpSpPr>
          <p:cNvPr id="5" name="Group 86"/>
          <p:cNvGrpSpPr>
            <a:grpSpLocks/>
          </p:cNvGrpSpPr>
          <p:nvPr/>
        </p:nvGrpSpPr>
        <p:grpSpPr bwMode="auto">
          <a:xfrm>
            <a:off x="2613025" y="3244850"/>
            <a:ext cx="1066800" cy="990600"/>
            <a:chOff x="2406" y="2214"/>
            <a:chExt cx="672" cy="624"/>
          </a:xfrm>
        </p:grpSpPr>
        <p:sp>
          <p:nvSpPr>
            <p:cNvPr id="1266714" name="Rectangle 26"/>
            <p:cNvSpPr>
              <a:spLocks noChangeArrowheads="1"/>
            </p:cNvSpPr>
            <p:nvPr/>
          </p:nvSpPr>
          <p:spPr bwMode="auto">
            <a:xfrm>
              <a:off x="2406" y="2214"/>
              <a:ext cx="672" cy="624"/>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p>
          </p:txBody>
        </p:sp>
        <p:sp>
          <p:nvSpPr>
            <p:cNvPr id="1266745" name="Line 57"/>
            <p:cNvSpPr>
              <a:spLocks noChangeShapeType="1"/>
            </p:cNvSpPr>
            <p:nvPr/>
          </p:nvSpPr>
          <p:spPr bwMode="auto">
            <a:xfrm rot="5400000" flipH="1" flipV="1">
              <a:off x="2736" y="2496"/>
              <a:ext cx="0" cy="576"/>
            </a:xfrm>
            <a:prstGeom prst="line">
              <a:avLst/>
            </a:prstGeom>
            <a:noFill/>
            <a:ln w="9525">
              <a:solidFill>
                <a:srgbClr val="000000"/>
              </a:solidFill>
              <a:round/>
              <a:headEnd/>
              <a:tailEnd/>
            </a:ln>
            <a:effectLst/>
          </p:spPr>
          <p:txBody>
            <a:bodyPr>
              <a:spAutoFit/>
            </a:bodyPr>
            <a:lstStyle/>
            <a:p>
              <a:endParaRPr lang="en-US"/>
            </a:p>
          </p:txBody>
        </p:sp>
        <p:sp>
          <p:nvSpPr>
            <p:cNvPr id="1266752" name="Line 64"/>
            <p:cNvSpPr>
              <a:spLocks noChangeShapeType="1"/>
            </p:cNvSpPr>
            <p:nvPr/>
          </p:nvSpPr>
          <p:spPr bwMode="auto">
            <a:xfrm flipV="1">
              <a:off x="2544" y="2400"/>
              <a:ext cx="0" cy="384"/>
            </a:xfrm>
            <a:prstGeom prst="line">
              <a:avLst/>
            </a:prstGeom>
            <a:noFill/>
            <a:ln w="127000">
              <a:solidFill>
                <a:srgbClr val="4D4D4D"/>
              </a:solidFill>
              <a:round/>
              <a:headEnd/>
              <a:tailEnd/>
            </a:ln>
            <a:effectLst/>
          </p:spPr>
          <p:txBody>
            <a:bodyPr>
              <a:spAutoFit/>
            </a:bodyPr>
            <a:lstStyle/>
            <a:p>
              <a:endParaRPr lang="en-US"/>
            </a:p>
          </p:txBody>
        </p:sp>
        <p:sp>
          <p:nvSpPr>
            <p:cNvPr id="1266753" name="Line 65"/>
            <p:cNvSpPr>
              <a:spLocks noChangeShapeType="1"/>
            </p:cNvSpPr>
            <p:nvPr/>
          </p:nvSpPr>
          <p:spPr bwMode="auto">
            <a:xfrm flipV="1">
              <a:off x="2928" y="2352"/>
              <a:ext cx="0" cy="432"/>
            </a:xfrm>
            <a:prstGeom prst="line">
              <a:avLst/>
            </a:prstGeom>
            <a:noFill/>
            <a:ln w="127000">
              <a:solidFill>
                <a:srgbClr val="4D4D4D"/>
              </a:solidFill>
              <a:round/>
              <a:headEnd/>
              <a:tailEnd/>
            </a:ln>
            <a:effectLst/>
          </p:spPr>
          <p:txBody>
            <a:bodyPr>
              <a:spAutoFit/>
            </a:bodyPr>
            <a:lstStyle/>
            <a:p>
              <a:endParaRPr lang="en-US"/>
            </a:p>
          </p:txBody>
        </p:sp>
        <p:sp>
          <p:nvSpPr>
            <p:cNvPr id="1266754" name="Line 66"/>
            <p:cNvSpPr>
              <a:spLocks noChangeShapeType="1"/>
            </p:cNvSpPr>
            <p:nvPr/>
          </p:nvSpPr>
          <p:spPr bwMode="auto">
            <a:xfrm flipV="1">
              <a:off x="2832" y="2496"/>
              <a:ext cx="0" cy="288"/>
            </a:xfrm>
            <a:prstGeom prst="line">
              <a:avLst/>
            </a:prstGeom>
            <a:noFill/>
            <a:ln w="127000">
              <a:solidFill>
                <a:srgbClr val="4D4D4D"/>
              </a:solidFill>
              <a:round/>
              <a:headEnd/>
              <a:tailEnd/>
            </a:ln>
            <a:effectLst/>
          </p:spPr>
          <p:txBody>
            <a:bodyPr>
              <a:spAutoFit/>
            </a:bodyPr>
            <a:lstStyle/>
            <a:p>
              <a:endParaRPr lang="en-US"/>
            </a:p>
          </p:txBody>
        </p:sp>
        <p:sp>
          <p:nvSpPr>
            <p:cNvPr id="1266755" name="Line 67"/>
            <p:cNvSpPr>
              <a:spLocks noChangeShapeType="1"/>
            </p:cNvSpPr>
            <p:nvPr/>
          </p:nvSpPr>
          <p:spPr bwMode="auto">
            <a:xfrm flipV="1">
              <a:off x="2736" y="2544"/>
              <a:ext cx="0" cy="240"/>
            </a:xfrm>
            <a:prstGeom prst="line">
              <a:avLst/>
            </a:prstGeom>
            <a:noFill/>
            <a:ln w="127000">
              <a:solidFill>
                <a:srgbClr val="4D4D4D"/>
              </a:solidFill>
              <a:round/>
              <a:headEnd/>
              <a:tailEnd/>
            </a:ln>
            <a:effectLst/>
          </p:spPr>
          <p:txBody>
            <a:bodyPr>
              <a:spAutoFit/>
            </a:bodyPr>
            <a:lstStyle/>
            <a:p>
              <a:endParaRPr lang="en-US"/>
            </a:p>
          </p:txBody>
        </p:sp>
        <p:sp>
          <p:nvSpPr>
            <p:cNvPr id="1266756" name="Line 68"/>
            <p:cNvSpPr>
              <a:spLocks noChangeShapeType="1"/>
            </p:cNvSpPr>
            <p:nvPr/>
          </p:nvSpPr>
          <p:spPr bwMode="auto">
            <a:xfrm flipV="1">
              <a:off x="2640" y="2448"/>
              <a:ext cx="0" cy="336"/>
            </a:xfrm>
            <a:prstGeom prst="line">
              <a:avLst/>
            </a:prstGeom>
            <a:noFill/>
            <a:ln w="127000">
              <a:solidFill>
                <a:srgbClr val="4D4D4D"/>
              </a:solidFill>
              <a:round/>
              <a:headEnd/>
              <a:tailEnd/>
            </a:ln>
            <a:effectLst/>
          </p:spPr>
          <p:txBody>
            <a:bodyPr>
              <a:spAutoFit/>
            </a:bodyPr>
            <a:lstStyle/>
            <a:p>
              <a:endParaRPr lang="en-US"/>
            </a:p>
          </p:txBody>
        </p:sp>
      </p:grpSp>
      <p:grpSp>
        <p:nvGrpSpPr>
          <p:cNvPr id="6" name="Group 85"/>
          <p:cNvGrpSpPr>
            <a:grpSpLocks/>
          </p:cNvGrpSpPr>
          <p:nvPr/>
        </p:nvGrpSpPr>
        <p:grpSpPr bwMode="auto">
          <a:xfrm>
            <a:off x="2613025" y="4327525"/>
            <a:ext cx="1066800" cy="990600"/>
            <a:chOff x="2406" y="2838"/>
            <a:chExt cx="672" cy="624"/>
          </a:xfrm>
        </p:grpSpPr>
        <p:sp>
          <p:nvSpPr>
            <p:cNvPr id="1266710" name="Rectangle 22"/>
            <p:cNvSpPr>
              <a:spLocks noChangeArrowheads="1"/>
            </p:cNvSpPr>
            <p:nvPr/>
          </p:nvSpPr>
          <p:spPr bwMode="auto">
            <a:xfrm>
              <a:off x="2406" y="2838"/>
              <a:ext cx="672" cy="624"/>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p>
          </p:txBody>
        </p:sp>
        <p:graphicFrame>
          <p:nvGraphicFramePr>
            <p:cNvPr id="1266757" name="Object 69"/>
            <p:cNvGraphicFramePr>
              <a:graphicFrameLocks noChangeAspect="1"/>
            </p:cNvGraphicFramePr>
            <p:nvPr/>
          </p:nvGraphicFramePr>
          <p:xfrm>
            <a:off x="2418" y="2875"/>
            <a:ext cx="654" cy="569"/>
          </p:xfrm>
          <a:graphic>
            <a:graphicData uri="http://schemas.openxmlformats.org/presentationml/2006/ole">
              <mc:AlternateContent xmlns:mc="http://schemas.openxmlformats.org/markup-compatibility/2006">
                <mc:Choice xmlns:v="urn:schemas-microsoft-com:vml" Requires="v">
                  <p:oleObj spid="_x0000_s1149" name="Chart" r:id="rId8" imgW="4152877" imgH="3609916" progId="Excel.Sheet.8">
                    <p:embed/>
                  </p:oleObj>
                </mc:Choice>
                <mc:Fallback>
                  <p:oleObj name="Chart" r:id="rId8" imgW="4152877" imgH="3609916"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8" y="2875"/>
                          <a:ext cx="654" cy="56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grpSp>
        <p:nvGrpSpPr>
          <p:cNvPr id="7" name="Group 83"/>
          <p:cNvGrpSpPr>
            <a:grpSpLocks/>
          </p:cNvGrpSpPr>
          <p:nvPr/>
        </p:nvGrpSpPr>
        <p:grpSpPr bwMode="auto">
          <a:xfrm>
            <a:off x="3879850" y="4327525"/>
            <a:ext cx="1066800" cy="990600"/>
            <a:chOff x="3078" y="2838"/>
            <a:chExt cx="672" cy="624"/>
          </a:xfrm>
        </p:grpSpPr>
        <p:sp>
          <p:nvSpPr>
            <p:cNvPr id="1266727" name="Rectangle 39"/>
            <p:cNvSpPr>
              <a:spLocks noChangeArrowheads="1"/>
            </p:cNvSpPr>
            <p:nvPr/>
          </p:nvSpPr>
          <p:spPr bwMode="auto">
            <a:xfrm>
              <a:off x="3078" y="2838"/>
              <a:ext cx="672" cy="624"/>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p>
          </p:txBody>
        </p:sp>
        <p:graphicFrame>
          <p:nvGraphicFramePr>
            <p:cNvPr id="1266758" name="Object 70"/>
            <p:cNvGraphicFramePr>
              <a:graphicFrameLocks noChangeAspect="1"/>
            </p:cNvGraphicFramePr>
            <p:nvPr/>
          </p:nvGraphicFramePr>
          <p:xfrm>
            <a:off x="3120" y="2880"/>
            <a:ext cx="576" cy="576"/>
          </p:xfrm>
          <a:graphic>
            <a:graphicData uri="http://schemas.openxmlformats.org/presentationml/2006/ole">
              <mc:AlternateContent xmlns:mc="http://schemas.openxmlformats.org/markup-compatibility/2006">
                <mc:Choice xmlns:v="urn:schemas-microsoft-com:vml" Requires="v">
                  <p:oleObj spid="_x0000_s1150" name="Chart" r:id="rId11" imgW="5057690" imgH="3609916" progId="Excel.Sheet.8">
                    <p:embed/>
                  </p:oleObj>
                </mc:Choice>
                <mc:Fallback>
                  <p:oleObj name="Chart" r:id="rId11" imgW="5057690" imgH="3609916" progId="Excel.Shee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0" y="2880"/>
                          <a:ext cx="576" cy="576"/>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sp>
        <p:nvSpPr>
          <p:cNvPr id="1266775" name="Text Box 87"/>
          <p:cNvSpPr txBox="1">
            <a:spLocks noChangeArrowheads="1"/>
          </p:cNvSpPr>
          <p:nvPr/>
        </p:nvSpPr>
        <p:spPr bwMode="auto">
          <a:xfrm>
            <a:off x="423863" y="1360488"/>
            <a:ext cx="1882775" cy="369332"/>
          </a:xfrm>
          <a:prstGeom prst="rect">
            <a:avLst/>
          </a:prstGeom>
          <a:noFill/>
          <a:ln w="9525" algn="ctr">
            <a:noFill/>
            <a:miter lim="800000"/>
            <a:headEnd/>
            <a:tailEnd/>
          </a:ln>
          <a:effectLst/>
        </p:spPr>
        <p:txBody>
          <a:bodyPr>
            <a:spAutoFit/>
          </a:bodyPr>
          <a:lstStyle/>
          <a:p>
            <a:pPr algn="r">
              <a:lnSpc>
                <a:spcPct val="90000"/>
              </a:lnSpc>
              <a:spcBef>
                <a:spcPct val="50000"/>
              </a:spcBef>
            </a:pPr>
            <a:r>
              <a:rPr lang="en-US" sz="2000" b="1" dirty="0">
                <a:solidFill>
                  <a:srgbClr val="000000"/>
                </a:solidFill>
                <a:latin typeface="Calibri" pitchFamily="34" charset="0"/>
              </a:rPr>
              <a:t>Pie Chart</a:t>
            </a:r>
          </a:p>
        </p:txBody>
      </p:sp>
      <p:sp>
        <p:nvSpPr>
          <p:cNvPr id="1266776" name="Text Box 88"/>
          <p:cNvSpPr txBox="1">
            <a:spLocks noChangeArrowheads="1"/>
          </p:cNvSpPr>
          <p:nvPr/>
        </p:nvSpPr>
        <p:spPr bwMode="auto">
          <a:xfrm>
            <a:off x="422275" y="2436813"/>
            <a:ext cx="1882775" cy="369332"/>
          </a:xfrm>
          <a:prstGeom prst="rect">
            <a:avLst/>
          </a:prstGeom>
          <a:noFill/>
          <a:ln w="9525" algn="ctr">
            <a:noFill/>
            <a:miter lim="800000"/>
            <a:headEnd/>
            <a:tailEnd/>
          </a:ln>
          <a:effectLst/>
        </p:spPr>
        <p:txBody>
          <a:bodyPr>
            <a:spAutoFit/>
          </a:bodyPr>
          <a:lstStyle/>
          <a:p>
            <a:pPr algn="r">
              <a:lnSpc>
                <a:spcPct val="90000"/>
              </a:lnSpc>
              <a:spcBef>
                <a:spcPct val="50000"/>
              </a:spcBef>
            </a:pPr>
            <a:r>
              <a:rPr lang="en-US" sz="2000" b="1">
                <a:solidFill>
                  <a:srgbClr val="000000"/>
                </a:solidFill>
                <a:latin typeface="Calibri" pitchFamily="34" charset="0"/>
              </a:rPr>
              <a:t>Bar Chart</a:t>
            </a:r>
          </a:p>
        </p:txBody>
      </p:sp>
      <p:sp>
        <p:nvSpPr>
          <p:cNvPr id="1266777" name="Text Box 89"/>
          <p:cNvSpPr txBox="1">
            <a:spLocks noChangeArrowheads="1"/>
          </p:cNvSpPr>
          <p:nvPr/>
        </p:nvSpPr>
        <p:spPr bwMode="auto">
          <a:xfrm>
            <a:off x="423863" y="3570288"/>
            <a:ext cx="1882775" cy="369332"/>
          </a:xfrm>
          <a:prstGeom prst="rect">
            <a:avLst/>
          </a:prstGeom>
          <a:noFill/>
          <a:ln w="9525" algn="ctr">
            <a:noFill/>
            <a:miter lim="800000"/>
            <a:headEnd/>
            <a:tailEnd/>
          </a:ln>
          <a:effectLst/>
        </p:spPr>
        <p:txBody>
          <a:bodyPr>
            <a:spAutoFit/>
          </a:bodyPr>
          <a:lstStyle/>
          <a:p>
            <a:pPr algn="r">
              <a:lnSpc>
                <a:spcPct val="90000"/>
              </a:lnSpc>
              <a:spcBef>
                <a:spcPct val="50000"/>
              </a:spcBef>
            </a:pPr>
            <a:r>
              <a:rPr lang="en-US" sz="2000" b="1">
                <a:solidFill>
                  <a:srgbClr val="000000"/>
                </a:solidFill>
                <a:latin typeface="Calibri" pitchFamily="34" charset="0"/>
              </a:rPr>
              <a:t>Column Chart</a:t>
            </a:r>
          </a:p>
        </p:txBody>
      </p:sp>
      <p:sp>
        <p:nvSpPr>
          <p:cNvPr id="1266778" name="Text Box 90"/>
          <p:cNvSpPr txBox="1">
            <a:spLocks noChangeArrowheads="1"/>
          </p:cNvSpPr>
          <p:nvPr/>
        </p:nvSpPr>
        <p:spPr bwMode="auto">
          <a:xfrm>
            <a:off x="422275" y="4652963"/>
            <a:ext cx="1882775" cy="369332"/>
          </a:xfrm>
          <a:prstGeom prst="rect">
            <a:avLst/>
          </a:prstGeom>
          <a:noFill/>
          <a:ln w="9525" algn="ctr">
            <a:noFill/>
            <a:miter lim="800000"/>
            <a:headEnd/>
            <a:tailEnd/>
          </a:ln>
          <a:effectLst/>
        </p:spPr>
        <p:txBody>
          <a:bodyPr>
            <a:spAutoFit/>
          </a:bodyPr>
          <a:lstStyle/>
          <a:p>
            <a:pPr algn="r">
              <a:lnSpc>
                <a:spcPct val="90000"/>
              </a:lnSpc>
              <a:spcBef>
                <a:spcPct val="50000"/>
              </a:spcBef>
            </a:pPr>
            <a:r>
              <a:rPr lang="en-US" sz="2000" b="1">
                <a:solidFill>
                  <a:srgbClr val="000000"/>
                </a:solidFill>
                <a:latin typeface="Calibri" pitchFamily="34" charset="0"/>
              </a:rPr>
              <a:t>Line Chart</a:t>
            </a:r>
          </a:p>
        </p:txBody>
      </p:sp>
      <p:sp>
        <p:nvSpPr>
          <p:cNvPr id="1266779" name="Text Box 91"/>
          <p:cNvSpPr txBox="1">
            <a:spLocks noChangeArrowheads="1"/>
          </p:cNvSpPr>
          <p:nvPr/>
        </p:nvSpPr>
        <p:spPr bwMode="auto">
          <a:xfrm>
            <a:off x="422275" y="5481638"/>
            <a:ext cx="1882775" cy="369332"/>
          </a:xfrm>
          <a:prstGeom prst="rect">
            <a:avLst/>
          </a:prstGeom>
          <a:noFill/>
          <a:ln w="9525" algn="ctr">
            <a:noFill/>
            <a:miter lim="800000"/>
            <a:headEnd/>
            <a:tailEnd/>
          </a:ln>
          <a:effectLst/>
        </p:spPr>
        <p:txBody>
          <a:bodyPr>
            <a:spAutoFit/>
          </a:bodyPr>
          <a:lstStyle/>
          <a:p>
            <a:pPr algn="r">
              <a:lnSpc>
                <a:spcPct val="90000"/>
              </a:lnSpc>
              <a:spcBef>
                <a:spcPct val="50000"/>
              </a:spcBef>
            </a:pPr>
            <a:r>
              <a:rPr lang="en-US" sz="2000" b="1" dirty="0">
                <a:solidFill>
                  <a:srgbClr val="000000"/>
                </a:solidFill>
                <a:latin typeface="Calibri" pitchFamily="34" charset="0"/>
              </a:rPr>
              <a:t>Dot Chart</a:t>
            </a:r>
          </a:p>
        </p:txBody>
      </p:sp>
      <p:grpSp>
        <p:nvGrpSpPr>
          <p:cNvPr id="8" name="Group 104"/>
          <p:cNvGrpSpPr>
            <a:grpSpLocks/>
          </p:cNvGrpSpPr>
          <p:nvPr/>
        </p:nvGrpSpPr>
        <p:grpSpPr bwMode="auto">
          <a:xfrm>
            <a:off x="2613025" y="5441950"/>
            <a:ext cx="1066800" cy="990600"/>
            <a:chOff x="1477" y="3462"/>
            <a:chExt cx="672" cy="624"/>
          </a:xfrm>
        </p:grpSpPr>
        <p:sp>
          <p:nvSpPr>
            <p:cNvPr id="1266781" name="Rectangle 93"/>
            <p:cNvSpPr>
              <a:spLocks noChangeArrowheads="1"/>
            </p:cNvSpPr>
            <p:nvPr/>
          </p:nvSpPr>
          <p:spPr bwMode="auto">
            <a:xfrm>
              <a:off x="1477" y="3462"/>
              <a:ext cx="672" cy="624"/>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p>
          </p:txBody>
        </p:sp>
        <p:sp>
          <p:nvSpPr>
            <p:cNvPr id="1266782" name="Oval 94"/>
            <p:cNvSpPr>
              <a:spLocks noChangeArrowheads="1"/>
            </p:cNvSpPr>
            <p:nvPr/>
          </p:nvSpPr>
          <p:spPr bwMode="auto">
            <a:xfrm>
              <a:off x="1615" y="3840"/>
              <a:ext cx="48" cy="48"/>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p>
          </p:txBody>
        </p:sp>
        <p:sp>
          <p:nvSpPr>
            <p:cNvPr id="1266783" name="Oval 95"/>
            <p:cNvSpPr>
              <a:spLocks noChangeArrowheads="1"/>
            </p:cNvSpPr>
            <p:nvPr/>
          </p:nvSpPr>
          <p:spPr bwMode="auto">
            <a:xfrm>
              <a:off x="1711" y="3936"/>
              <a:ext cx="48" cy="48"/>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p>
          </p:txBody>
        </p:sp>
        <p:sp>
          <p:nvSpPr>
            <p:cNvPr id="1266784" name="Oval 96"/>
            <p:cNvSpPr>
              <a:spLocks noChangeArrowheads="1"/>
            </p:cNvSpPr>
            <p:nvPr/>
          </p:nvSpPr>
          <p:spPr bwMode="auto">
            <a:xfrm>
              <a:off x="1807" y="3840"/>
              <a:ext cx="48" cy="48"/>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p>
          </p:txBody>
        </p:sp>
        <p:sp>
          <p:nvSpPr>
            <p:cNvPr id="1266785" name="Oval 97"/>
            <p:cNvSpPr>
              <a:spLocks noChangeArrowheads="1"/>
            </p:cNvSpPr>
            <p:nvPr/>
          </p:nvSpPr>
          <p:spPr bwMode="auto">
            <a:xfrm>
              <a:off x="1903" y="3792"/>
              <a:ext cx="48" cy="48"/>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p>
          </p:txBody>
        </p:sp>
        <p:sp>
          <p:nvSpPr>
            <p:cNvPr id="1266786" name="Oval 98"/>
            <p:cNvSpPr>
              <a:spLocks noChangeArrowheads="1"/>
            </p:cNvSpPr>
            <p:nvPr/>
          </p:nvSpPr>
          <p:spPr bwMode="auto">
            <a:xfrm>
              <a:off x="1999" y="3738"/>
              <a:ext cx="48" cy="48"/>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p>
          </p:txBody>
        </p:sp>
        <p:sp>
          <p:nvSpPr>
            <p:cNvPr id="1266787" name="Oval 99"/>
            <p:cNvSpPr>
              <a:spLocks noChangeArrowheads="1"/>
            </p:cNvSpPr>
            <p:nvPr/>
          </p:nvSpPr>
          <p:spPr bwMode="auto">
            <a:xfrm>
              <a:off x="1951" y="3588"/>
              <a:ext cx="48" cy="48"/>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p>
          </p:txBody>
        </p:sp>
        <p:sp>
          <p:nvSpPr>
            <p:cNvPr id="1266788" name="Oval 100"/>
            <p:cNvSpPr>
              <a:spLocks noChangeArrowheads="1"/>
            </p:cNvSpPr>
            <p:nvPr/>
          </p:nvSpPr>
          <p:spPr bwMode="auto">
            <a:xfrm>
              <a:off x="1807" y="3600"/>
              <a:ext cx="48" cy="48"/>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p>
          </p:txBody>
        </p:sp>
        <p:sp>
          <p:nvSpPr>
            <p:cNvPr id="1266790" name="Line 102"/>
            <p:cNvSpPr>
              <a:spLocks noChangeShapeType="1"/>
            </p:cNvSpPr>
            <p:nvPr/>
          </p:nvSpPr>
          <p:spPr bwMode="auto">
            <a:xfrm flipV="1">
              <a:off x="1567" y="3600"/>
              <a:ext cx="528" cy="384"/>
            </a:xfrm>
            <a:prstGeom prst="line">
              <a:avLst/>
            </a:prstGeom>
            <a:noFill/>
            <a:ln w="38100">
              <a:solidFill>
                <a:srgbClr val="666699"/>
              </a:solidFill>
              <a:round/>
              <a:headEnd/>
              <a:tailEnd/>
            </a:ln>
            <a:effectLst/>
          </p:spPr>
          <p:txBody>
            <a:bodyPr>
              <a:spAutoFit/>
            </a:bodyPr>
            <a:lstStyle/>
            <a:p>
              <a:endParaRPr lang="en-US"/>
            </a:p>
          </p:txBody>
        </p:sp>
        <p:sp>
          <p:nvSpPr>
            <p:cNvPr id="1266791" name="Oval 103"/>
            <p:cNvSpPr>
              <a:spLocks noChangeArrowheads="1"/>
            </p:cNvSpPr>
            <p:nvPr/>
          </p:nvSpPr>
          <p:spPr bwMode="auto">
            <a:xfrm>
              <a:off x="1719" y="3709"/>
              <a:ext cx="48" cy="48"/>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p>
          </p:txBody>
        </p:sp>
      </p:grpSp>
      <p:sp>
        <p:nvSpPr>
          <p:cNvPr id="1266794" name="Text Box 106"/>
          <p:cNvSpPr txBox="1">
            <a:spLocks noChangeArrowheads="1"/>
          </p:cNvSpPr>
          <p:nvPr/>
        </p:nvSpPr>
        <p:spPr bwMode="auto">
          <a:xfrm>
            <a:off x="5724525" y="1303338"/>
            <a:ext cx="3109913" cy="369332"/>
          </a:xfrm>
          <a:prstGeom prst="rect">
            <a:avLst/>
          </a:prstGeom>
          <a:noFill/>
          <a:ln w="9525" algn="ctr">
            <a:noFill/>
            <a:miter lim="800000"/>
            <a:headEnd/>
            <a:tailEnd/>
          </a:ln>
          <a:effectLst/>
        </p:spPr>
        <p:txBody>
          <a:bodyPr>
            <a:spAutoFit/>
          </a:bodyPr>
          <a:lstStyle/>
          <a:p>
            <a:pPr marL="457200" indent="-457200" algn="l">
              <a:lnSpc>
                <a:spcPct val="90000"/>
              </a:lnSpc>
              <a:spcBef>
                <a:spcPct val="50000"/>
              </a:spcBef>
            </a:pPr>
            <a:r>
              <a:rPr lang="en-US" sz="2000">
                <a:solidFill>
                  <a:srgbClr val="000000"/>
                </a:solidFill>
                <a:latin typeface="Calibri" pitchFamily="34" charset="0"/>
              </a:rPr>
              <a:t>5%</a:t>
            </a:r>
            <a:endParaRPr lang="en-US" sz="1600">
              <a:solidFill>
                <a:srgbClr val="000000"/>
              </a:solidFill>
              <a:latin typeface="Calibri" pitchFamily="34" charset="0"/>
            </a:endParaRPr>
          </a:p>
        </p:txBody>
      </p:sp>
      <p:sp>
        <p:nvSpPr>
          <p:cNvPr id="1266795" name="Text Box 107"/>
          <p:cNvSpPr txBox="1">
            <a:spLocks noChangeArrowheads="1"/>
          </p:cNvSpPr>
          <p:nvPr/>
        </p:nvSpPr>
        <p:spPr bwMode="auto">
          <a:xfrm>
            <a:off x="5764213" y="2471738"/>
            <a:ext cx="766762" cy="369332"/>
          </a:xfrm>
          <a:prstGeom prst="rect">
            <a:avLst/>
          </a:prstGeom>
          <a:noFill/>
          <a:ln w="9525" algn="ctr">
            <a:noFill/>
            <a:miter lim="800000"/>
            <a:headEnd/>
            <a:tailEnd/>
          </a:ln>
          <a:effectLst/>
        </p:spPr>
        <p:txBody>
          <a:bodyPr>
            <a:spAutoFit/>
          </a:bodyPr>
          <a:lstStyle/>
          <a:p>
            <a:pPr algn="l">
              <a:lnSpc>
                <a:spcPct val="90000"/>
              </a:lnSpc>
              <a:spcBef>
                <a:spcPct val="50000"/>
              </a:spcBef>
            </a:pPr>
            <a:r>
              <a:rPr lang="en-US" sz="2000">
                <a:solidFill>
                  <a:srgbClr val="000000"/>
                </a:solidFill>
                <a:latin typeface="Calibri" pitchFamily="34" charset="0"/>
              </a:rPr>
              <a:t>25%</a:t>
            </a:r>
            <a:endParaRPr lang="en-US" sz="1600">
              <a:solidFill>
                <a:srgbClr val="000000"/>
              </a:solidFill>
              <a:latin typeface="Calibri" pitchFamily="34" charset="0"/>
            </a:endParaRPr>
          </a:p>
        </p:txBody>
      </p:sp>
      <p:sp>
        <p:nvSpPr>
          <p:cNvPr id="1266796" name="Text Box 108"/>
          <p:cNvSpPr txBox="1">
            <a:spLocks noChangeArrowheads="1"/>
          </p:cNvSpPr>
          <p:nvPr/>
        </p:nvSpPr>
        <p:spPr bwMode="auto">
          <a:xfrm>
            <a:off x="5764213" y="5478463"/>
            <a:ext cx="779463" cy="369332"/>
          </a:xfrm>
          <a:prstGeom prst="rect">
            <a:avLst/>
          </a:prstGeom>
          <a:noFill/>
          <a:ln w="9525" algn="ctr">
            <a:noFill/>
            <a:miter lim="800000"/>
            <a:headEnd/>
            <a:tailEnd/>
          </a:ln>
          <a:effectLst/>
        </p:spPr>
        <p:txBody>
          <a:bodyPr>
            <a:spAutoFit/>
          </a:bodyPr>
          <a:lstStyle/>
          <a:p>
            <a:pPr algn="l">
              <a:lnSpc>
                <a:spcPct val="90000"/>
              </a:lnSpc>
              <a:spcBef>
                <a:spcPct val="50000"/>
              </a:spcBef>
            </a:pPr>
            <a:r>
              <a:rPr lang="en-US" sz="2000">
                <a:solidFill>
                  <a:srgbClr val="000000"/>
                </a:solidFill>
                <a:latin typeface="Calibri" pitchFamily="34" charset="0"/>
              </a:rPr>
              <a:t>10%</a:t>
            </a:r>
          </a:p>
        </p:txBody>
      </p:sp>
      <p:sp>
        <p:nvSpPr>
          <p:cNvPr id="1266797" name="AutoShape 109"/>
          <p:cNvSpPr>
            <a:spLocks/>
          </p:cNvSpPr>
          <p:nvPr/>
        </p:nvSpPr>
        <p:spPr bwMode="auto">
          <a:xfrm>
            <a:off x="5554213" y="3198813"/>
            <a:ext cx="192087" cy="2211387"/>
          </a:xfrm>
          <a:prstGeom prst="rightBrace">
            <a:avLst>
              <a:gd name="adj1" fmla="val 61133"/>
              <a:gd name="adj2" fmla="val 50000"/>
            </a:avLst>
          </a:prstGeom>
          <a:noFill/>
          <a:ln w="9525">
            <a:solidFill>
              <a:srgbClr val="000000"/>
            </a:solidFill>
            <a:round/>
            <a:headEnd/>
            <a:tailEnd/>
          </a:ln>
          <a:effectLst/>
        </p:spPr>
        <p:txBody>
          <a:bodyPr anchor="ctr">
            <a:spAutoFit/>
          </a:bodyPr>
          <a:lstStyle/>
          <a:p>
            <a:endParaRPr lang="en-US"/>
          </a:p>
        </p:txBody>
      </p:sp>
      <p:sp>
        <p:nvSpPr>
          <p:cNvPr id="1266798" name="Text Box 110"/>
          <p:cNvSpPr txBox="1">
            <a:spLocks noChangeArrowheads="1"/>
          </p:cNvSpPr>
          <p:nvPr/>
        </p:nvSpPr>
        <p:spPr bwMode="auto">
          <a:xfrm>
            <a:off x="5764213" y="4117975"/>
            <a:ext cx="887412" cy="369332"/>
          </a:xfrm>
          <a:prstGeom prst="rect">
            <a:avLst/>
          </a:prstGeom>
          <a:noFill/>
          <a:ln w="9525" algn="ctr">
            <a:noFill/>
            <a:miter lim="800000"/>
            <a:headEnd/>
            <a:tailEnd/>
          </a:ln>
          <a:effectLst/>
        </p:spPr>
        <p:txBody>
          <a:bodyPr>
            <a:spAutoFit/>
          </a:bodyPr>
          <a:lstStyle/>
          <a:p>
            <a:pPr marL="571500" indent="-571500" algn="l">
              <a:lnSpc>
                <a:spcPct val="90000"/>
              </a:lnSpc>
              <a:spcBef>
                <a:spcPct val="50000"/>
              </a:spcBef>
            </a:pPr>
            <a:r>
              <a:rPr lang="en-US" sz="2000">
                <a:solidFill>
                  <a:srgbClr val="000000"/>
                </a:solidFill>
                <a:latin typeface="Calibri" pitchFamily="34" charset="0"/>
              </a:rPr>
              <a:t>50%</a:t>
            </a:r>
            <a:endParaRPr lang="en-US" sz="1600">
              <a:solidFill>
                <a:srgbClr val="000000"/>
              </a:solidFill>
              <a:latin typeface="Calibri" pitchFamily="34" charset="0"/>
            </a:endParaRPr>
          </a:p>
        </p:txBody>
      </p:sp>
      <p:grpSp>
        <p:nvGrpSpPr>
          <p:cNvPr id="9" name="Group 137"/>
          <p:cNvGrpSpPr>
            <a:grpSpLocks/>
          </p:cNvGrpSpPr>
          <p:nvPr/>
        </p:nvGrpSpPr>
        <p:grpSpPr bwMode="auto">
          <a:xfrm>
            <a:off x="3881441" y="1000125"/>
            <a:ext cx="1066801" cy="990600"/>
            <a:chOff x="2445" y="630"/>
            <a:chExt cx="672" cy="624"/>
          </a:xfrm>
        </p:grpSpPr>
        <p:sp>
          <p:nvSpPr>
            <p:cNvPr id="1266824" name="Rectangle 136"/>
            <p:cNvSpPr>
              <a:spLocks noChangeArrowheads="1"/>
            </p:cNvSpPr>
            <p:nvPr/>
          </p:nvSpPr>
          <p:spPr bwMode="auto">
            <a:xfrm>
              <a:off x="2445" y="630"/>
              <a:ext cx="672" cy="624"/>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p>
          </p:txBody>
        </p:sp>
        <p:sp>
          <p:nvSpPr>
            <p:cNvPr id="1266799" name="Line 111"/>
            <p:cNvSpPr>
              <a:spLocks noChangeShapeType="1"/>
            </p:cNvSpPr>
            <p:nvPr/>
          </p:nvSpPr>
          <p:spPr bwMode="auto">
            <a:xfrm flipV="1">
              <a:off x="2613" y="926"/>
              <a:ext cx="0" cy="290"/>
            </a:xfrm>
            <a:prstGeom prst="line">
              <a:avLst/>
            </a:prstGeom>
            <a:noFill/>
            <a:ln w="177800">
              <a:solidFill>
                <a:srgbClr val="000000"/>
              </a:solidFill>
              <a:round/>
              <a:headEnd/>
              <a:tailEnd/>
            </a:ln>
            <a:effectLst/>
          </p:spPr>
          <p:txBody>
            <a:bodyPr>
              <a:spAutoFit/>
            </a:bodyPr>
            <a:lstStyle/>
            <a:p>
              <a:endParaRPr lang="en-US"/>
            </a:p>
          </p:txBody>
        </p:sp>
        <p:sp>
          <p:nvSpPr>
            <p:cNvPr id="1266800" name="Line 112"/>
            <p:cNvSpPr>
              <a:spLocks noChangeShapeType="1"/>
            </p:cNvSpPr>
            <p:nvPr/>
          </p:nvSpPr>
          <p:spPr bwMode="auto">
            <a:xfrm flipV="1">
              <a:off x="2613" y="781"/>
              <a:ext cx="0" cy="145"/>
            </a:xfrm>
            <a:prstGeom prst="line">
              <a:avLst/>
            </a:prstGeom>
            <a:noFill/>
            <a:ln w="177800">
              <a:solidFill>
                <a:srgbClr val="969696"/>
              </a:solidFill>
              <a:round/>
              <a:headEnd/>
              <a:tailEnd/>
            </a:ln>
            <a:effectLst/>
          </p:spPr>
          <p:txBody>
            <a:bodyPr>
              <a:spAutoFit/>
            </a:bodyPr>
            <a:lstStyle/>
            <a:p>
              <a:endParaRPr lang="en-US"/>
            </a:p>
          </p:txBody>
        </p:sp>
        <p:sp>
          <p:nvSpPr>
            <p:cNvPr id="1266801" name="Line 113"/>
            <p:cNvSpPr>
              <a:spLocks noChangeShapeType="1"/>
            </p:cNvSpPr>
            <p:nvPr/>
          </p:nvSpPr>
          <p:spPr bwMode="auto">
            <a:xfrm flipV="1">
              <a:off x="2613" y="708"/>
              <a:ext cx="0" cy="73"/>
            </a:xfrm>
            <a:prstGeom prst="line">
              <a:avLst/>
            </a:prstGeom>
            <a:noFill/>
            <a:ln w="177800">
              <a:solidFill>
                <a:srgbClr val="666699"/>
              </a:solidFill>
              <a:round/>
              <a:headEnd/>
              <a:tailEnd/>
            </a:ln>
            <a:effectLst/>
          </p:spPr>
          <p:txBody>
            <a:bodyPr>
              <a:spAutoFit/>
            </a:bodyPr>
            <a:lstStyle/>
            <a:p>
              <a:endParaRPr lang="en-US"/>
            </a:p>
          </p:txBody>
        </p:sp>
        <p:sp>
          <p:nvSpPr>
            <p:cNvPr id="1266805" name="Line 117"/>
            <p:cNvSpPr>
              <a:spLocks noChangeShapeType="1"/>
            </p:cNvSpPr>
            <p:nvPr/>
          </p:nvSpPr>
          <p:spPr bwMode="auto">
            <a:xfrm flipV="1">
              <a:off x="3000" y="708"/>
              <a:ext cx="0" cy="146"/>
            </a:xfrm>
            <a:prstGeom prst="line">
              <a:avLst/>
            </a:prstGeom>
            <a:noFill/>
            <a:ln w="177800">
              <a:solidFill>
                <a:srgbClr val="666699"/>
              </a:solidFill>
              <a:round/>
              <a:headEnd/>
              <a:tailEnd/>
            </a:ln>
            <a:effectLst/>
          </p:spPr>
          <p:txBody>
            <a:bodyPr>
              <a:spAutoFit/>
            </a:bodyPr>
            <a:lstStyle/>
            <a:p>
              <a:endParaRPr lang="en-US"/>
            </a:p>
          </p:txBody>
        </p:sp>
        <p:sp>
          <p:nvSpPr>
            <p:cNvPr id="1266806" name="Line 118"/>
            <p:cNvSpPr>
              <a:spLocks noChangeShapeType="1"/>
            </p:cNvSpPr>
            <p:nvPr/>
          </p:nvSpPr>
          <p:spPr bwMode="auto">
            <a:xfrm>
              <a:off x="3000" y="854"/>
              <a:ext cx="0" cy="217"/>
            </a:xfrm>
            <a:prstGeom prst="line">
              <a:avLst/>
            </a:prstGeom>
            <a:noFill/>
            <a:ln w="177800">
              <a:solidFill>
                <a:srgbClr val="969696"/>
              </a:solidFill>
              <a:round/>
              <a:headEnd/>
              <a:tailEnd/>
            </a:ln>
            <a:effectLst/>
          </p:spPr>
          <p:txBody>
            <a:bodyPr>
              <a:spAutoFit/>
            </a:bodyPr>
            <a:lstStyle/>
            <a:p>
              <a:endParaRPr lang="en-US"/>
            </a:p>
          </p:txBody>
        </p:sp>
        <p:sp>
          <p:nvSpPr>
            <p:cNvPr id="1266807" name="Line 119"/>
            <p:cNvSpPr>
              <a:spLocks noChangeShapeType="1"/>
            </p:cNvSpPr>
            <p:nvPr/>
          </p:nvSpPr>
          <p:spPr bwMode="auto">
            <a:xfrm>
              <a:off x="3000" y="1071"/>
              <a:ext cx="0" cy="145"/>
            </a:xfrm>
            <a:prstGeom prst="line">
              <a:avLst/>
            </a:prstGeom>
            <a:noFill/>
            <a:ln w="177800">
              <a:solidFill>
                <a:srgbClr val="000000"/>
              </a:solidFill>
              <a:round/>
              <a:headEnd/>
              <a:tailEnd/>
            </a:ln>
            <a:effectLst/>
          </p:spPr>
          <p:txBody>
            <a:bodyPr>
              <a:spAutoFit/>
            </a:bodyPr>
            <a:lstStyle/>
            <a:p>
              <a:endParaRPr lang="en-US"/>
            </a:p>
          </p:txBody>
        </p:sp>
        <p:sp>
          <p:nvSpPr>
            <p:cNvPr id="1266809" name="Line 121"/>
            <p:cNvSpPr>
              <a:spLocks noChangeShapeType="1"/>
            </p:cNvSpPr>
            <p:nvPr/>
          </p:nvSpPr>
          <p:spPr bwMode="auto">
            <a:xfrm>
              <a:off x="2662" y="781"/>
              <a:ext cx="314" cy="73"/>
            </a:xfrm>
            <a:prstGeom prst="line">
              <a:avLst/>
            </a:prstGeom>
            <a:noFill/>
            <a:ln w="9525">
              <a:solidFill>
                <a:srgbClr val="666699"/>
              </a:solidFill>
              <a:round/>
              <a:headEnd/>
              <a:tailEnd/>
            </a:ln>
            <a:effectLst/>
          </p:spPr>
          <p:txBody>
            <a:bodyPr>
              <a:spAutoFit/>
            </a:bodyPr>
            <a:lstStyle/>
            <a:p>
              <a:endParaRPr lang="en-US"/>
            </a:p>
          </p:txBody>
        </p:sp>
        <p:sp>
          <p:nvSpPr>
            <p:cNvPr id="1266810" name="Line 122"/>
            <p:cNvSpPr>
              <a:spLocks noChangeShapeType="1"/>
            </p:cNvSpPr>
            <p:nvPr/>
          </p:nvSpPr>
          <p:spPr bwMode="auto">
            <a:xfrm>
              <a:off x="2662" y="926"/>
              <a:ext cx="314" cy="145"/>
            </a:xfrm>
            <a:prstGeom prst="line">
              <a:avLst/>
            </a:prstGeom>
            <a:noFill/>
            <a:ln w="9525">
              <a:solidFill>
                <a:srgbClr val="969696"/>
              </a:solidFill>
              <a:round/>
              <a:headEnd/>
              <a:tailEnd/>
            </a:ln>
            <a:effectLst/>
          </p:spPr>
          <p:txBody>
            <a:bodyPr>
              <a:spAutoFit/>
            </a:bodyPr>
            <a:lstStyle/>
            <a:p>
              <a:endParaRPr lang="en-US"/>
            </a:p>
          </p:txBody>
        </p:sp>
      </p:grpSp>
      <p:sp>
        <p:nvSpPr>
          <p:cNvPr id="1266827" name="Text Box 139"/>
          <p:cNvSpPr txBox="1">
            <a:spLocks noChangeArrowheads="1"/>
          </p:cNvSpPr>
          <p:nvPr/>
        </p:nvSpPr>
        <p:spPr bwMode="auto">
          <a:xfrm>
            <a:off x="6491288" y="1235075"/>
            <a:ext cx="2012950" cy="535531"/>
          </a:xfrm>
          <a:prstGeom prst="rect">
            <a:avLst/>
          </a:prstGeom>
          <a:noFill/>
          <a:ln w="9525" algn="ctr">
            <a:noFill/>
            <a:miter lim="800000"/>
            <a:headEnd/>
            <a:tailEnd/>
          </a:ln>
          <a:effectLst/>
        </p:spPr>
        <p:txBody>
          <a:bodyPr>
            <a:spAutoFit/>
          </a:bodyPr>
          <a:lstStyle/>
          <a:p>
            <a:pPr algn="l">
              <a:lnSpc>
                <a:spcPct val="90000"/>
              </a:lnSpc>
              <a:spcBef>
                <a:spcPct val="50000"/>
              </a:spcBef>
            </a:pPr>
            <a:r>
              <a:rPr lang="en-US" sz="1600">
                <a:solidFill>
                  <a:srgbClr val="000000"/>
                </a:solidFill>
                <a:latin typeface="Calibri" pitchFamily="34" charset="0"/>
              </a:rPr>
              <a:t>Recommended usage frequency</a:t>
            </a:r>
          </a:p>
        </p:txBody>
      </p:sp>
      <p:sp>
        <p:nvSpPr>
          <p:cNvPr id="1266828" name="Text Box 140"/>
          <p:cNvSpPr txBox="1">
            <a:spLocks noChangeArrowheads="1"/>
          </p:cNvSpPr>
          <p:nvPr/>
        </p:nvSpPr>
        <p:spPr bwMode="auto">
          <a:xfrm>
            <a:off x="6491288" y="2403475"/>
            <a:ext cx="2012950" cy="535531"/>
          </a:xfrm>
          <a:prstGeom prst="rect">
            <a:avLst/>
          </a:prstGeom>
          <a:noFill/>
          <a:ln w="9525" algn="ctr">
            <a:noFill/>
            <a:miter lim="800000"/>
            <a:headEnd/>
            <a:tailEnd/>
          </a:ln>
          <a:effectLst/>
        </p:spPr>
        <p:txBody>
          <a:bodyPr>
            <a:spAutoFit/>
          </a:bodyPr>
          <a:lstStyle/>
          <a:p>
            <a:pPr algn="l">
              <a:lnSpc>
                <a:spcPct val="90000"/>
              </a:lnSpc>
              <a:spcBef>
                <a:spcPct val="50000"/>
              </a:spcBef>
            </a:pPr>
            <a:r>
              <a:rPr lang="en-US" sz="1600">
                <a:solidFill>
                  <a:srgbClr val="000000"/>
                </a:solidFill>
                <a:latin typeface="Calibri" pitchFamily="34" charset="0"/>
              </a:rPr>
              <a:t>Recommended usage frequency</a:t>
            </a:r>
          </a:p>
        </p:txBody>
      </p:sp>
      <p:sp>
        <p:nvSpPr>
          <p:cNvPr id="1266829" name="Text Box 141"/>
          <p:cNvSpPr txBox="1">
            <a:spLocks noChangeArrowheads="1"/>
          </p:cNvSpPr>
          <p:nvPr/>
        </p:nvSpPr>
        <p:spPr bwMode="auto">
          <a:xfrm>
            <a:off x="6491288" y="4049713"/>
            <a:ext cx="2012950" cy="535531"/>
          </a:xfrm>
          <a:prstGeom prst="rect">
            <a:avLst/>
          </a:prstGeom>
          <a:noFill/>
          <a:ln w="9525" algn="ctr">
            <a:noFill/>
            <a:miter lim="800000"/>
            <a:headEnd/>
            <a:tailEnd/>
          </a:ln>
          <a:effectLst/>
        </p:spPr>
        <p:txBody>
          <a:bodyPr>
            <a:spAutoFit/>
          </a:bodyPr>
          <a:lstStyle/>
          <a:p>
            <a:pPr algn="l">
              <a:lnSpc>
                <a:spcPct val="90000"/>
              </a:lnSpc>
              <a:spcBef>
                <a:spcPct val="50000"/>
              </a:spcBef>
            </a:pPr>
            <a:r>
              <a:rPr lang="en-US" sz="1600">
                <a:solidFill>
                  <a:srgbClr val="000000"/>
                </a:solidFill>
                <a:latin typeface="Calibri" pitchFamily="34" charset="0"/>
              </a:rPr>
              <a:t>Recommended usage frequency (combined)</a:t>
            </a:r>
          </a:p>
        </p:txBody>
      </p:sp>
      <p:sp>
        <p:nvSpPr>
          <p:cNvPr id="1266830" name="Text Box 142"/>
          <p:cNvSpPr txBox="1">
            <a:spLocks noChangeArrowheads="1"/>
          </p:cNvSpPr>
          <p:nvPr/>
        </p:nvSpPr>
        <p:spPr bwMode="auto">
          <a:xfrm>
            <a:off x="6492875" y="5410200"/>
            <a:ext cx="2012950" cy="535531"/>
          </a:xfrm>
          <a:prstGeom prst="rect">
            <a:avLst/>
          </a:prstGeom>
          <a:noFill/>
          <a:ln w="9525" algn="ctr">
            <a:noFill/>
            <a:miter lim="800000"/>
            <a:headEnd/>
            <a:tailEnd/>
          </a:ln>
          <a:effectLst/>
        </p:spPr>
        <p:txBody>
          <a:bodyPr>
            <a:spAutoFit/>
          </a:bodyPr>
          <a:lstStyle/>
          <a:p>
            <a:pPr algn="l">
              <a:lnSpc>
                <a:spcPct val="90000"/>
              </a:lnSpc>
              <a:spcBef>
                <a:spcPct val="50000"/>
              </a:spcBef>
            </a:pPr>
            <a:r>
              <a:rPr lang="en-US" sz="1600">
                <a:solidFill>
                  <a:srgbClr val="000000"/>
                </a:solidFill>
                <a:latin typeface="Calibri" pitchFamily="34" charset="0"/>
              </a:rPr>
              <a:t>Recommended usage frequency</a:t>
            </a:r>
          </a:p>
        </p:txBody>
      </p:sp>
      <p:grpSp>
        <p:nvGrpSpPr>
          <p:cNvPr id="10" name="Group 150"/>
          <p:cNvGrpSpPr>
            <a:grpSpLocks/>
          </p:cNvGrpSpPr>
          <p:nvPr/>
        </p:nvGrpSpPr>
        <p:grpSpPr bwMode="auto">
          <a:xfrm>
            <a:off x="3889378" y="5486399"/>
            <a:ext cx="1066801" cy="990601"/>
            <a:chOff x="2450" y="3425"/>
            <a:chExt cx="672" cy="624"/>
          </a:xfrm>
        </p:grpSpPr>
        <p:sp>
          <p:nvSpPr>
            <p:cNvPr id="1266832" name="Rectangle 144"/>
            <p:cNvSpPr>
              <a:spLocks noChangeArrowheads="1"/>
            </p:cNvSpPr>
            <p:nvPr/>
          </p:nvSpPr>
          <p:spPr bwMode="auto">
            <a:xfrm>
              <a:off x="2450" y="3425"/>
              <a:ext cx="672" cy="624"/>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p>
          </p:txBody>
        </p:sp>
        <p:sp>
          <p:nvSpPr>
            <p:cNvPr id="1266833" name="Oval 145"/>
            <p:cNvSpPr>
              <a:spLocks noChangeArrowheads="1"/>
            </p:cNvSpPr>
            <p:nvPr/>
          </p:nvSpPr>
          <p:spPr bwMode="auto">
            <a:xfrm>
              <a:off x="2910" y="3564"/>
              <a:ext cx="67" cy="67"/>
            </a:xfrm>
            <a:prstGeom prst="ellipse">
              <a:avLst/>
            </a:prstGeom>
            <a:solidFill>
              <a:srgbClr val="4D4D4D"/>
            </a:solidFill>
            <a:ln w="9525" algn="ctr">
              <a:noFill/>
              <a:round/>
              <a:headEnd/>
              <a:tailEnd/>
            </a:ln>
            <a:effectLst/>
          </p:spPr>
          <p:txBody>
            <a:bodyPr anchor="ctr">
              <a:spAutoFit/>
            </a:bodyPr>
            <a:lstStyle/>
            <a:p>
              <a:endParaRPr lang="en-US"/>
            </a:p>
          </p:txBody>
        </p:sp>
        <p:sp>
          <p:nvSpPr>
            <p:cNvPr id="1266834" name="Oval 146"/>
            <p:cNvSpPr>
              <a:spLocks noChangeArrowheads="1"/>
            </p:cNvSpPr>
            <p:nvPr/>
          </p:nvSpPr>
          <p:spPr bwMode="auto">
            <a:xfrm>
              <a:off x="2565" y="3829"/>
              <a:ext cx="73" cy="73"/>
            </a:xfrm>
            <a:prstGeom prst="ellipse">
              <a:avLst/>
            </a:prstGeom>
            <a:solidFill>
              <a:srgbClr val="C0C0C0"/>
            </a:solidFill>
            <a:ln w="9525" algn="ctr">
              <a:noFill/>
              <a:round/>
              <a:headEnd/>
              <a:tailEnd/>
            </a:ln>
            <a:effectLst/>
          </p:spPr>
          <p:txBody>
            <a:bodyPr anchor="ctr">
              <a:spAutoFit/>
            </a:bodyPr>
            <a:lstStyle/>
            <a:p>
              <a:endParaRPr lang="en-US"/>
            </a:p>
          </p:txBody>
        </p:sp>
        <p:sp>
          <p:nvSpPr>
            <p:cNvPr id="1266835" name="Oval 147"/>
            <p:cNvSpPr>
              <a:spLocks noChangeArrowheads="1"/>
            </p:cNvSpPr>
            <p:nvPr/>
          </p:nvSpPr>
          <p:spPr bwMode="auto">
            <a:xfrm>
              <a:off x="2716" y="3637"/>
              <a:ext cx="67" cy="67"/>
            </a:xfrm>
            <a:prstGeom prst="ellipse">
              <a:avLst/>
            </a:prstGeom>
            <a:solidFill>
              <a:srgbClr val="666699"/>
            </a:solidFill>
            <a:ln w="9525" algn="ctr">
              <a:noFill/>
              <a:round/>
              <a:headEnd/>
              <a:tailEnd/>
            </a:ln>
            <a:effectLst/>
          </p:spPr>
          <p:txBody>
            <a:bodyPr anchor="ctr">
              <a:spAutoFit/>
            </a:bodyPr>
            <a:lstStyle/>
            <a:p>
              <a:endParaRPr lang="en-US"/>
            </a:p>
          </p:txBody>
        </p:sp>
        <p:cxnSp>
          <p:nvCxnSpPr>
            <p:cNvPr id="1266836" name="AutoShape 148"/>
            <p:cNvCxnSpPr>
              <a:cxnSpLocks noChangeShapeType="1"/>
              <a:stCxn id="1266834" idx="7"/>
              <a:endCxn id="1266835" idx="3"/>
            </p:cNvCxnSpPr>
            <p:nvPr/>
          </p:nvCxnSpPr>
          <p:spPr bwMode="auto">
            <a:xfrm flipV="1">
              <a:off x="2627" y="3694"/>
              <a:ext cx="99" cy="146"/>
            </a:xfrm>
            <a:prstGeom prst="straightConnector1">
              <a:avLst/>
            </a:prstGeom>
            <a:noFill/>
            <a:ln w="9525">
              <a:solidFill>
                <a:srgbClr val="000000"/>
              </a:solidFill>
              <a:round/>
              <a:headEnd/>
              <a:tailEnd type="triangle" w="med" len="med"/>
            </a:ln>
            <a:effectLst/>
          </p:spPr>
        </p:cxnSp>
        <p:cxnSp>
          <p:nvCxnSpPr>
            <p:cNvPr id="1266837" name="AutoShape 149"/>
            <p:cNvCxnSpPr>
              <a:cxnSpLocks noChangeShapeType="1"/>
              <a:stCxn id="1266835" idx="7"/>
              <a:endCxn id="1266833" idx="2"/>
            </p:cNvCxnSpPr>
            <p:nvPr/>
          </p:nvCxnSpPr>
          <p:spPr bwMode="auto">
            <a:xfrm flipV="1">
              <a:off x="2773" y="3598"/>
              <a:ext cx="137" cy="49"/>
            </a:xfrm>
            <a:prstGeom prst="straightConnector1">
              <a:avLst/>
            </a:prstGeom>
            <a:noFill/>
            <a:ln w="9525">
              <a:solidFill>
                <a:srgbClr val="000000"/>
              </a:solidFill>
              <a:round/>
              <a:headEnd/>
              <a:tailEnd type="triangle" w="med" len="med"/>
            </a:ln>
            <a:effectLst/>
          </p:spPr>
        </p:cxnSp>
      </p:grpSp>
    </p:spTree>
    <p:extLst>
      <p:ext uri="{BB962C8B-B14F-4D97-AF65-F5344CB8AC3E}">
        <p14:creationId xmlns:p14="http://schemas.microsoft.com/office/powerpoint/2010/main" val="3783328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967" name="AutoShape 127"/>
          <p:cNvSpPr>
            <a:spLocks noChangeArrowheads="1"/>
          </p:cNvSpPr>
          <p:nvPr/>
        </p:nvSpPr>
        <p:spPr bwMode="auto">
          <a:xfrm>
            <a:off x="5033963" y="1054674"/>
            <a:ext cx="3071812" cy="5394960"/>
          </a:xfrm>
          <a:prstGeom prst="roundRect">
            <a:avLst>
              <a:gd name="adj" fmla="val 4963"/>
            </a:avLst>
          </a:prstGeom>
          <a:solidFill>
            <a:schemeClr val="bg1">
              <a:lumMod val="65000"/>
            </a:schemeClr>
          </a:solidFill>
          <a:ln w="9525" algn="ctr">
            <a:noFill/>
            <a:round/>
            <a:headEnd/>
            <a:tailEnd/>
          </a:ln>
          <a:effectLst/>
        </p:spPr>
        <p:txBody>
          <a:bodyPr wrap="none" anchor="ctr">
            <a:spAutoFit/>
          </a:bodyPr>
          <a:lstStyle/>
          <a:p>
            <a:endParaRPr lang="en-US"/>
          </a:p>
        </p:txBody>
      </p:sp>
      <p:sp>
        <p:nvSpPr>
          <p:cNvPr id="1315845" name="Text Box 5"/>
          <p:cNvSpPr txBox="1">
            <a:spLocks noChangeArrowheads="1"/>
          </p:cNvSpPr>
          <p:nvPr/>
        </p:nvSpPr>
        <p:spPr bwMode="auto">
          <a:xfrm>
            <a:off x="423863" y="1405790"/>
            <a:ext cx="1882775" cy="369332"/>
          </a:xfrm>
          <a:prstGeom prst="rect">
            <a:avLst/>
          </a:prstGeom>
          <a:noFill/>
          <a:ln w="9525" algn="ctr">
            <a:noFill/>
            <a:miter lim="800000"/>
            <a:headEnd/>
            <a:tailEnd/>
          </a:ln>
          <a:effectLst/>
        </p:spPr>
        <p:txBody>
          <a:bodyPr>
            <a:spAutoFit/>
          </a:bodyPr>
          <a:lstStyle/>
          <a:p>
            <a:pPr algn="r">
              <a:lnSpc>
                <a:spcPct val="90000"/>
              </a:lnSpc>
              <a:spcBef>
                <a:spcPct val="50000"/>
              </a:spcBef>
            </a:pPr>
            <a:r>
              <a:rPr lang="en-US" sz="2000" dirty="0">
                <a:solidFill>
                  <a:srgbClr val="000000"/>
                </a:solidFill>
                <a:latin typeface="Calibri" pitchFamily="34" charset="0"/>
              </a:rPr>
              <a:t>Pie Chart</a:t>
            </a:r>
          </a:p>
        </p:txBody>
      </p:sp>
      <p:sp>
        <p:nvSpPr>
          <p:cNvPr id="1315846" name="Text Box 6"/>
          <p:cNvSpPr txBox="1">
            <a:spLocks noChangeArrowheads="1"/>
          </p:cNvSpPr>
          <p:nvPr/>
        </p:nvSpPr>
        <p:spPr bwMode="auto">
          <a:xfrm>
            <a:off x="422275" y="2488559"/>
            <a:ext cx="1882775" cy="369332"/>
          </a:xfrm>
          <a:prstGeom prst="rect">
            <a:avLst/>
          </a:prstGeom>
          <a:noFill/>
          <a:ln w="9525" algn="ctr">
            <a:noFill/>
            <a:miter lim="800000"/>
            <a:headEnd/>
            <a:tailEnd/>
          </a:ln>
          <a:effectLst/>
        </p:spPr>
        <p:txBody>
          <a:bodyPr>
            <a:spAutoFit/>
          </a:bodyPr>
          <a:lstStyle/>
          <a:p>
            <a:pPr algn="r">
              <a:lnSpc>
                <a:spcPct val="90000"/>
              </a:lnSpc>
              <a:spcBef>
                <a:spcPct val="50000"/>
              </a:spcBef>
            </a:pPr>
            <a:r>
              <a:rPr lang="en-US" sz="2000">
                <a:solidFill>
                  <a:srgbClr val="000000"/>
                </a:solidFill>
                <a:latin typeface="Calibri" pitchFamily="34" charset="0"/>
              </a:rPr>
              <a:t>Bar Chart</a:t>
            </a:r>
          </a:p>
        </p:txBody>
      </p:sp>
      <p:sp>
        <p:nvSpPr>
          <p:cNvPr id="1315847" name="Text Box 7"/>
          <p:cNvSpPr txBox="1">
            <a:spLocks noChangeArrowheads="1"/>
          </p:cNvSpPr>
          <p:nvPr/>
        </p:nvSpPr>
        <p:spPr bwMode="auto">
          <a:xfrm>
            <a:off x="423863" y="3558659"/>
            <a:ext cx="1882775" cy="369332"/>
          </a:xfrm>
          <a:prstGeom prst="rect">
            <a:avLst/>
          </a:prstGeom>
          <a:noFill/>
          <a:ln w="9525" algn="ctr">
            <a:noFill/>
            <a:miter lim="800000"/>
            <a:headEnd/>
            <a:tailEnd/>
          </a:ln>
          <a:effectLst/>
        </p:spPr>
        <p:txBody>
          <a:bodyPr>
            <a:spAutoFit/>
          </a:bodyPr>
          <a:lstStyle/>
          <a:p>
            <a:pPr algn="r">
              <a:lnSpc>
                <a:spcPct val="90000"/>
              </a:lnSpc>
              <a:spcBef>
                <a:spcPct val="50000"/>
              </a:spcBef>
            </a:pPr>
            <a:r>
              <a:rPr lang="en-US" sz="2000">
                <a:solidFill>
                  <a:srgbClr val="000000"/>
                </a:solidFill>
                <a:latin typeface="Calibri" pitchFamily="34" charset="0"/>
              </a:rPr>
              <a:t>Column Chart</a:t>
            </a:r>
          </a:p>
        </p:txBody>
      </p:sp>
      <p:sp>
        <p:nvSpPr>
          <p:cNvPr id="1315848" name="Text Box 8"/>
          <p:cNvSpPr txBox="1">
            <a:spLocks noChangeArrowheads="1"/>
          </p:cNvSpPr>
          <p:nvPr/>
        </p:nvSpPr>
        <p:spPr bwMode="auto">
          <a:xfrm>
            <a:off x="422275" y="4619171"/>
            <a:ext cx="1882775" cy="369332"/>
          </a:xfrm>
          <a:prstGeom prst="rect">
            <a:avLst/>
          </a:prstGeom>
          <a:noFill/>
          <a:ln w="9525" algn="ctr">
            <a:noFill/>
            <a:miter lim="800000"/>
            <a:headEnd/>
            <a:tailEnd/>
          </a:ln>
          <a:effectLst/>
        </p:spPr>
        <p:txBody>
          <a:bodyPr>
            <a:spAutoFit/>
          </a:bodyPr>
          <a:lstStyle/>
          <a:p>
            <a:pPr algn="r">
              <a:lnSpc>
                <a:spcPct val="90000"/>
              </a:lnSpc>
              <a:spcBef>
                <a:spcPct val="50000"/>
              </a:spcBef>
            </a:pPr>
            <a:r>
              <a:rPr lang="en-US" sz="2000">
                <a:solidFill>
                  <a:srgbClr val="000000"/>
                </a:solidFill>
                <a:latin typeface="Calibri" pitchFamily="34" charset="0"/>
              </a:rPr>
              <a:t>Line Chart</a:t>
            </a:r>
          </a:p>
        </p:txBody>
      </p:sp>
      <p:sp>
        <p:nvSpPr>
          <p:cNvPr id="1315849" name="Text Box 9"/>
          <p:cNvSpPr txBox="1">
            <a:spLocks noChangeArrowheads="1"/>
          </p:cNvSpPr>
          <p:nvPr/>
        </p:nvSpPr>
        <p:spPr bwMode="auto">
          <a:xfrm>
            <a:off x="422275" y="5673396"/>
            <a:ext cx="1882775" cy="369332"/>
          </a:xfrm>
          <a:prstGeom prst="rect">
            <a:avLst/>
          </a:prstGeom>
          <a:noFill/>
          <a:ln w="9525" algn="ctr">
            <a:noFill/>
            <a:miter lim="800000"/>
            <a:headEnd/>
            <a:tailEnd/>
          </a:ln>
          <a:effectLst/>
        </p:spPr>
        <p:txBody>
          <a:bodyPr>
            <a:spAutoFit/>
          </a:bodyPr>
          <a:lstStyle/>
          <a:p>
            <a:pPr algn="r">
              <a:lnSpc>
                <a:spcPct val="90000"/>
              </a:lnSpc>
              <a:spcBef>
                <a:spcPct val="50000"/>
              </a:spcBef>
            </a:pPr>
            <a:r>
              <a:rPr lang="en-US" sz="2000">
                <a:solidFill>
                  <a:srgbClr val="000000"/>
                </a:solidFill>
                <a:latin typeface="Calibri" pitchFamily="34" charset="0"/>
              </a:rPr>
              <a:t>Dot Chart</a:t>
            </a:r>
          </a:p>
        </p:txBody>
      </p:sp>
      <p:sp>
        <p:nvSpPr>
          <p:cNvPr id="1315850" name="Text Box 10"/>
          <p:cNvSpPr txBox="1">
            <a:spLocks noChangeArrowheads="1"/>
          </p:cNvSpPr>
          <p:nvPr/>
        </p:nvSpPr>
        <p:spPr bwMode="auto">
          <a:xfrm>
            <a:off x="6415088" y="1405790"/>
            <a:ext cx="1439862" cy="369332"/>
          </a:xfrm>
          <a:prstGeom prst="rect">
            <a:avLst/>
          </a:prstGeom>
          <a:noFill/>
          <a:ln w="9525" algn="ctr">
            <a:noFill/>
            <a:miter lim="800000"/>
            <a:headEnd/>
            <a:tailEnd/>
          </a:ln>
          <a:effectLst/>
        </p:spPr>
        <p:txBody>
          <a:bodyPr>
            <a:spAutoFit/>
          </a:bodyPr>
          <a:lstStyle/>
          <a:p>
            <a:pPr algn="l">
              <a:lnSpc>
                <a:spcPct val="90000"/>
              </a:lnSpc>
              <a:spcBef>
                <a:spcPct val="50000"/>
              </a:spcBef>
            </a:pPr>
            <a:r>
              <a:rPr lang="en-US" sz="2000" b="1" dirty="0">
                <a:solidFill>
                  <a:srgbClr val="000000"/>
                </a:solidFill>
                <a:latin typeface="Calibri" pitchFamily="34" charset="0"/>
              </a:rPr>
              <a:t>Heat Map</a:t>
            </a:r>
          </a:p>
        </p:txBody>
      </p:sp>
      <p:sp>
        <p:nvSpPr>
          <p:cNvPr id="1315851" name="Text Box 11"/>
          <p:cNvSpPr txBox="1">
            <a:spLocks noChangeArrowheads="1"/>
          </p:cNvSpPr>
          <p:nvPr/>
        </p:nvSpPr>
        <p:spPr bwMode="auto">
          <a:xfrm>
            <a:off x="6415088" y="2488559"/>
            <a:ext cx="2074862" cy="369332"/>
          </a:xfrm>
          <a:prstGeom prst="rect">
            <a:avLst/>
          </a:prstGeom>
          <a:noFill/>
          <a:ln w="9525" algn="ctr">
            <a:noFill/>
            <a:miter lim="800000"/>
            <a:headEnd/>
            <a:tailEnd/>
          </a:ln>
          <a:effectLst/>
        </p:spPr>
        <p:txBody>
          <a:bodyPr>
            <a:spAutoFit/>
          </a:bodyPr>
          <a:lstStyle/>
          <a:p>
            <a:pPr algn="l">
              <a:lnSpc>
                <a:spcPct val="90000"/>
              </a:lnSpc>
              <a:spcBef>
                <a:spcPct val="50000"/>
              </a:spcBef>
            </a:pPr>
            <a:r>
              <a:rPr lang="en-US" sz="2000" b="1" dirty="0">
                <a:solidFill>
                  <a:srgbClr val="000000"/>
                </a:solidFill>
                <a:latin typeface="Calibri" pitchFamily="34" charset="0"/>
              </a:rPr>
              <a:t>Bullet Graph</a:t>
            </a:r>
          </a:p>
        </p:txBody>
      </p:sp>
      <p:sp>
        <p:nvSpPr>
          <p:cNvPr id="1315852" name="Text Box 12"/>
          <p:cNvSpPr txBox="1">
            <a:spLocks noChangeArrowheads="1"/>
          </p:cNvSpPr>
          <p:nvPr/>
        </p:nvSpPr>
        <p:spPr bwMode="auto">
          <a:xfrm>
            <a:off x="6415088" y="3558659"/>
            <a:ext cx="1652587" cy="369332"/>
          </a:xfrm>
          <a:prstGeom prst="rect">
            <a:avLst/>
          </a:prstGeom>
          <a:noFill/>
          <a:ln w="9525" algn="ctr">
            <a:noFill/>
            <a:miter lim="800000"/>
            <a:headEnd/>
            <a:tailEnd/>
          </a:ln>
          <a:effectLst/>
        </p:spPr>
        <p:txBody>
          <a:bodyPr>
            <a:spAutoFit/>
          </a:bodyPr>
          <a:lstStyle/>
          <a:p>
            <a:pPr algn="l">
              <a:lnSpc>
                <a:spcPct val="90000"/>
              </a:lnSpc>
              <a:spcBef>
                <a:spcPct val="50000"/>
              </a:spcBef>
            </a:pPr>
            <a:r>
              <a:rPr lang="en-US" sz="2000" b="1" dirty="0" smtClean="0">
                <a:solidFill>
                  <a:srgbClr val="000000"/>
                </a:solidFill>
                <a:latin typeface="Calibri" pitchFamily="34" charset="0"/>
              </a:rPr>
              <a:t>Micro Chart</a:t>
            </a:r>
            <a:endParaRPr lang="en-US" sz="2000" b="1" dirty="0">
              <a:solidFill>
                <a:srgbClr val="000000"/>
              </a:solidFill>
              <a:latin typeface="Calibri" pitchFamily="34" charset="0"/>
            </a:endParaRPr>
          </a:p>
        </p:txBody>
      </p:sp>
      <p:sp>
        <p:nvSpPr>
          <p:cNvPr id="1315853" name="Text Box 13"/>
          <p:cNvSpPr txBox="1">
            <a:spLocks noChangeArrowheads="1"/>
          </p:cNvSpPr>
          <p:nvPr/>
        </p:nvSpPr>
        <p:spPr bwMode="auto">
          <a:xfrm>
            <a:off x="6415087" y="4619171"/>
            <a:ext cx="1652587" cy="369332"/>
          </a:xfrm>
          <a:prstGeom prst="rect">
            <a:avLst/>
          </a:prstGeom>
          <a:noFill/>
          <a:ln w="9525" algn="ctr">
            <a:noFill/>
            <a:miter lim="800000"/>
            <a:headEnd/>
            <a:tailEnd/>
          </a:ln>
          <a:effectLst/>
        </p:spPr>
        <p:txBody>
          <a:bodyPr wrap="square">
            <a:spAutoFit/>
          </a:bodyPr>
          <a:lstStyle/>
          <a:p>
            <a:pPr algn="l">
              <a:lnSpc>
                <a:spcPct val="90000"/>
              </a:lnSpc>
              <a:spcBef>
                <a:spcPct val="50000"/>
              </a:spcBef>
            </a:pPr>
            <a:r>
              <a:rPr lang="en-US" sz="2000" b="1" dirty="0" smtClean="0">
                <a:solidFill>
                  <a:srgbClr val="000000"/>
                </a:solidFill>
                <a:latin typeface="Calibri" pitchFamily="34" charset="0"/>
              </a:rPr>
              <a:t>Graph Matrix</a:t>
            </a:r>
            <a:endParaRPr lang="en-US" sz="2000" b="1" dirty="0">
              <a:solidFill>
                <a:srgbClr val="000000"/>
              </a:solidFill>
              <a:latin typeface="Calibri" pitchFamily="34" charset="0"/>
            </a:endParaRPr>
          </a:p>
        </p:txBody>
      </p:sp>
      <p:sp>
        <p:nvSpPr>
          <p:cNvPr id="1315854" name="Text Box 14"/>
          <p:cNvSpPr txBox="1">
            <a:spLocks noChangeArrowheads="1"/>
          </p:cNvSpPr>
          <p:nvPr/>
        </p:nvSpPr>
        <p:spPr bwMode="auto">
          <a:xfrm>
            <a:off x="6415088" y="5673396"/>
            <a:ext cx="1920875" cy="369332"/>
          </a:xfrm>
          <a:prstGeom prst="rect">
            <a:avLst/>
          </a:prstGeom>
          <a:noFill/>
          <a:ln w="9525" algn="ctr">
            <a:noFill/>
            <a:miter lim="800000"/>
            <a:headEnd/>
            <a:tailEnd/>
          </a:ln>
          <a:effectLst/>
        </p:spPr>
        <p:txBody>
          <a:bodyPr>
            <a:spAutoFit/>
          </a:bodyPr>
          <a:lstStyle/>
          <a:p>
            <a:pPr algn="l">
              <a:lnSpc>
                <a:spcPct val="90000"/>
              </a:lnSpc>
              <a:spcBef>
                <a:spcPct val="50000"/>
              </a:spcBef>
            </a:pPr>
            <a:r>
              <a:rPr lang="en-US" sz="2000" b="1">
                <a:solidFill>
                  <a:srgbClr val="000000"/>
                </a:solidFill>
                <a:latin typeface="Calibri" pitchFamily="34" charset="0"/>
              </a:rPr>
              <a:t>Bubble Chart</a:t>
            </a:r>
          </a:p>
        </p:txBody>
      </p:sp>
      <p:grpSp>
        <p:nvGrpSpPr>
          <p:cNvPr id="2" name="Group 16"/>
          <p:cNvGrpSpPr>
            <a:grpSpLocks/>
          </p:cNvGrpSpPr>
          <p:nvPr/>
        </p:nvGrpSpPr>
        <p:grpSpPr bwMode="auto">
          <a:xfrm>
            <a:off x="2613025" y="2320800"/>
            <a:ext cx="904875" cy="685800"/>
            <a:chOff x="1734" y="1680"/>
            <a:chExt cx="570" cy="432"/>
          </a:xfrm>
        </p:grpSpPr>
        <p:sp>
          <p:nvSpPr>
            <p:cNvPr id="1315857" name="Rectangle 17"/>
            <p:cNvSpPr>
              <a:spLocks noChangeArrowheads="1"/>
            </p:cNvSpPr>
            <p:nvPr/>
          </p:nvSpPr>
          <p:spPr bwMode="auto">
            <a:xfrm>
              <a:off x="1734" y="1757"/>
              <a:ext cx="116" cy="291"/>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sp>
          <p:nvSpPr>
            <p:cNvPr id="1315858" name="Line 18"/>
            <p:cNvSpPr>
              <a:spLocks noChangeShapeType="1"/>
            </p:cNvSpPr>
            <p:nvPr/>
          </p:nvSpPr>
          <p:spPr bwMode="auto">
            <a:xfrm>
              <a:off x="1824" y="2112"/>
              <a:ext cx="192"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59" name="Line 19"/>
            <p:cNvSpPr>
              <a:spLocks noChangeShapeType="1"/>
            </p:cNvSpPr>
            <p:nvPr/>
          </p:nvSpPr>
          <p:spPr bwMode="auto">
            <a:xfrm>
              <a:off x="1824" y="1824"/>
              <a:ext cx="384"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60" name="Line 20"/>
            <p:cNvSpPr>
              <a:spLocks noChangeShapeType="1"/>
            </p:cNvSpPr>
            <p:nvPr/>
          </p:nvSpPr>
          <p:spPr bwMode="auto">
            <a:xfrm>
              <a:off x="1824" y="1680"/>
              <a:ext cx="480"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61" name="Line 21"/>
            <p:cNvSpPr>
              <a:spLocks noChangeShapeType="1"/>
            </p:cNvSpPr>
            <p:nvPr/>
          </p:nvSpPr>
          <p:spPr bwMode="auto">
            <a:xfrm>
              <a:off x="1824" y="1968"/>
              <a:ext cx="336"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grpSp>
      <p:grpSp>
        <p:nvGrpSpPr>
          <p:cNvPr id="3" name="Group 22"/>
          <p:cNvGrpSpPr>
            <a:grpSpLocks/>
          </p:cNvGrpSpPr>
          <p:nvPr/>
        </p:nvGrpSpPr>
        <p:grpSpPr bwMode="auto">
          <a:xfrm>
            <a:off x="3879850" y="2204914"/>
            <a:ext cx="981075" cy="915988"/>
            <a:chOff x="3750" y="1607"/>
            <a:chExt cx="618" cy="577"/>
          </a:xfrm>
        </p:grpSpPr>
        <p:sp>
          <p:nvSpPr>
            <p:cNvPr id="1315863" name="Rectangle 23"/>
            <p:cNvSpPr>
              <a:spLocks noChangeArrowheads="1"/>
            </p:cNvSpPr>
            <p:nvPr/>
          </p:nvSpPr>
          <p:spPr bwMode="auto">
            <a:xfrm>
              <a:off x="3750" y="1757"/>
              <a:ext cx="116" cy="291"/>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sp>
          <p:nvSpPr>
            <p:cNvPr id="1315864" name="Line 24"/>
            <p:cNvSpPr>
              <a:spLocks noChangeShapeType="1"/>
            </p:cNvSpPr>
            <p:nvPr/>
          </p:nvSpPr>
          <p:spPr bwMode="auto">
            <a:xfrm>
              <a:off x="4128" y="2112"/>
              <a:ext cx="240"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65" name="Line 25"/>
            <p:cNvSpPr>
              <a:spLocks noChangeShapeType="1"/>
            </p:cNvSpPr>
            <p:nvPr/>
          </p:nvSpPr>
          <p:spPr bwMode="auto">
            <a:xfrm>
              <a:off x="4128" y="1824"/>
              <a:ext cx="192"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66" name="Line 26"/>
            <p:cNvSpPr>
              <a:spLocks noChangeShapeType="1"/>
            </p:cNvSpPr>
            <p:nvPr/>
          </p:nvSpPr>
          <p:spPr bwMode="auto">
            <a:xfrm>
              <a:off x="4128" y="1680"/>
              <a:ext cx="48"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67" name="Line 27"/>
            <p:cNvSpPr>
              <a:spLocks noChangeShapeType="1"/>
            </p:cNvSpPr>
            <p:nvPr/>
          </p:nvSpPr>
          <p:spPr bwMode="auto">
            <a:xfrm>
              <a:off x="4128" y="1968"/>
              <a:ext cx="144"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68" name="Line 28"/>
            <p:cNvSpPr>
              <a:spLocks noChangeShapeType="1"/>
            </p:cNvSpPr>
            <p:nvPr/>
          </p:nvSpPr>
          <p:spPr bwMode="auto">
            <a:xfrm rot="10800000" flipV="1">
              <a:off x="3984" y="2112"/>
              <a:ext cx="96" cy="0"/>
            </a:xfrm>
            <a:prstGeom prst="line">
              <a:avLst/>
            </a:prstGeom>
            <a:noFill/>
            <a:ln w="127000">
              <a:solidFill>
                <a:srgbClr val="C0C0C0"/>
              </a:solidFill>
              <a:round/>
              <a:headEnd/>
              <a:tailEnd/>
            </a:ln>
            <a:effectLst/>
          </p:spPr>
          <p:txBody>
            <a:bodyPr>
              <a:spAutoFit/>
            </a:bodyPr>
            <a:lstStyle/>
            <a:p>
              <a:endParaRPr lang="en-US">
                <a:solidFill>
                  <a:srgbClr val="000000"/>
                </a:solidFill>
              </a:endParaRPr>
            </a:p>
          </p:txBody>
        </p:sp>
        <p:sp>
          <p:nvSpPr>
            <p:cNvPr id="1315869" name="Line 29"/>
            <p:cNvSpPr>
              <a:spLocks noChangeShapeType="1"/>
            </p:cNvSpPr>
            <p:nvPr/>
          </p:nvSpPr>
          <p:spPr bwMode="auto">
            <a:xfrm rot="10800000" flipV="1">
              <a:off x="3888" y="1824"/>
              <a:ext cx="192" cy="0"/>
            </a:xfrm>
            <a:prstGeom prst="line">
              <a:avLst/>
            </a:prstGeom>
            <a:noFill/>
            <a:ln w="127000">
              <a:solidFill>
                <a:srgbClr val="C0C0C0"/>
              </a:solidFill>
              <a:round/>
              <a:headEnd/>
              <a:tailEnd/>
            </a:ln>
            <a:effectLst/>
          </p:spPr>
          <p:txBody>
            <a:bodyPr>
              <a:spAutoFit/>
            </a:bodyPr>
            <a:lstStyle/>
            <a:p>
              <a:endParaRPr lang="en-US">
                <a:solidFill>
                  <a:srgbClr val="000000"/>
                </a:solidFill>
              </a:endParaRPr>
            </a:p>
          </p:txBody>
        </p:sp>
        <p:sp>
          <p:nvSpPr>
            <p:cNvPr id="1315870" name="Line 30"/>
            <p:cNvSpPr>
              <a:spLocks noChangeShapeType="1"/>
            </p:cNvSpPr>
            <p:nvPr/>
          </p:nvSpPr>
          <p:spPr bwMode="auto">
            <a:xfrm rot="10800000" flipV="1">
              <a:off x="3840" y="1680"/>
              <a:ext cx="240" cy="0"/>
            </a:xfrm>
            <a:prstGeom prst="line">
              <a:avLst/>
            </a:prstGeom>
            <a:noFill/>
            <a:ln w="127000">
              <a:solidFill>
                <a:srgbClr val="C0C0C0"/>
              </a:solidFill>
              <a:round/>
              <a:headEnd/>
              <a:tailEnd/>
            </a:ln>
            <a:effectLst/>
          </p:spPr>
          <p:txBody>
            <a:bodyPr>
              <a:spAutoFit/>
            </a:bodyPr>
            <a:lstStyle/>
            <a:p>
              <a:endParaRPr lang="en-US">
                <a:solidFill>
                  <a:srgbClr val="000000"/>
                </a:solidFill>
              </a:endParaRPr>
            </a:p>
          </p:txBody>
        </p:sp>
        <p:sp>
          <p:nvSpPr>
            <p:cNvPr id="1315871" name="Line 31"/>
            <p:cNvSpPr>
              <a:spLocks noChangeShapeType="1"/>
            </p:cNvSpPr>
            <p:nvPr/>
          </p:nvSpPr>
          <p:spPr bwMode="auto">
            <a:xfrm rot="10800000" flipV="1">
              <a:off x="3936" y="1968"/>
              <a:ext cx="144" cy="0"/>
            </a:xfrm>
            <a:prstGeom prst="line">
              <a:avLst/>
            </a:prstGeom>
            <a:noFill/>
            <a:ln w="127000">
              <a:solidFill>
                <a:srgbClr val="C0C0C0"/>
              </a:solidFill>
              <a:round/>
              <a:headEnd/>
              <a:tailEnd/>
            </a:ln>
            <a:effectLst/>
          </p:spPr>
          <p:txBody>
            <a:bodyPr>
              <a:spAutoFit/>
            </a:bodyPr>
            <a:lstStyle/>
            <a:p>
              <a:endParaRPr lang="en-US">
                <a:solidFill>
                  <a:srgbClr val="000000"/>
                </a:solidFill>
              </a:endParaRPr>
            </a:p>
          </p:txBody>
        </p:sp>
        <p:sp>
          <p:nvSpPr>
            <p:cNvPr id="1315872" name="Line 32"/>
            <p:cNvSpPr>
              <a:spLocks noChangeShapeType="1"/>
            </p:cNvSpPr>
            <p:nvPr/>
          </p:nvSpPr>
          <p:spPr bwMode="auto">
            <a:xfrm>
              <a:off x="4128" y="1608"/>
              <a:ext cx="0" cy="576"/>
            </a:xfrm>
            <a:prstGeom prst="line">
              <a:avLst/>
            </a:prstGeom>
            <a:noFill/>
            <a:ln w="9525">
              <a:solidFill>
                <a:srgbClr val="000000"/>
              </a:solidFill>
              <a:round/>
              <a:headEnd/>
              <a:tailEnd/>
            </a:ln>
            <a:effectLst/>
          </p:spPr>
          <p:txBody>
            <a:bodyPr>
              <a:spAutoFit/>
            </a:bodyPr>
            <a:lstStyle/>
            <a:p>
              <a:endParaRPr lang="en-US">
                <a:solidFill>
                  <a:srgbClr val="000000"/>
                </a:solidFill>
              </a:endParaRPr>
            </a:p>
          </p:txBody>
        </p:sp>
        <p:sp>
          <p:nvSpPr>
            <p:cNvPr id="1315873" name="Line 33"/>
            <p:cNvSpPr>
              <a:spLocks noChangeShapeType="1"/>
            </p:cNvSpPr>
            <p:nvPr/>
          </p:nvSpPr>
          <p:spPr bwMode="auto">
            <a:xfrm>
              <a:off x="4080" y="1607"/>
              <a:ext cx="0" cy="576"/>
            </a:xfrm>
            <a:prstGeom prst="line">
              <a:avLst/>
            </a:prstGeom>
            <a:noFill/>
            <a:ln w="9525">
              <a:solidFill>
                <a:srgbClr val="000000"/>
              </a:solidFill>
              <a:round/>
              <a:headEnd/>
              <a:tailEnd/>
            </a:ln>
            <a:effectLst/>
          </p:spPr>
          <p:txBody>
            <a:bodyPr>
              <a:spAutoFit/>
            </a:bodyPr>
            <a:lstStyle/>
            <a:p>
              <a:endParaRPr lang="en-US">
                <a:solidFill>
                  <a:srgbClr val="000000"/>
                </a:solidFill>
              </a:endParaRPr>
            </a:p>
          </p:txBody>
        </p:sp>
      </p:grpSp>
      <p:graphicFrame>
        <p:nvGraphicFramePr>
          <p:cNvPr id="1315874" name="Object 34"/>
          <p:cNvGraphicFramePr>
            <a:graphicFrameLocks noChangeAspect="1"/>
          </p:cNvGraphicFramePr>
          <p:nvPr>
            <p:extLst>
              <p:ext uri="{D42A27DB-BD31-4B8C-83A1-F6EECF244321}">
                <p14:modId xmlns:p14="http://schemas.microsoft.com/office/powerpoint/2010/main" val="1104380682"/>
              </p:ext>
            </p:extLst>
          </p:nvPr>
        </p:nvGraphicFramePr>
        <p:xfrm>
          <a:off x="2613025" y="1088012"/>
          <a:ext cx="1066800" cy="1004888"/>
        </p:xfrm>
        <a:graphic>
          <a:graphicData uri="http://schemas.openxmlformats.org/presentationml/2006/ole">
            <mc:AlternateContent xmlns:mc="http://schemas.openxmlformats.org/markup-compatibility/2006">
              <mc:Choice xmlns:v="urn:schemas-microsoft-com:vml" Requires="v">
                <p:oleObj spid="_x0000_s2166" name="Chart" r:id="rId5" imgW="4257794" imgH="4010175" progId="Excel.Sheet.8">
                  <p:embed/>
                </p:oleObj>
              </mc:Choice>
              <mc:Fallback>
                <p:oleObj name="Chart" r:id="rId5" imgW="4257794" imgH="4010175"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3025" y="1088012"/>
                        <a:ext cx="1066800" cy="10048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nvGrpSpPr>
          <p:cNvPr id="4" name="Group 35"/>
          <p:cNvGrpSpPr>
            <a:grpSpLocks/>
          </p:cNvGrpSpPr>
          <p:nvPr/>
        </p:nvGrpSpPr>
        <p:grpSpPr bwMode="auto">
          <a:xfrm>
            <a:off x="3879850" y="3513140"/>
            <a:ext cx="981075" cy="639763"/>
            <a:chOff x="3078" y="2381"/>
            <a:chExt cx="618" cy="403"/>
          </a:xfrm>
        </p:grpSpPr>
        <p:sp>
          <p:nvSpPr>
            <p:cNvPr id="1315876" name="Rectangle 36"/>
            <p:cNvSpPr>
              <a:spLocks noChangeArrowheads="1"/>
            </p:cNvSpPr>
            <p:nvPr/>
          </p:nvSpPr>
          <p:spPr bwMode="auto">
            <a:xfrm>
              <a:off x="3078" y="2381"/>
              <a:ext cx="116" cy="291"/>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sp>
          <p:nvSpPr>
            <p:cNvPr id="1315877" name="Line 37"/>
            <p:cNvSpPr>
              <a:spLocks noChangeShapeType="1"/>
            </p:cNvSpPr>
            <p:nvPr/>
          </p:nvSpPr>
          <p:spPr bwMode="auto">
            <a:xfrm rot="5400000" flipH="1" flipV="1">
              <a:off x="3552" y="2736"/>
              <a:ext cx="96"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78" name="Line 38"/>
            <p:cNvSpPr>
              <a:spLocks noChangeShapeType="1"/>
            </p:cNvSpPr>
            <p:nvPr/>
          </p:nvSpPr>
          <p:spPr bwMode="auto">
            <a:xfrm rot="5400000" flipH="1" flipV="1">
              <a:off x="3192" y="2664"/>
              <a:ext cx="240"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79" name="Line 39"/>
            <p:cNvSpPr>
              <a:spLocks noChangeShapeType="1"/>
            </p:cNvSpPr>
            <p:nvPr/>
          </p:nvSpPr>
          <p:spPr bwMode="auto">
            <a:xfrm rot="5400000" flipH="1" flipV="1">
              <a:off x="3216" y="2592"/>
              <a:ext cx="384"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80" name="Line 40"/>
            <p:cNvSpPr>
              <a:spLocks noChangeShapeType="1"/>
            </p:cNvSpPr>
            <p:nvPr/>
          </p:nvSpPr>
          <p:spPr bwMode="auto">
            <a:xfrm rot="5400000" flipH="1" flipV="1">
              <a:off x="3408" y="2496"/>
              <a:ext cx="0" cy="576"/>
            </a:xfrm>
            <a:prstGeom prst="line">
              <a:avLst/>
            </a:prstGeom>
            <a:noFill/>
            <a:ln w="9525">
              <a:solidFill>
                <a:srgbClr val="000000"/>
              </a:solidFill>
              <a:round/>
              <a:headEnd/>
              <a:tailEnd/>
            </a:ln>
            <a:effectLst/>
          </p:spPr>
          <p:txBody>
            <a:bodyPr>
              <a:spAutoFit/>
            </a:bodyPr>
            <a:lstStyle/>
            <a:p>
              <a:endParaRPr lang="en-US">
                <a:solidFill>
                  <a:srgbClr val="000000"/>
                </a:solidFill>
              </a:endParaRPr>
            </a:p>
          </p:txBody>
        </p:sp>
        <p:sp>
          <p:nvSpPr>
            <p:cNvPr id="1315881" name="Line 41"/>
            <p:cNvSpPr>
              <a:spLocks noChangeShapeType="1"/>
            </p:cNvSpPr>
            <p:nvPr/>
          </p:nvSpPr>
          <p:spPr bwMode="auto">
            <a:xfrm rot="5400000" flipH="1" flipV="1">
              <a:off x="3384" y="2664"/>
              <a:ext cx="240" cy="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82" name="Line 42"/>
            <p:cNvSpPr>
              <a:spLocks noChangeShapeType="1"/>
            </p:cNvSpPr>
            <p:nvPr/>
          </p:nvSpPr>
          <p:spPr bwMode="auto">
            <a:xfrm flipV="1">
              <a:off x="3216" y="2688"/>
              <a:ext cx="0" cy="96"/>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grpSp>
      <p:grpSp>
        <p:nvGrpSpPr>
          <p:cNvPr id="5" name="Group 43"/>
          <p:cNvGrpSpPr>
            <a:grpSpLocks/>
          </p:cNvGrpSpPr>
          <p:nvPr/>
        </p:nvGrpSpPr>
        <p:grpSpPr bwMode="auto">
          <a:xfrm>
            <a:off x="2613025" y="3467100"/>
            <a:ext cx="981075" cy="685800"/>
            <a:chOff x="2406" y="2352"/>
            <a:chExt cx="618" cy="432"/>
          </a:xfrm>
        </p:grpSpPr>
        <p:sp>
          <p:nvSpPr>
            <p:cNvPr id="1315884" name="Rectangle 44"/>
            <p:cNvSpPr>
              <a:spLocks noChangeArrowheads="1"/>
            </p:cNvSpPr>
            <p:nvPr/>
          </p:nvSpPr>
          <p:spPr bwMode="auto">
            <a:xfrm>
              <a:off x="2406" y="2381"/>
              <a:ext cx="116" cy="291"/>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sp>
          <p:nvSpPr>
            <p:cNvPr id="1315885" name="Line 45"/>
            <p:cNvSpPr>
              <a:spLocks noChangeShapeType="1"/>
            </p:cNvSpPr>
            <p:nvPr/>
          </p:nvSpPr>
          <p:spPr bwMode="auto">
            <a:xfrm rot="5400000" flipH="1" flipV="1">
              <a:off x="2736" y="2496"/>
              <a:ext cx="0" cy="576"/>
            </a:xfrm>
            <a:prstGeom prst="line">
              <a:avLst/>
            </a:prstGeom>
            <a:noFill/>
            <a:ln w="9525">
              <a:solidFill>
                <a:srgbClr val="000000"/>
              </a:solidFill>
              <a:round/>
              <a:headEnd/>
              <a:tailEnd/>
            </a:ln>
            <a:effectLst/>
          </p:spPr>
          <p:txBody>
            <a:bodyPr>
              <a:spAutoFit/>
            </a:bodyPr>
            <a:lstStyle/>
            <a:p>
              <a:endParaRPr lang="en-US">
                <a:solidFill>
                  <a:srgbClr val="000000"/>
                </a:solidFill>
              </a:endParaRPr>
            </a:p>
          </p:txBody>
        </p:sp>
        <p:sp>
          <p:nvSpPr>
            <p:cNvPr id="1315886" name="Line 46"/>
            <p:cNvSpPr>
              <a:spLocks noChangeShapeType="1"/>
            </p:cNvSpPr>
            <p:nvPr/>
          </p:nvSpPr>
          <p:spPr bwMode="auto">
            <a:xfrm flipV="1">
              <a:off x="2544" y="2400"/>
              <a:ext cx="0" cy="384"/>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87" name="Line 47"/>
            <p:cNvSpPr>
              <a:spLocks noChangeShapeType="1"/>
            </p:cNvSpPr>
            <p:nvPr/>
          </p:nvSpPr>
          <p:spPr bwMode="auto">
            <a:xfrm flipV="1">
              <a:off x="2928" y="2352"/>
              <a:ext cx="0" cy="432"/>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88" name="Line 48"/>
            <p:cNvSpPr>
              <a:spLocks noChangeShapeType="1"/>
            </p:cNvSpPr>
            <p:nvPr/>
          </p:nvSpPr>
          <p:spPr bwMode="auto">
            <a:xfrm flipV="1">
              <a:off x="2832" y="2496"/>
              <a:ext cx="0" cy="288"/>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89" name="Line 49"/>
            <p:cNvSpPr>
              <a:spLocks noChangeShapeType="1"/>
            </p:cNvSpPr>
            <p:nvPr/>
          </p:nvSpPr>
          <p:spPr bwMode="auto">
            <a:xfrm flipV="1">
              <a:off x="2736" y="2544"/>
              <a:ext cx="0" cy="240"/>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sp>
          <p:nvSpPr>
            <p:cNvPr id="1315890" name="Line 50"/>
            <p:cNvSpPr>
              <a:spLocks noChangeShapeType="1"/>
            </p:cNvSpPr>
            <p:nvPr/>
          </p:nvSpPr>
          <p:spPr bwMode="auto">
            <a:xfrm flipV="1">
              <a:off x="2640" y="2448"/>
              <a:ext cx="0" cy="336"/>
            </a:xfrm>
            <a:prstGeom prst="line">
              <a:avLst/>
            </a:prstGeom>
            <a:noFill/>
            <a:ln w="127000">
              <a:solidFill>
                <a:srgbClr val="4D4D4D"/>
              </a:solidFill>
              <a:round/>
              <a:headEnd/>
              <a:tailEnd/>
            </a:ln>
            <a:effectLst/>
          </p:spPr>
          <p:txBody>
            <a:bodyPr>
              <a:spAutoFit/>
            </a:bodyPr>
            <a:lstStyle/>
            <a:p>
              <a:endParaRPr lang="en-US">
                <a:solidFill>
                  <a:srgbClr val="000000"/>
                </a:solidFill>
              </a:endParaRPr>
            </a:p>
          </p:txBody>
        </p:sp>
      </p:grpSp>
      <p:grpSp>
        <p:nvGrpSpPr>
          <p:cNvPr id="6" name="Group 51"/>
          <p:cNvGrpSpPr>
            <a:grpSpLocks/>
          </p:cNvGrpSpPr>
          <p:nvPr/>
        </p:nvGrpSpPr>
        <p:grpSpPr bwMode="auto">
          <a:xfrm>
            <a:off x="2613025" y="4367277"/>
            <a:ext cx="1057275" cy="903288"/>
            <a:chOff x="2406" y="2875"/>
            <a:chExt cx="666" cy="569"/>
          </a:xfrm>
        </p:grpSpPr>
        <p:sp>
          <p:nvSpPr>
            <p:cNvPr id="1315892" name="Rectangle 52"/>
            <p:cNvSpPr>
              <a:spLocks noChangeArrowheads="1"/>
            </p:cNvSpPr>
            <p:nvPr/>
          </p:nvSpPr>
          <p:spPr bwMode="auto">
            <a:xfrm>
              <a:off x="2406" y="3005"/>
              <a:ext cx="116" cy="291"/>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graphicFrame>
          <p:nvGraphicFramePr>
            <p:cNvPr id="1315893" name="Object 53"/>
            <p:cNvGraphicFramePr>
              <a:graphicFrameLocks noChangeAspect="1"/>
            </p:cNvGraphicFramePr>
            <p:nvPr/>
          </p:nvGraphicFramePr>
          <p:xfrm>
            <a:off x="2418" y="2875"/>
            <a:ext cx="654" cy="569"/>
          </p:xfrm>
          <a:graphic>
            <a:graphicData uri="http://schemas.openxmlformats.org/presentationml/2006/ole">
              <mc:AlternateContent xmlns:mc="http://schemas.openxmlformats.org/markup-compatibility/2006">
                <mc:Choice xmlns:v="urn:schemas-microsoft-com:vml" Requires="v">
                  <p:oleObj spid="_x0000_s2167" name="Chart" r:id="rId8" imgW="4152877" imgH="3609916" progId="Excel.Sheet.8">
                    <p:embed/>
                  </p:oleObj>
                </mc:Choice>
                <mc:Fallback>
                  <p:oleObj name="Chart" r:id="rId8" imgW="4152877" imgH="3609916"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8" y="2875"/>
                          <a:ext cx="654" cy="56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grpSp>
        <p:nvGrpSpPr>
          <p:cNvPr id="7" name="Group 54"/>
          <p:cNvGrpSpPr>
            <a:grpSpLocks/>
          </p:cNvGrpSpPr>
          <p:nvPr/>
        </p:nvGrpSpPr>
        <p:grpSpPr bwMode="auto">
          <a:xfrm>
            <a:off x="3879850" y="4375212"/>
            <a:ext cx="981075" cy="914400"/>
            <a:chOff x="3078" y="2880"/>
            <a:chExt cx="618" cy="576"/>
          </a:xfrm>
        </p:grpSpPr>
        <p:sp>
          <p:nvSpPr>
            <p:cNvPr id="1315895" name="Rectangle 55"/>
            <p:cNvSpPr>
              <a:spLocks noChangeArrowheads="1"/>
            </p:cNvSpPr>
            <p:nvPr/>
          </p:nvSpPr>
          <p:spPr bwMode="auto">
            <a:xfrm>
              <a:off x="3078" y="3005"/>
              <a:ext cx="116" cy="291"/>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graphicFrame>
          <p:nvGraphicFramePr>
            <p:cNvPr id="1315896" name="Object 56"/>
            <p:cNvGraphicFramePr>
              <a:graphicFrameLocks noChangeAspect="1"/>
            </p:cNvGraphicFramePr>
            <p:nvPr/>
          </p:nvGraphicFramePr>
          <p:xfrm>
            <a:off x="3120" y="2880"/>
            <a:ext cx="576" cy="576"/>
          </p:xfrm>
          <a:graphic>
            <a:graphicData uri="http://schemas.openxmlformats.org/presentationml/2006/ole">
              <mc:AlternateContent xmlns:mc="http://schemas.openxmlformats.org/markup-compatibility/2006">
                <mc:Choice xmlns:v="urn:schemas-microsoft-com:vml" Requires="v">
                  <p:oleObj spid="_x0000_s2168" name="Chart" r:id="rId11" imgW="5057690" imgH="3609916" progId="Excel.Sheet.8">
                    <p:embed/>
                  </p:oleObj>
                </mc:Choice>
                <mc:Fallback>
                  <p:oleObj name="Chart" r:id="rId11" imgW="5057690" imgH="3609916" progId="Excel.Shee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0" y="2880"/>
                          <a:ext cx="576" cy="576"/>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grpSp>
        <p:nvGrpSpPr>
          <p:cNvPr id="8" name="Group 57"/>
          <p:cNvGrpSpPr>
            <a:grpSpLocks/>
          </p:cNvGrpSpPr>
          <p:nvPr/>
        </p:nvGrpSpPr>
        <p:grpSpPr bwMode="auto">
          <a:xfrm>
            <a:off x="2613025" y="5277039"/>
            <a:ext cx="1089025" cy="1201738"/>
            <a:chOff x="1477" y="3408"/>
            <a:chExt cx="686" cy="757"/>
          </a:xfrm>
        </p:grpSpPr>
        <p:sp>
          <p:nvSpPr>
            <p:cNvPr id="1315898" name="Rectangle 58"/>
            <p:cNvSpPr>
              <a:spLocks noChangeArrowheads="1"/>
            </p:cNvSpPr>
            <p:nvPr/>
          </p:nvSpPr>
          <p:spPr bwMode="auto">
            <a:xfrm>
              <a:off x="1477" y="3629"/>
              <a:ext cx="116" cy="291"/>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sp>
          <p:nvSpPr>
            <p:cNvPr id="1315899" name="Oval 59"/>
            <p:cNvSpPr>
              <a:spLocks noChangeArrowheads="1"/>
            </p:cNvSpPr>
            <p:nvPr/>
          </p:nvSpPr>
          <p:spPr bwMode="auto">
            <a:xfrm>
              <a:off x="1615" y="3660"/>
              <a:ext cx="164" cy="409"/>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solidFill>
                  <a:srgbClr val="000000"/>
                </a:solidFill>
              </a:endParaRPr>
            </a:p>
          </p:txBody>
        </p:sp>
        <p:sp>
          <p:nvSpPr>
            <p:cNvPr id="1315900" name="Oval 60"/>
            <p:cNvSpPr>
              <a:spLocks noChangeArrowheads="1"/>
            </p:cNvSpPr>
            <p:nvPr/>
          </p:nvSpPr>
          <p:spPr bwMode="auto">
            <a:xfrm>
              <a:off x="1711" y="3756"/>
              <a:ext cx="164" cy="409"/>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solidFill>
                  <a:srgbClr val="000000"/>
                </a:solidFill>
              </a:endParaRPr>
            </a:p>
          </p:txBody>
        </p:sp>
        <p:sp>
          <p:nvSpPr>
            <p:cNvPr id="1315901" name="Oval 61"/>
            <p:cNvSpPr>
              <a:spLocks noChangeArrowheads="1"/>
            </p:cNvSpPr>
            <p:nvPr/>
          </p:nvSpPr>
          <p:spPr bwMode="auto">
            <a:xfrm>
              <a:off x="1807" y="3660"/>
              <a:ext cx="164" cy="409"/>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solidFill>
                  <a:srgbClr val="000000"/>
                </a:solidFill>
              </a:endParaRPr>
            </a:p>
          </p:txBody>
        </p:sp>
        <p:sp>
          <p:nvSpPr>
            <p:cNvPr id="1315902" name="Oval 62"/>
            <p:cNvSpPr>
              <a:spLocks noChangeArrowheads="1"/>
            </p:cNvSpPr>
            <p:nvPr/>
          </p:nvSpPr>
          <p:spPr bwMode="auto">
            <a:xfrm>
              <a:off x="1903" y="3612"/>
              <a:ext cx="164" cy="409"/>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solidFill>
                  <a:srgbClr val="000000"/>
                </a:solidFill>
              </a:endParaRPr>
            </a:p>
          </p:txBody>
        </p:sp>
        <p:sp>
          <p:nvSpPr>
            <p:cNvPr id="1315903" name="Oval 63"/>
            <p:cNvSpPr>
              <a:spLocks noChangeArrowheads="1"/>
            </p:cNvSpPr>
            <p:nvPr/>
          </p:nvSpPr>
          <p:spPr bwMode="auto">
            <a:xfrm>
              <a:off x="1999" y="3558"/>
              <a:ext cx="164" cy="409"/>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solidFill>
                  <a:srgbClr val="000000"/>
                </a:solidFill>
              </a:endParaRPr>
            </a:p>
          </p:txBody>
        </p:sp>
        <p:sp>
          <p:nvSpPr>
            <p:cNvPr id="1315904" name="Oval 64"/>
            <p:cNvSpPr>
              <a:spLocks noChangeArrowheads="1"/>
            </p:cNvSpPr>
            <p:nvPr/>
          </p:nvSpPr>
          <p:spPr bwMode="auto">
            <a:xfrm>
              <a:off x="1951" y="3408"/>
              <a:ext cx="164" cy="409"/>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solidFill>
                  <a:srgbClr val="000000"/>
                </a:solidFill>
              </a:endParaRPr>
            </a:p>
          </p:txBody>
        </p:sp>
        <p:sp>
          <p:nvSpPr>
            <p:cNvPr id="1315905" name="Oval 65"/>
            <p:cNvSpPr>
              <a:spLocks noChangeArrowheads="1"/>
            </p:cNvSpPr>
            <p:nvPr/>
          </p:nvSpPr>
          <p:spPr bwMode="auto">
            <a:xfrm>
              <a:off x="1807" y="3420"/>
              <a:ext cx="164" cy="409"/>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solidFill>
                  <a:srgbClr val="000000"/>
                </a:solidFill>
              </a:endParaRPr>
            </a:p>
          </p:txBody>
        </p:sp>
        <p:sp>
          <p:nvSpPr>
            <p:cNvPr id="1315906" name="Line 66"/>
            <p:cNvSpPr>
              <a:spLocks noChangeShapeType="1"/>
            </p:cNvSpPr>
            <p:nvPr/>
          </p:nvSpPr>
          <p:spPr bwMode="auto">
            <a:xfrm flipV="1">
              <a:off x="1567" y="3600"/>
              <a:ext cx="528" cy="384"/>
            </a:xfrm>
            <a:prstGeom prst="line">
              <a:avLst/>
            </a:prstGeom>
            <a:noFill/>
            <a:ln w="38100">
              <a:solidFill>
                <a:srgbClr val="666699"/>
              </a:solidFill>
              <a:round/>
              <a:headEnd/>
              <a:tailEnd/>
            </a:ln>
            <a:effectLst/>
          </p:spPr>
          <p:txBody>
            <a:bodyPr>
              <a:spAutoFit/>
            </a:bodyPr>
            <a:lstStyle/>
            <a:p>
              <a:endParaRPr lang="en-US">
                <a:solidFill>
                  <a:srgbClr val="000000"/>
                </a:solidFill>
              </a:endParaRPr>
            </a:p>
          </p:txBody>
        </p:sp>
        <p:sp>
          <p:nvSpPr>
            <p:cNvPr id="1315907" name="Oval 67"/>
            <p:cNvSpPr>
              <a:spLocks noChangeArrowheads="1"/>
            </p:cNvSpPr>
            <p:nvPr/>
          </p:nvSpPr>
          <p:spPr bwMode="auto">
            <a:xfrm>
              <a:off x="1719" y="3529"/>
              <a:ext cx="164" cy="409"/>
            </a:xfrm>
            <a:prstGeom prst="ellipse">
              <a:avLst/>
            </a:prstGeom>
            <a:solidFill>
              <a:srgbClr val="4D4D4D"/>
            </a:solidFill>
            <a:ln w="9525" algn="ctr">
              <a:solidFill>
                <a:srgbClr val="000000"/>
              </a:solidFill>
              <a:round/>
              <a:headEnd/>
              <a:tailEnd/>
            </a:ln>
            <a:effectLst/>
          </p:spPr>
          <p:txBody>
            <a:bodyPr wrap="none" anchor="ctr">
              <a:spAutoFit/>
            </a:bodyPr>
            <a:lstStyle/>
            <a:p>
              <a:endParaRPr lang="en-US">
                <a:solidFill>
                  <a:srgbClr val="000000"/>
                </a:solidFill>
              </a:endParaRPr>
            </a:p>
          </p:txBody>
        </p:sp>
      </p:grpSp>
      <p:grpSp>
        <p:nvGrpSpPr>
          <p:cNvPr id="9" name="Group 68"/>
          <p:cNvGrpSpPr>
            <a:grpSpLocks/>
          </p:cNvGrpSpPr>
          <p:nvPr/>
        </p:nvGrpSpPr>
        <p:grpSpPr bwMode="auto">
          <a:xfrm>
            <a:off x="3881440" y="1218981"/>
            <a:ext cx="881063" cy="806450"/>
            <a:chOff x="2445" y="708"/>
            <a:chExt cx="555" cy="508"/>
          </a:xfrm>
        </p:grpSpPr>
        <p:sp>
          <p:nvSpPr>
            <p:cNvPr id="1315909" name="Rectangle 69"/>
            <p:cNvSpPr>
              <a:spLocks noChangeArrowheads="1"/>
            </p:cNvSpPr>
            <p:nvPr/>
          </p:nvSpPr>
          <p:spPr bwMode="auto">
            <a:xfrm>
              <a:off x="2445" y="797"/>
              <a:ext cx="116" cy="291"/>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sp>
          <p:nvSpPr>
            <p:cNvPr id="1315910" name="Line 70"/>
            <p:cNvSpPr>
              <a:spLocks noChangeShapeType="1"/>
            </p:cNvSpPr>
            <p:nvPr/>
          </p:nvSpPr>
          <p:spPr bwMode="auto">
            <a:xfrm flipV="1">
              <a:off x="2613" y="926"/>
              <a:ext cx="0" cy="290"/>
            </a:xfrm>
            <a:prstGeom prst="line">
              <a:avLst/>
            </a:prstGeom>
            <a:noFill/>
            <a:ln w="177800">
              <a:solidFill>
                <a:srgbClr val="000000"/>
              </a:solidFill>
              <a:round/>
              <a:headEnd/>
              <a:tailEnd/>
            </a:ln>
            <a:effectLst/>
          </p:spPr>
          <p:txBody>
            <a:bodyPr>
              <a:spAutoFit/>
            </a:bodyPr>
            <a:lstStyle/>
            <a:p>
              <a:endParaRPr lang="en-US">
                <a:solidFill>
                  <a:srgbClr val="000000"/>
                </a:solidFill>
              </a:endParaRPr>
            </a:p>
          </p:txBody>
        </p:sp>
        <p:sp>
          <p:nvSpPr>
            <p:cNvPr id="1315911" name="Line 71"/>
            <p:cNvSpPr>
              <a:spLocks noChangeShapeType="1"/>
            </p:cNvSpPr>
            <p:nvPr/>
          </p:nvSpPr>
          <p:spPr bwMode="auto">
            <a:xfrm flipV="1">
              <a:off x="2613" y="781"/>
              <a:ext cx="0" cy="145"/>
            </a:xfrm>
            <a:prstGeom prst="line">
              <a:avLst/>
            </a:prstGeom>
            <a:noFill/>
            <a:ln w="177800">
              <a:solidFill>
                <a:srgbClr val="969696"/>
              </a:solidFill>
              <a:round/>
              <a:headEnd/>
              <a:tailEnd/>
            </a:ln>
            <a:effectLst/>
          </p:spPr>
          <p:txBody>
            <a:bodyPr>
              <a:spAutoFit/>
            </a:bodyPr>
            <a:lstStyle/>
            <a:p>
              <a:endParaRPr lang="en-US">
                <a:solidFill>
                  <a:srgbClr val="000000"/>
                </a:solidFill>
              </a:endParaRPr>
            </a:p>
          </p:txBody>
        </p:sp>
        <p:sp>
          <p:nvSpPr>
            <p:cNvPr id="1315912" name="Line 72"/>
            <p:cNvSpPr>
              <a:spLocks noChangeShapeType="1"/>
            </p:cNvSpPr>
            <p:nvPr/>
          </p:nvSpPr>
          <p:spPr bwMode="auto">
            <a:xfrm flipV="1">
              <a:off x="2613" y="708"/>
              <a:ext cx="0" cy="73"/>
            </a:xfrm>
            <a:prstGeom prst="line">
              <a:avLst/>
            </a:prstGeom>
            <a:noFill/>
            <a:ln w="177800">
              <a:solidFill>
                <a:srgbClr val="666699"/>
              </a:solidFill>
              <a:round/>
              <a:headEnd/>
              <a:tailEnd/>
            </a:ln>
            <a:effectLst/>
          </p:spPr>
          <p:txBody>
            <a:bodyPr>
              <a:spAutoFit/>
            </a:bodyPr>
            <a:lstStyle/>
            <a:p>
              <a:endParaRPr lang="en-US">
                <a:solidFill>
                  <a:srgbClr val="000000"/>
                </a:solidFill>
              </a:endParaRPr>
            </a:p>
          </p:txBody>
        </p:sp>
        <p:sp>
          <p:nvSpPr>
            <p:cNvPr id="1315913" name="Line 73"/>
            <p:cNvSpPr>
              <a:spLocks noChangeShapeType="1"/>
            </p:cNvSpPr>
            <p:nvPr/>
          </p:nvSpPr>
          <p:spPr bwMode="auto">
            <a:xfrm flipV="1">
              <a:off x="3000" y="708"/>
              <a:ext cx="0" cy="146"/>
            </a:xfrm>
            <a:prstGeom prst="line">
              <a:avLst/>
            </a:prstGeom>
            <a:noFill/>
            <a:ln w="177800">
              <a:solidFill>
                <a:srgbClr val="666699"/>
              </a:solidFill>
              <a:round/>
              <a:headEnd/>
              <a:tailEnd/>
            </a:ln>
            <a:effectLst/>
          </p:spPr>
          <p:txBody>
            <a:bodyPr>
              <a:spAutoFit/>
            </a:bodyPr>
            <a:lstStyle/>
            <a:p>
              <a:endParaRPr lang="en-US">
                <a:solidFill>
                  <a:srgbClr val="000000"/>
                </a:solidFill>
              </a:endParaRPr>
            </a:p>
          </p:txBody>
        </p:sp>
        <p:sp>
          <p:nvSpPr>
            <p:cNvPr id="1315914" name="Line 74"/>
            <p:cNvSpPr>
              <a:spLocks noChangeShapeType="1"/>
            </p:cNvSpPr>
            <p:nvPr/>
          </p:nvSpPr>
          <p:spPr bwMode="auto">
            <a:xfrm>
              <a:off x="3000" y="854"/>
              <a:ext cx="0" cy="217"/>
            </a:xfrm>
            <a:prstGeom prst="line">
              <a:avLst/>
            </a:prstGeom>
            <a:noFill/>
            <a:ln w="177800">
              <a:solidFill>
                <a:srgbClr val="969696"/>
              </a:solidFill>
              <a:round/>
              <a:headEnd/>
              <a:tailEnd/>
            </a:ln>
            <a:effectLst/>
          </p:spPr>
          <p:txBody>
            <a:bodyPr>
              <a:spAutoFit/>
            </a:bodyPr>
            <a:lstStyle/>
            <a:p>
              <a:endParaRPr lang="en-US">
                <a:solidFill>
                  <a:srgbClr val="000000"/>
                </a:solidFill>
              </a:endParaRPr>
            </a:p>
          </p:txBody>
        </p:sp>
        <p:sp>
          <p:nvSpPr>
            <p:cNvPr id="1315915" name="Line 75"/>
            <p:cNvSpPr>
              <a:spLocks noChangeShapeType="1"/>
            </p:cNvSpPr>
            <p:nvPr/>
          </p:nvSpPr>
          <p:spPr bwMode="auto">
            <a:xfrm>
              <a:off x="3000" y="1071"/>
              <a:ext cx="0" cy="145"/>
            </a:xfrm>
            <a:prstGeom prst="line">
              <a:avLst/>
            </a:prstGeom>
            <a:noFill/>
            <a:ln w="177800">
              <a:solidFill>
                <a:srgbClr val="000000"/>
              </a:solidFill>
              <a:round/>
              <a:headEnd/>
              <a:tailEnd/>
            </a:ln>
            <a:effectLst/>
          </p:spPr>
          <p:txBody>
            <a:bodyPr>
              <a:spAutoFit/>
            </a:bodyPr>
            <a:lstStyle/>
            <a:p>
              <a:endParaRPr lang="en-US">
                <a:solidFill>
                  <a:srgbClr val="000000"/>
                </a:solidFill>
              </a:endParaRPr>
            </a:p>
          </p:txBody>
        </p:sp>
        <p:sp>
          <p:nvSpPr>
            <p:cNvPr id="1315916" name="Line 76"/>
            <p:cNvSpPr>
              <a:spLocks noChangeShapeType="1"/>
            </p:cNvSpPr>
            <p:nvPr/>
          </p:nvSpPr>
          <p:spPr bwMode="auto">
            <a:xfrm>
              <a:off x="2662" y="781"/>
              <a:ext cx="314" cy="73"/>
            </a:xfrm>
            <a:prstGeom prst="line">
              <a:avLst/>
            </a:prstGeom>
            <a:noFill/>
            <a:ln w="9525">
              <a:solidFill>
                <a:srgbClr val="666699"/>
              </a:solidFill>
              <a:round/>
              <a:headEnd/>
              <a:tailEnd/>
            </a:ln>
            <a:effectLst/>
          </p:spPr>
          <p:txBody>
            <a:bodyPr>
              <a:spAutoFit/>
            </a:bodyPr>
            <a:lstStyle/>
            <a:p>
              <a:endParaRPr lang="en-US">
                <a:solidFill>
                  <a:srgbClr val="000000"/>
                </a:solidFill>
              </a:endParaRPr>
            </a:p>
          </p:txBody>
        </p:sp>
        <p:sp>
          <p:nvSpPr>
            <p:cNvPr id="1315917" name="Line 77"/>
            <p:cNvSpPr>
              <a:spLocks noChangeShapeType="1"/>
            </p:cNvSpPr>
            <p:nvPr/>
          </p:nvSpPr>
          <p:spPr bwMode="auto">
            <a:xfrm>
              <a:off x="2662" y="926"/>
              <a:ext cx="314" cy="145"/>
            </a:xfrm>
            <a:prstGeom prst="line">
              <a:avLst/>
            </a:prstGeom>
            <a:noFill/>
            <a:ln w="9525">
              <a:solidFill>
                <a:srgbClr val="969696"/>
              </a:solidFill>
              <a:round/>
              <a:headEnd/>
              <a:tailEnd/>
            </a:ln>
            <a:effectLst/>
          </p:spPr>
          <p:txBody>
            <a:bodyPr>
              <a:spAutoFit/>
            </a:bodyPr>
            <a:lstStyle/>
            <a:p>
              <a:endParaRPr lang="en-US">
                <a:solidFill>
                  <a:srgbClr val="000000"/>
                </a:solidFill>
              </a:endParaRPr>
            </a:p>
          </p:txBody>
        </p:sp>
      </p:grpSp>
      <p:grpSp>
        <p:nvGrpSpPr>
          <p:cNvPr id="10" name="Group 78"/>
          <p:cNvGrpSpPr>
            <a:grpSpLocks/>
          </p:cNvGrpSpPr>
          <p:nvPr/>
        </p:nvGrpSpPr>
        <p:grpSpPr bwMode="auto">
          <a:xfrm>
            <a:off x="5186365" y="5264342"/>
            <a:ext cx="998538" cy="1085851"/>
            <a:chOff x="2444" y="3366"/>
            <a:chExt cx="629" cy="684"/>
          </a:xfrm>
        </p:grpSpPr>
        <p:sp>
          <p:nvSpPr>
            <p:cNvPr id="1315919" name="Rectangle 79"/>
            <p:cNvSpPr>
              <a:spLocks noChangeArrowheads="1"/>
            </p:cNvSpPr>
            <p:nvPr/>
          </p:nvSpPr>
          <p:spPr bwMode="auto">
            <a:xfrm>
              <a:off x="2444" y="3595"/>
              <a:ext cx="116" cy="291"/>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sp>
          <p:nvSpPr>
            <p:cNvPr id="1315920" name="Oval 80"/>
            <p:cNvSpPr>
              <a:spLocks noChangeArrowheads="1"/>
            </p:cNvSpPr>
            <p:nvPr/>
          </p:nvSpPr>
          <p:spPr bwMode="auto">
            <a:xfrm>
              <a:off x="2516" y="3641"/>
              <a:ext cx="210" cy="409"/>
            </a:xfrm>
            <a:prstGeom prst="ellipse">
              <a:avLst/>
            </a:prstGeom>
            <a:solidFill>
              <a:srgbClr val="666699"/>
            </a:solidFill>
            <a:ln w="9525" algn="ctr">
              <a:noFill/>
              <a:round/>
              <a:headEnd/>
              <a:tailEnd/>
            </a:ln>
            <a:effectLst/>
          </p:spPr>
          <p:txBody>
            <a:bodyPr anchor="ctr">
              <a:spAutoFit/>
            </a:bodyPr>
            <a:lstStyle/>
            <a:p>
              <a:endParaRPr lang="en-US">
                <a:solidFill>
                  <a:srgbClr val="000000"/>
                </a:solidFill>
              </a:endParaRPr>
            </a:p>
          </p:txBody>
        </p:sp>
        <p:sp>
          <p:nvSpPr>
            <p:cNvPr id="1315921" name="Oval 81"/>
            <p:cNvSpPr>
              <a:spLocks noChangeArrowheads="1"/>
            </p:cNvSpPr>
            <p:nvPr/>
          </p:nvSpPr>
          <p:spPr bwMode="auto">
            <a:xfrm>
              <a:off x="2870" y="3578"/>
              <a:ext cx="164" cy="409"/>
            </a:xfrm>
            <a:prstGeom prst="ellipse">
              <a:avLst/>
            </a:prstGeom>
            <a:solidFill>
              <a:srgbClr val="003399"/>
            </a:solidFill>
            <a:ln w="9525" algn="ctr">
              <a:noFill/>
              <a:round/>
              <a:headEnd/>
              <a:tailEnd/>
            </a:ln>
            <a:effectLst/>
          </p:spPr>
          <p:txBody>
            <a:bodyPr wrap="none" anchor="ctr">
              <a:spAutoFit/>
            </a:bodyPr>
            <a:lstStyle/>
            <a:p>
              <a:endParaRPr lang="en-US">
                <a:solidFill>
                  <a:srgbClr val="000000"/>
                </a:solidFill>
              </a:endParaRPr>
            </a:p>
          </p:txBody>
        </p:sp>
        <p:sp>
          <p:nvSpPr>
            <p:cNvPr id="1315922" name="Oval 82"/>
            <p:cNvSpPr>
              <a:spLocks noChangeArrowheads="1"/>
            </p:cNvSpPr>
            <p:nvPr/>
          </p:nvSpPr>
          <p:spPr bwMode="auto">
            <a:xfrm>
              <a:off x="2918" y="3427"/>
              <a:ext cx="155" cy="409"/>
            </a:xfrm>
            <a:prstGeom prst="ellipse">
              <a:avLst/>
            </a:prstGeom>
            <a:solidFill>
              <a:srgbClr val="C0C0C0"/>
            </a:solidFill>
            <a:ln w="9525" algn="ctr">
              <a:noFill/>
              <a:round/>
              <a:headEnd/>
              <a:tailEnd/>
            </a:ln>
            <a:effectLst/>
          </p:spPr>
          <p:txBody>
            <a:bodyPr anchor="ctr">
              <a:spAutoFit/>
            </a:bodyPr>
            <a:lstStyle/>
            <a:p>
              <a:endParaRPr lang="en-US">
                <a:solidFill>
                  <a:srgbClr val="000000"/>
                </a:solidFill>
              </a:endParaRPr>
            </a:p>
          </p:txBody>
        </p:sp>
        <p:sp>
          <p:nvSpPr>
            <p:cNvPr id="1315923" name="Oval 83"/>
            <p:cNvSpPr>
              <a:spLocks noChangeArrowheads="1"/>
            </p:cNvSpPr>
            <p:nvPr/>
          </p:nvSpPr>
          <p:spPr bwMode="auto">
            <a:xfrm>
              <a:off x="2734" y="3366"/>
              <a:ext cx="88" cy="409"/>
            </a:xfrm>
            <a:prstGeom prst="ellipse">
              <a:avLst/>
            </a:prstGeom>
            <a:solidFill>
              <a:srgbClr val="4D4D4D"/>
            </a:solidFill>
            <a:ln w="9525" algn="ctr">
              <a:solidFill>
                <a:srgbClr val="000000"/>
              </a:solidFill>
              <a:round/>
              <a:headEnd/>
              <a:tailEnd/>
            </a:ln>
            <a:effectLst/>
          </p:spPr>
          <p:txBody>
            <a:bodyPr anchor="ctr">
              <a:spAutoFit/>
            </a:bodyPr>
            <a:lstStyle/>
            <a:p>
              <a:endParaRPr lang="en-US">
                <a:solidFill>
                  <a:srgbClr val="000000"/>
                </a:solidFill>
              </a:endParaRPr>
            </a:p>
          </p:txBody>
        </p:sp>
      </p:grpSp>
      <p:sp>
        <p:nvSpPr>
          <p:cNvPr id="1315926" name="Rectangle 86"/>
          <p:cNvSpPr>
            <a:spLocks noChangeArrowheads="1"/>
          </p:cNvSpPr>
          <p:nvPr/>
        </p:nvSpPr>
        <p:spPr bwMode="auto">
          <a:xfrm>
            <a:off x="5186363" y="1359623"/>
            <a:ext cx="184731" cy="461665"/>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pic>
        <p:nvPicPr>
          <p:cNvPr id="1315935" name="Picture 95"/>
          <p:cNvPicPr>
            <a:picLocks noChangeAspect="1" noChangeArrowheads="1"/>
          </p:cNvPicPr>
          <p:nvPr/>
        </p:nvPicPr>
        <p:blipFill>
          <a:blip r:embed="rId13" cstate="print"/>
          <a:srcRect/>
          <a:stretch>
            <a:fillRect/>
          </a:stretch>
        </p:blipFill>
        <p:spPr bwMode="auto">
          <a:xfrm>
            <a:off x="5240338" y="1157862"/>
            <a:ext cx="960437" cy="865188"/>
          </a:xfrm>
          <a:prstGeom prst="rect">
            <a:avLst/>
          </a:prstGeom>
          <a:noFill/>
          <a:ln w="28575" algn="ctr">
            <a:noFill/>
            <a:miter lim="800000"/>
            <a:headEnd/>
            <a:tailEnd/>
          </a:ln>
          <a:effectLst/>
        </p:spPr>
      </p:pic>
      <p:sp>
        <p:nvSpPr>
          <p:cNvPr id="1315936" name="Rectangle 96"/>
          <p:cNvSpPr>
            <a:spLocks noChangeArrowheads="1"/>
          </p:cNvSpPr>
          <p:nvPr/>
        </p:nvSpPr>
        <p:spPr bwMode="auto">
          <a:xfrm>
            <a:off x="5186363" y="2442392"/>
            <a:ext cx="184731" cy="461665"/>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sp>
        <p:nvSpPr>
          <p:cNvPr id="1315937" name="Rectangle 97"/>
          <p:cNvSpPr>
            <a:spLocks noChangeArrowheads="1"/>
          </p:cNvSpPr>
          <p:nvPr/>
        </p:nvSpPr>
        <p:spPr bwMode="auto">
          <a:xfrm>
            <a:off x="5186363" y="3512492"/>
            <a:ext cx="184731" cy="461665"/>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sp>
        <p:nvSpPr>
          <p:cNvPr id="1315938" name="Rectangle 98"/>
          <p:cNvSpPr>
            <a:spLocks noChangeArrowheads="1"/>
          </p:cNvSpPr>
          <p:nvPr/>
        </p:nvSpPr>
        <p:spPr bwMode="auto">
          <a:xfrm>
            <a:off x="5186363" y="4573004"/>
            <a:ext cx="184731" cy="461665"/>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pic>
        <p:nvPicPr>
          <p:cNvPr id="1315940" name="Picture 100"/>
          <p:cNvPicPr>
            <a:picLocks noChangeAspect="1" noChangeArrowheads="1"/>
          </p:cNvPicPr>
          <p:nvPr/>
        </p:nvPicPr>
        <p:blipFill>
          <a:blip r:embed="rId14" cstate="print">
            <a:lum bright="-10000" contrast="-10000"/>
          </a:blip>
          <a:srcRect/>
          <a:stretch>
            <a:fillRect/>
          </a:stretch>
        </p:blipFill>
        <p:spPr bwMode="auto">
          <a:xfrm>
            <a:off x="5345113" y="2193006"/>
            <a:ext cx="763587" cy="960438"/>
          </a:xfrm>
          <a:prstGeom prst="rect">
            <a:avLst/>
          </a:prstGeom>
          <a:noFill/>
          <a:ln w="19050">
            <a:noFill/>
            <a:miter lim="800000"/>
            <a:headEnd/>
            <a:tailEnd type="none" w="med" len="sm"/>
          </a:ln>
          <a:effectLst/>
        </p:spPr>
      </p:pic>
      <p:grpSp>
        <p:nvGrpSpPr>
          <p:cNvPr id="11" name="Group 120"/>
          <p:cNvGrpSpPr>
            <a:grpSpLocks/>
          </p:cNvGrpSpPr>
          <p:nvPr/>
        </p:nvGrpSpPr>
        <p:grpSpPr bwMode="auto">
          <a:xfrm>
            <a:off x="3889377" y="5311965"/>
            <a:ext cx="836613" cy="1074739"/>
            <a:chOff x="2450" y="3393"/>
            <a:chExt cx="527" cy="677"/>
          </a:xfrm>
        </p:grpSpPr>
        <p:sp>
          <p:nvSpPr>
            <p:cNvPr id="1315961" name="Rectangle 121"/>
            <p:cNvSpPr>
              <a:spLocks noChangeArrowheads="1"/>
            </p:cNvSpPr>
            <p:nvPr/>
          </p:nvSpPr>
          <p:spPr bwMode="auto">
            <a:xfrm>
              <a:off x="2450" y="3592"/>
              <a:ext cx="116" cy="291"/>
            </a:xfrm>
            <a:prstGeom prst="rect">
              <a:avLst/>
            </a:prstGeom>
            <a:solidFill>
              <a:srgbClr val="FFFFFF"/>
            </a:solidFill>
            <a:ln w="9525" algn="ctr">
              <a:solidFill>
                <a:srgbClr val="000000"/>
              </a:solidFill>
              <a:miter lim="800000"/>
              <a:headEnd/>
              <a:tailEnd/>
            </a:ln>
            <a:effectLst/>
          </p:spPr>
          <p:txBody>
            <a:bodyPr wrap="none" anchor="ctr">
              <a:spAutoFit/>
            </a:bodyPr>
            <a:lstStyle/>
            <a:p>
              <a:endParaRPr lang="en-US">
                <a:solidFill>
                  <a:srgbClr val="000000"/>
                </a:solidFill>
              </a:endParaRPr>
            </a:p>
          </p:txBody>
        </p:sp>
        <p:sp>
          <p:nvSpPr>
            <p:cNvPr id="1315962" name="Oval 122"/>
            <p:cNvSpPr>
              <a:spLocks noChangeArrowheads="1"/>
            </p:cNvSpPr>
            <p:nvPr/>
          </p:nvSpPr>
          <p:spPr bwMode="auto">
            <a:xfrm>
              <a:off x="2910" y="3393"/>
              <a:ext cx="67" cy="409"/>
            </a:xfrm>
            <a:prstGeom prst="ellipse">
              <a:avLst/>
            </a:prstGeom>
            <a:solidFill>
              <a:srgbClr val="4D4D4D"/>
            </a:solidFill>
            <a:ln w="9525" algn="ctr">
              <a:noFill/>
              <a:round/>
              <a:headEnd/>
              <a:tailEnd/>
            </a:ln>
            <a:effectLst/>
          </p:spPr>
          <p:txBody>
            <a:bodyPr anchor="ctr">
              <a:spAutoFit/>
            </a:bodyPr>
            <a:lstStyle/>
            <a:p>
              <a:endParaRPr lang="en-US">
                <a:solidFill>
                  <a:srgbClr val="000000"/>
                </a:solidFill>
              </a:endParaRPr>
            </a:p>
          </p:txBody>
        </p:sp>
        <p:sp>
          <p:nvSpPr>
            <p:cNvPr id="1315963" name="Oval 123"/>
            <p:cNvSpPr>
              <a:spLocks noChangeArrowheads="1"/>
            </p:cNvSpPr>
            <p:nvPr/>
          </p:nvSpPr>
          <p:spPr bwMode="auto">
            <a:xfrm>
              <a:off x="2565" y="3661"/>
              <a:ext cx="73" cy="409"/>
            </a:xfrm>
            <a:prstGeom prst="ellipse">
              <a:avLst/>
            </a:prstGeom>
            <a:solidFill>
              <a:srgbClr val="C0C0C0"/>
            </a:solidFill>
            <a:ln w="9525" algn="ctr">
              <a:noFill/>
              <a:round/>
              <a:headEnd/>
              <a:tailEnd/>
            </a:ln>
            <a:effectLst/>
          </p:spPr>
          <p:txBody>
            <a:bodyPr anchor="ctr">
              <a:spAutoFit/>
            </a:bodyPr>
            <a:lstStyle/>
            <a:p>
              <a:endParaRPr lang="en-US">
                <a:solidFill>
                  <a:srgbClr val="000000"/>
                </a:solidFill>
              </a:endParaRPr>
            </a:p>
          </p:txBody>
        </p:sp>
        <p:sp>
          <p:nvSpPr>
            <p:cNvPr id="1315964" name="Oval 124"/>
            <p:cNvSpPr>
              <a:spLocks noChangeArrowheads="1"/>
            </p:cNvSpPr>
            <p:nvPr/>
          </p:nvSpPr>
          <p:spPr bwMode="auto">
            <a:xfrm>
              <a:off x="2716" y="3466"/>
              <a:ext cx="67" cy="409"/>
            </a:xfrm>
            <a:prstGeom prst="ellipse">
              <a:avLst/>
            </a:prstGeom>
            <a:solidFill>
              <a:srgbClr val="666699"/>
            </a:solidFill>
            <a:ln w="9525" algn="ctr">
              <a:noFill/>
              <a:round/>
              <a:headEnd/>
              <a:tailEnd/>
            </a:ln>
            <a:effectLst/>
          </p:spPr>
          <p:txBody>
            <a:bodyPr anchor="ctr">
              <a:spAutoFit/>
            </a:bodyPr>
            <a:lstStyle/>
            <a:p>
              <a:endParaRPr lang="en-US">
                <a:solidFill>
                  <a:srgbClr val="000000"/>
                </a:solidFill>
              </a:endParaRPr>
            </a:p>
          </p:txBody>
        </p:sp>
        <p:cxnSp>
          <p:nvCxnSpPr>
            <p:cNvPr id="1315965" name="AutoShape 125"/>
            <p:cNvCxnSpPr>
              <a:cxnSpLocks noChangeShapeType="1"/>
              <a:stCxn id="1315963" idx="7"/>
              <a:endCxn id="1315964" idx="3"/>
            </p:cNvCxnSpPr>
            <p:nvPr/>
          </p:nvCxnSpPr>
          <p:spPr bwMode="auto">
            <a:xfrm>
              <a:off x="2627" y="3721"/>
              <a:ext cx="99" cy="94"/>
            </a:xfrm>
            <a:prstGeom prst="straightConnector1">
              <a:avLst/>
            </a:prstGeom>
            <a:noFill/>
            <a:ln w="9525">
              <a:solidFill>
                <a:srgbClr val="000000"/>
              </a:solidFill>
              <a:round/>
              <a:headEnd/>
              <a:tailEnd type="triangle" w="med" len="med"/>
            </a:ln>
            <a:effectLst/>
          </p:spPr>
        </p:cxnSp>
        <p:cxnSp>
          <p:nvCxnSpPr>
            <p:cNvPr id="1315966" name="AutoShape 126"/>
            <p:cNvCxnSpPr>
              <a:cxnSpLocks noChangeShapeType="1"/>
              <a:stCxn id="1315964" idx="7"/>
              <a:endCxn id="1315962" idx="2"/>
            </p:cNvCxnSpPr>
            <p:nvPr/>
          </p:nvCxnSpPr>
          <p:spPr bwMode="auto">
            <a:xfrm>
              <a:off x="2773" y="3526"/>
              <a:ext cx="137" cy="72"/>
            </a:xfrm>
            <a:prstGeom prst="straightConnector1">
              <a:avLst/>
            </a:prstGeom>
            <a:noFill/>
            <a:ln w="9525">
              <a:solidFill>
                <a:srgbClr val="000000"/>
              </a:solidFill>
              <a:round/>
              <a:headEnd/>
              <a:tailEnd type="triangle" w="med" len="med"/>
            </a:ln>
            <a:effectLst/>
          </p:spPr>
        </p:cxnSp>
      </p:grpSp>
      <p:sp>
        <p:nvSpPr>
          <p:cNvPr id="100" name="Title 99"/>
          <p:cNvSpPr>
            <a:spLocks noGrp="1"/>
          </p:cNvSpPr>
          <p:nvPr>
            <p:ph type="title"/>
          </p:nvPr>
        </p:nvSpPr>
        <p:spPr>
          <a:xfrm>
            <a:off x="304800" y="76200"/>
            <a:ext cx="8382000" cy="685800"/>
          </a:xfrm>
        </p:spPr>
        <p:txBody>
          <a:bodyPr/>
          <a:lstStyle/>
          <a:p>
            <a:r>
              <a:rPr lang="en-US" sz="2800" dirty="0" smtClean="0">
                <a:ea typeface="ＭＳ Ｐゴシック" pitchFamily="4" charset="-128"/>
              </a:rPr>
              <a:t>Composite Charts Convey More Business Dimensions and Metrics into a Single Display</a:t>
            </a:r>
            <a:endParaRPr lang="en-US" sz="2800" dirty="0"/>
          </a:p>
        </p:txBody>
      </p:sp>
      <p:pic>
        <p:nvPicPr>
          <p:cNvPr id="209651" name="Picture 7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6270" y="4423785"/>
            <a:ext cx="1005840" cy="783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9655" name="Picture 75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29020" y="3400835"/>
            <a:ext cx="1005840" cy="7173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ectangle 12"/>
          <p:cNvSpPr/>
          <p:nvPr/>
        </p:nvSpPr>
        <p:spPr>
          <a:xfrm>
            <a:off x="6293209" y="5961253"/>
            <a:ext cx="2810385" cy="215444"/>
          </a:xfrm>
          <a:prstGeom prst="rect">
            <a:avLst/>
          </a:prstGeom>
        </p:spPr>
        <p:txBody>
          <a:bodyPr wrap="none">
            <a:spAutoFit/>
          </a:bodyPr>
          <a:lstStyle/>
          <a:p>
            <a:pPr>
              <a:spcBef>
                <a:spcPct val="50000"/>
              </a:spcBef>
            </a:pPr>
            <a:r>
              <a:rPr lang="en-US" sz="800" b="1" dirty="0">
                <a:solidFill>
                  <a:srgbClr val="000000"/>
                </a:solidFill>
                <a:latin typeface="Calibri" pitchFamily="34" charset="0"/>
              </a:rPr>
              <a:t>Source: Adapted from Gene </a:t>
            </a:r>
            <a:r>
              <a:rPr lang="en-US" sz="800" b="1" dirty="0" err="1">
                <a:solidFill>
                  <a:srgbClr val="000000"/>
                </a:solidFill>
                <a:latin typeface="Calibri" pitchFamily="34" charset="0"/>
              </a:rPr>
              <a:t>Zelazny</a:t>
            </a:r>
            <a:r>
              <a:rPr lang="en-US" sz="800" b="1" dirty="0">
                <a:solidFill>
                  <a:srgbClr val="000000"/>
                </a:solidFill>
                <a:latin typeface="Calibri" pitchFamily="34" charset="0"/>
              </a:rPr>
              <a:t> (2001). </a:t>
            </a:r>
            <a:r>
              <a:rPr lang="en-US" sz="800" b="1" i="1" dirty="0">
                <a:solidFill>
                  <a:srgbClr val="000000"/>
                </a:solidFill>
                <a:latin typeface="Calibri" pitchFamily="34" charset="0"/>
              </a:rPr>
              <a:t>Say It With Charts</a:t>
            </a:r>
          </a:p>
        </p:txBody>
      </p:sp>
    </p:spTree>
    <p:extLst>
      <p:ext uri="{BB962C8B-B14F-4D97-AF65-F5344CB8AC3E}">
        <p14:creationId xmlns:p14="http://schemas.microsoft.com/office/powerpoint/2010/main" val="27379836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Business Intelligence Concepts,  Tools, and Applications  &amp;quot;&quot;/&gt;&lt;property id=&quot;20307&quot; value=&quot;256&quot;/&gt;&lt;/object&gt;&lt;object type=&quot;3&quot; unique_id=&quot;10004&quot;&gt;&lt;property id=&quot;20148&quot; value=&quot;5&quot;/&gt;&lt;property id=&quot;20300&quot; value=&quot;Slide 2 - &amp;quot;Data Visualizations&amp;quot;&quot;/&gt;&lt;property id=&quot;20307&quot; value=&quot;257&quot;/&gt;&lt;/object&gt;&lt;object type=&quot;3&quot; unique_id=&quot;10005&quot;&gt;&lt;property id=&quot;20148&quot; value=&quot;5&quot;/&gt;&lt;property id=&quot;20300&quot; value=&quot;Slide 3 - &amp;quot;Data Visualization &amp;quot;&quot;/&gt;&lt;property id=&quot;20307&quot; value=&quot;258&quot;/&gt;&lt;/object&gt;&lt;object type=&quot;3&quot; unique_id=&quot;10006&quot;&gt;&lt;property id=&quot;20148&quot; value=&quot;5&quot;/&gt;&lt;property id=&quot;20300&quot; value=&quot;Slide 4 - &amp;quot;Visual Data Discovery Empowers Business People  to Conduct Analysis without IT Help&amp;quot;&quot;/&gt;&lt;property id=&quot;20307&quot; value=&quot;259&quot;/&gt;&lt;/object&gt;&lt;object type=&quot;3&quot; unique_id=&quot;10007&quot;&gt;&lt;property id=&quot;20148&quot; value=&quot;5&quot;/&gt;&lt;property id=&quot;20300&quot; value=&quot;Slide 5 - &amp;quot;Types of Data&amp;quot;&quot;/&gt;&lt;property id=&quot;20307&quot; value=&quot;260&quot;/&gt;&lt;/object&gt;&lt;object type=&quot;3&quot; unique_id=&quot;10009&quot;&gt;&lt;property id=&quot;20148&quot; value=&quot;5&quot;/&gt;&lt;property id=&quot;20300&quot; value=&quot;Slide 8 - &amp;quot;In Most Cases, One of Five Basic Chart Types  Provides the Most Effective Data Presentation&amp;quot;&quot;/&gt;&lt;property id=&quot;20307&quot; value=&quot;262&quot;/&gt;&lt;/object&gt;&lt;object type=&quot;3&quot; unique_id=&quot;10010&quot;&gt;&lt;property id=&quot;20148&quot; value=&quot;5&quot;/&gt;&lt;property id=&quot;20300&quot; value=&quot;Slide 9 - &amp;quot;Composite Charts Convey More Business Dimensions and Metrics into a Single Display&amp;quot;&quot;/&gt;&lt;property id=&quot;20307&quot; value=&quot;263&quot;/&gt;&lt;/object&gt;&lt;object type=&quot;3&quot; unique_id=&quot;10031&quot;&gt;&lt;property id=&quot;20148&quot; value=&quot;5&quot;/&gt;&lt;property id=&quot;20300&quot; value=&quot;Slide 6 - &amp;quot;There Are Five Categories of Data Comparison&amp;quot;&quot;/&gt;&lt;property id=&quot;20307&quot; value=&quot;270&quot;/&gt;&lt;/object&gt;&lt;object type=&quot;3&quot; unique_id=&quot;10032&quot;&gt;&lt;property id=&quot;20148&quot; value=&quot;5&quot;/&gt;&lt;property id=&quot;20300&quot; value=&quot;Slide 7 - &amp;quot;This Chart-Comparison Matrix Identifies the Best Chart Type to Maximize Data Comprehension&amp;quot;&quot;/&gt;&lt;property id=&quot;20307&quot; value=&quot;271&quot;/&gt;&lt;/object&gt;&lt;/object&gt;&lt;object type=&quot;8&quot; unique_id=&quot;10030&quot;&gt;&lt;/object&gt;&lt;/object&gt;&lt;/database&gt;"/>
  <p:tag name="SECTOMILLISECCONVERTED" val="1"/>
</p:tagLst>
</file>

<file path=ppt/theme/theme1.xml><?xml version="1.0" encoding="utf-8"?>
<a:theme xmlns:a="http://schemas.openxmlformats.org/drawingml/2006/main" name="Blank Presentation">
  <a:themeElements>
    <a:clrScheme name="">
      <a:dk1>
        <a:srgbClr val="808080"/>
      </a:dk1>
      <a:lt1>
        <a:srgbClr val="FFFFFF"/>
      </a:lt1>
      <a:dk2>
        <a:srgbClr val="FFFFFF"/>
      </a:dk2>
      <a:lt2>
        <a:srgbClr val="B3B3B3"/>
      </a:lt2>
      <a:accent1>
        <a:srgbClr val="779A09"/>
      </a:accent1>
      <a:accent2>
        <a:srgbClr val="0096A4"/>
      </a:accent2>
      <a:accent3>
        <a:srgbClr val="FFFFFF"/>
      </a:accent3>
      <a:accent4>
        <a:srgbClr val="6C6C6C"/>
      </a:accent4>
      <a:accent5>
        <a:srgbClr val="BDCAAA"/>
      </a:accent5>
      <a:accent6>
        <a:srgbClr val="008794"/>
      </a:accent6>
      <a:hlink>
        <a:srgbClr val="70887C"/>
      </a:hlink>
      <a:folHlink>
        <a:srgbClr val="AC992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269</TotalTime>
  <Words>719</Words>
  <Application>Microsoft Office PowerPoint</Application>
  <PresentationFormat>On-screen Show (4:3)</PresentationFormat>
  <Paragraphs>182</Paragraphs>
  <Slides>9</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7" baseType="lpstr">
      <vt:lpstr>ＭＳ Ｐゴシック</vt:lpstr>
      <vt:lpstr>Arial</vt:lpstr>
      <vt:lpstr>Calibri</vt:lpstr>
      <vt:lpstr>Marlett</vt:lpstr>
      <vt:lpstr>Times New Roman</vt:lpstr>
      <vt:lpstr>Blank Presentation</vt:lpstr>
      <vt:lpstr>Worksheet</vt:lpstr>
      <vt:lpstr>Chart</vt:lpstr>
      <vt:lpstr>Business Intelligence Concepts,  Tools, and Applications  </vt:lpstr>
      <vt:lpstr>Data Visualizations</vt:lpstr>
      <vt:lpstr>Data Visualization </vt:lpstr>
      <vt:lpstr>Visual Data Discovery Empowers Business People  to Conduct Analysis without IT Help</vt:lpstr>
      <vt:lpstr>Types of Data</vt:lpstr>
      <vt:lpstr>There Are Five Categories of Data Comparison</vt:lpstr>
      <vt:lpstr>This Chart-Comparison Matrix Identifies the Best Chart Type to Maximize Data Comprehension</vt:lpstr>
      <vt:lpstr>In Most Cases, One of Five Basic Chart Types  Provides the Most Effective Data Presentation</vt:lpstr>
      <vt:lpstr>Composite Charts Convey More Business Dimensions and Metrics into a Single Display</vt:lpstr>
    </vt:vector>
  </TitlesOfParts>
  <Company>Korak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matt</dc:creator>
  <cp:lastModifiedBy>Karimi, Jahangir</cp:lastModifiedBy>
  <cp:revision>34</cp:revision>
  <cp:lastPrinted>2014-09-08T17:56:58Z</cp:lastPrinted>
  <dcterms:created xsi:type="dcterms:W3CDTF">2015-10-02T23:44:50Z</dcterms:created>
  <dcterms:modified xsi:type="dcterms:W3CDTF">2016-01-16T22:17:05Z</dcterms:modified>
</cp:coreProperties>
</file>